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5.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6.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7.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8.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9.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10.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16.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17.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18.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19.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51" r:id="rId4"/>
    <p:sldMasterId id="2147483663" r:id="rId5"/>
    <p:sldMasterId id="2147483669" r:id="rId6"/>
    <p:sldMasterId id="2147483682" r:id="rId7"/>
    <p:sldMasterId id="2147483695" r:id="rId8"/>
  </p:sldMasterIdLst>
  <p:notesMasterIdLst>
    <p:notesMasterId r:id="rId62"/>
  </p:notesMasterIdLst>
  <p:handoutMasterIdLst>
    <p:handoutMasterId r:id="rId63"/>
  </p:handoutMasterIdLst>
  <p:sldIdLst>
    <p:sldId id="265" r:id="rId9"/>
    <p:sldId id="269" r:id="rId10"/>
    <p:sldId id="266" r:id="rId11"/>
    <p:sldId id="325" r:id="rId12"/>
    <p:sldId id="679" r:id="rId13"/>
    <p:sldId id="546" r:id="rId14"/>
    <p:sldId id="378" r:id="rId15"/>
    <p:sldId id="561" r:id="rId16"/>
    <p:sldId id="429" r:id="rId17"/>
    <p:sldId id="314" r:id="rId18"/>
    <p:sldId id="545" r:id="rId19"/>
    <p:sldId id="664" r:id="rId20"/>
    <p:sldId id="665" r:id="rId21"/>
    <p:sldId id="666" r:id="rId22"/>
    <p:sldId id="667" r:id="rId23"/>
    <p:sldId id="668" r:id="rId24"/>
    <p:sldId id="288" r:id="rId25"/>
    <p:sldId id="669" r:id="rId26"/>
    <p:sldId id="670" r:id="rId27"/>
    <p:sldId id="671" r:id="rId28"/>
    <p:sldId id="363" r:id="rId29"/>
    <p:sldId id="672" r:id="rId30"/>
    <p:sldId id="673" r:id="rId31"/>
    <p:sldId id="674" r:id="rId32"/>
    <p:sldId id="675" r:id="rId33"/>
    <p:sldId id="289" r:id="rId34"/>
    <p:sldId id="676" r:id="rId35"/>
    <p:sldId id="677" r:id="rId36"/>
    <p:sldId id="678" r:id="rId37"/>
    <p:sldId id="291" r:id="rId38"/>
    <p:sldId id="539" r:id="rId39"/>
    <p:sldId id="510" r:id="rId40"/>
    <p:sldId id="292" r:id="rId41"/>
    <p:sldId id="270" r:id="rId42"/>
    <p:sldId id="271" r:id="rId43"/>
    <p:sldId id="272" r:id="rId44"/>
    <p:sldId id="274" r:id="rId45"/>
    <p:sldId id="321" r:id="rId46"/>
    <p:sldId id="655" r:id="rId47"/>
    <p:sldId id="656" r:id="rId48"/>
    <p:sldId id="657" r:id="rId49"/>
    <p:sldId id="658" r:id="rId50"/>
    <p:sldId id="327" r:id="rId51"/>
    <p:sldId id="659" r:id="rId52"/>
    <p:sldId id="660" r:id="rId53"/>
    <p:sldId id="281" r:id="rId54"/>
    <p:sldId id="282" r:id="rId55"/>
    <p:sldId id="283" r:id="rId56"/>
    <p:sldId id="428" r:id="rId57"/>
    <p:sldId id="360" r:id="rId58"/>
    <p:sldId id="361" r:id="rId59"/>
    <p:sldId id="427" r:id="rId60"/>
    <p:sldId id="275" r:id="rId61"/>
  </p:sldIdLst>
  <p:sldSz cx="20105688" cy="11310938"/>
  <p:notesSz cx="6858000" cy="9144000"/>
  <p:defaultTextStyle>
    <a:defPPr>
      <a:defRPr lang="en-US"/>
    </a:defPPr>
    <a:lvl1pPr marL="0" algn="l" defTabSz="1507937" rtl="0" eaLnBrk="1" latinLnBrk="0" hangingPunct="1">
      <a:defRPr sz="2968" kern="1200">
        <a:solidFill>
          <a:schemeClr val="tx1"/>
        </a:solidFill>
        <a:latin typeface="+mn-lt"/>
        <a:ea typeface="+mn-ea"/>
        <a:cs typeface="+mn-cs"/>
      </a:defRPr>
    </a:lvl1pPr>
    <a:lvl2pPr marL="753969" algn="l" defTabSz="1507937" rtl="0" eaLnBrk="1" latinLnBrk="0" hangingPunct="1">
      <a:defRPr sz="2968" kern="1200">
        <a:solidFill>
          <a:schemeClr val="tx1"/>
        </a:solidFill>
        <a:latin typeface="+mn-lt"/>
        <a:ea typeface="+mn-ea"/>
        <a:cs typeface="+mn-cs"/>
      </a:defRPr>
    </a:lvl2pPr>
    <a:lvl3pPr marL="1507937" algn="l" defTabSz="1507937" rtl="0" eaLnBrk="1" latinLnBrk="0" hangingPunct="1">
      <a:defRPr sz="2968" kern="1200">
        <a:solidFill>
          <a:schemeClr val="tx1"/>
        </a:solidFill>
        <a:latin typeface="+mn-lt"/>
        <a:ea typeface="+mn-ea"/>
        <a:cs typeface="+mn-cs"/>
      </a:defRPr>
    </a:lvl3pPr>
    <a:lvl4pPr marL="2261906" algn="l" defTabSz="1507937" rtl="0" eaLnBrk="1" latinLnBrk="0" hangingPunct="1">
      <a:defRPr sz="2968" kern="1200">
        <a:solidFill>
          <a:schemeClr val="tx1"/>
        </a:solidFill>
        <a:latin typeface="+mn-lt"/>
        <a:ea typeface="+mn-ea"/>
        <a:cs typeface="+mn-cs"/>
      </a:defRPr>
    </a:lvl4pPr>
    <a:lvl5pPr marL="3015874" algn="l" defTabSz="1507937" rtl="0" eaLnBrk="1" latinLnBrk="0" hangingPunct="1">
      <a:defRPr sz="2968" kern="1200">
        <a:solidFill>
          <a:schemeClr val="tx1"/>
        </a:solidFill>
        <a:latin typeface="+mn-lt"/>
        <a:ea typeface="+mn-ea"/>
        <a:cs typeface="+mn-cs"/>
      </a:defRPr>
    </a:lvl5pPr>
    <a:lvl6pPr marL="3769843" algn="l" defTabSz="1507937" rtl="0" eaLnBrk="1" latinLnBrk="0" hangingPunct="1">
      <a:defRPr sz="2968" kern="1200">
        <a:solidFill>
          <a:schemeClr val="tx1"/>
        </a:solidFill>
        <a:latin typeface="+mn-lt"/>
        <a:ea typeface="+mn-ea"/>
        <a:cs typeface="+mn-cs"/>
      </a:defRPr>
    </a:lvl6pPr>
    <a:lvl7pPr marL="4523811" algn="l" defTabSz="1507937" rtl="0" eaLnBrk="1" latinLnBrk="0" hangingPunct="1">
      <a:defRPr sz="2968" kern="1200">
        <a:solidFill>
          <a:schemeClr val="tx1"/>
        </a:solidFill>
        <a:latin typeface="+mn-lt"/>
        <a:ea typeface="+mn-ea"/>
        <a:cs typeface="+mn-cs"/>
      </a:defRPr>
    </a:lvl7pPr>
    <a:lvl8pPr marL="5277780" algn="l" defTabSz="1507937" rtl="0" eaLnBrk="1" latinLnBrk="0" hangingPunct="1">
      <a:defRPr sz="2968" kern="1200">
        <a:solidFill>
          <a:schemeClr val="tx1"/>
        </a:solidFill>
        <a:latin typeface="+mn-lt"/>
        <a:ea typeface="+mn-ea"/>
        <a:cs typeface="+mn-cs"/>
      </a:defRPr>
    </a:lvl8pPr>
    <a:lvl9pPr marL="6031748" algn="l" defTabSz="1507937" rtl="0" eaLnBrk="1" latinLnBrk="0" hangingPunct="1">
      <a:defRPr sz="2968"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180D0DA-68FA-4CCB-BEFE-5AADDE33E0AB}">
          <p14:sldIdLst>
            <p14:sldId id="265"/>
            <p14:sldId id="269"/>
            <p14:sldId id="266"/>
            <p14:sldId id="325"/>
            <p14:sldId id="679"/>
            <p14:sldId id="546"/>
            <p14:sldId id="378"/>
            <p14:sldId id="561"/>
            <p14:sldId id="429"/>
            <p14:sldId id="314"/>
            <p14:sldId id="545"/>
            <p14:sldId id="664"/>
            <p14:sldId id="665"/>
            <p14:sldId id="666"/>
            <p14:sldId id="667"/>
            <p14:sldId id="668"/>
            <p14:sldId id="288"/>
            <p14:sldId id="669"/>
            <p14:sldId id="670"/>
            <p14:sldId id="671"/>
            <p14:sldId id="363"/>
            <p14:sldId id="672"/>
            <p14:sldId id="673"/>
            <p14:sldId id="674"/>
            <p14:sldId id="675"/>
            <p14:sldId id="289"/>
            <p14:sldId id="676"/>
            <p14:sldId id="677"/>
            <p14:sldId id="678"/>
            <p14:sldId id="291"/>
            <p14:sldId id="539"/>
            <p14:sldId id="510"/>
            <p14:sldId id="292"/>
            <p14:sldId id="270"/>
            <p14:sldId id="271"/>
            <p14:sldId id="272"/>
            <p14:sldId id="274"/>
            <p14:sldId id="321"/>
            <p14:sldId id="655"/>
            <p14:sldId id="656"/>
            <p14:sldId id="657"/>
            <p14:sldId id="658"/>
            <p14:sldId id="327"/>
            <p14:sldId id="659"/>
            <p14:sldId id="660"/>
            <p14:sldId id="281"/>
            <p14:sldId id="282"/>
            <p14:sldId id="283"/>
            <p14:sldId id="428"/>
            <p14:sldId id="360"/>
            <p14:sldId id="361"/>
            <p14:sldId id="427"/>
            <p14:sldId id="275"/>
          </p14:sldIdLst>
        </p14:section>
      </p14:sectionLst>
    </p:ext>
    <p:ext uri="{EFAFB233-063F-42B5-8137-9DF3F51BA10A}">
      <p15:sldGuideLst xmlns:p15="http://schemas.microsoft.com/office/powerpoint/2012/main">
        <p15:guide id="1" orient="horz" pos="3857" userDrawn="1">
          <p15:clr>
            <a:srgbClr val="A4A3A4"/>
          </p15:clr>
        </p15:guide>
        <p15:guide id="2" pos="928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20756E-98BA-E251-7D31-ABE83DBC2314}" name="Reddy, K. (Kaajal)" initials="RK(" userId="S::KaajalR@nedbank.co.za::6aaef8db-c677-46bd-b9cb-44e8a11098ab" providerId="AD"/>
  <p188:author id="{4B1936BD-9560-087B-570A-A149D3667108}" name="Roos, R. (Rosanna)" initials="RR(" userId="S::RosannaR@nedbank.co.za::f7b0e9fd-9902-40e7-a8fa-0b86c7df887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os, R. (Rosanna)" initials="RR(" lastIdx="110" clrIdx="0">
    <p:extLst>
      <p:ext uri="{19B8F6BF-5375-455C-9EA6-DF929625EA0E}">
        <p15:presenceInfo xmlns:p15="http://schemas.microsoft.com/office/powerpoint/2012/main" userId="S::RosannaR@nedbank.co.za::f7b0e9fd-9902-40e7-a8fa-0b86c7df887d" providerId="AD"/>
      </p:ext>
    </p:extLst>
  </p:cmAuthor>
  <p:cmAuthor id="2" name="Reddy, K. (Kaajal)" initials="RK(" lastIdx="47" clrIdx="1">
    <p:extLst>
      <p:ext uri="{19B8F6BF-5375-455C-9EA6-DF929625EA0E}">
        <p15:presenceInfo xmlns:p15="http://schemas.microsoft.com/office/powerpoint/2012/main" userId="S::KaajalR@nedbank.co.za::6aaef8db-c677-46bd-b9cb-44e8a11098a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388"/>
    <a:srgbClr val="004D36"/>
    <a:srgbClr val="EEF7F4"/>
    <a:srgbClr val="EFF7F4"/>
    <a:srgbClr val="6699FF"/>
    <a:srgbClr val="808080"/>
    <a:srgbClr val="FF0000"/>
    <a:srgbClr val="00B2A9"/>
    <a:srgbClr val="006442"/>
    <a:srgbClr val="CBDE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23C44A-F497-416D-9F05-9C33B7872DA7}" v="1174" dt="2023-03-20T05:58:30.2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9" d="100"/>
          <a:sy n="49" d="100"/>
        </p:scale>
        <p:origin x="768" y="86"/>
      </p:cViewPr>
      <p:guideLst>
        <p:guide orient="horz" pos="3857"/>
        <p:guide pos="9281"/>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commentAuthors" Target="commentAuthors.xml"/><Relationship Id="rId69"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notesMaster" Target="notesMasters/notesMaster1.xml"/><Relationship Id="rId70"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6.xml"/><Relationship Id="rId1" Type="http://schemas.microsoft.com/office/2011/relationships/chartStyle" Target="style26.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6119228611850154"/>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0.84</c:v>
                </c:pt>
                <c:pt idx="1">
                  <c:v>0.23</c:v>
                </c:pt>
                <c:pt idx="2">
                  <c:v>0.23</c:v>
                </c:pt>
                <c:pt idx="3">
                  <c:v>0.21</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0.85</c:v>
                </c:pt>
                <c:pt idx="1">
                  <c:v>0.23</c:v>
                </c:pt>
                <c:pt idx="2">
                  <c:v>0.24</c:v>
                </c:pt>
                <c:pt idx="3">
                  <c:v>0.21</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7190127790895158"/>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0.87</c:v>
                </c:pt>
                <c:pt idx="1">
                  <c:v>0.26</c:v>
                </c:pt>
                <c:pt idx="2">
                  <c:v>0.28999999999999998</c:v>
                </c:pt>
                <c:pt idx="3">
                  <c:v>0.18</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0.89</c:v>
                </c:pt>
                <c:pt idx="1">
                  <c:v>0.35</c:v>
                </c:pt>
                <c:pt idx="2">
                  <c:v>0.28999999999999998</c:v>
                </c:pt>
                <c:pt idx="3">
                  <c:v>0.15</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8012121494552833"/>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0.85</c:v>
                </c:pt>
                <c:pt idx="1">
                  <c:v>0.2</c:v>
                </c:pt>
                <c:pt idx="2">
                  <c:v>0.22</c:v>
                </c:pt>
                <c:pt idx="3">
                  <c:v>0.19</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0.86</c:v>
                </c:pt>
                <c:pt idx="1">
                  <c:v>0.2</c:v>
                </c:pt>
                <c:pt idx="2">
                  <c:v>0.24</c:v>
                </c:pt>
                <c:pt idx="3">
                  <c:v>0.17</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8012121494552833"/>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0.9</c:v>
                </c:pt>
                <c:pt idx="1">
                  <c:v>0.27</c:v>
                </c:pt>
                <c:pt idx="2">
                  <c:v>0.32</c:v>
                </c:pt>
                <c:pt idx="3">
                  <c:v>0.22</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0.9</c:v>
                </c:pt>
                <c:pt idx="1">
                  <c:v>0.26</c:v>
                </c:pt>
                <c:pt idx="2">
                  <c:v>0.34</c:v>
                </c:pt>
                <c:pt idx="3">
                  <c:v>0.2</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8012121494552833"/>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0.83</c:v>
                </c:pt>
                <c:pt idx="1">
                  <c:v>0.2</c:v>
                </c:pt>
                <c:pt idx="2">
                  <c:v>0.23</c:v>
                </c:pt>
                <c:pt idx="3">
                  <c:v>0.21</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0.87</c:v>
                </c:pt>
                <c:pt idx="1">
                  <c:v>0.21</c:v>
                </c:pt>
                <c:pt idx="2">
                  <c:v>0.24</c:v>
                </c:pt>
                <c:pt idx="3">
                  <c:v>0.21</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7601124642723995"/>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0.82</c:v>
                </c:pt>
                <c:pt idx="1">
                  <c:v>0.17</c:v>
                </c:pt>
                <c:pt idx="2">
                  <c:v>0.21</c:v>
                </c:pt>
                <c:pt idx="3">
                  <c:v>0.14000000000000001</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0.85</c:v>
                </c:pt>
                <c:pt idx="1">
                  <c:v>0.21</c:v>
                </c:pt>
                <c:pt idx="2">
                  <c:v>0.23</c:v>
                </c:pt>
                <c:pt idx="3">
                  <c:v>0.16</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026251885010863E-2"/>
          <c:y val="4.0794188310343406E-2"/>
          <c:w val="0.82189784474799044"/>
          <c:h val="0.825330993966778"/>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0.87</c:v>
                </c:pt>
                <c:pt idx="1">
                  <c:v>0.14000000000000001</c:v>
                </c:pt>
                <c:pt idx="2">
                  <c:v>0.23</c:v>
                </c:pt>
                <c:pt idx="3">
                  <c:v>0.16</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0.89</c:v>
                </c:pt>
                <c:pt idx="1">
                  <c:v>0.18</c:v>
                </c:pt>
                <c:pt idx="2">
                  <c:v>0.27</c:v>
                </c:pt>
                <c:pt idx="3">
                  <c:v>0.21</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 </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0.91</c:v>
                </c:pt>
                <c:pt idx="1">
                  <c:v>0.2</c:v>
                </c:pt>
                <c:pt idx="2">
                  <c:v>0.3</c:v>
                </c:pt>
                <c:pt idx="3">
                  <c:v>0.23</c:v>
                </c:pt>
              </c:numCache>
            </c:numRef>
          </c:val>
          <c:extLst>
            <c:ext xmlns:c16="http://schemas.microsoft.com/office/drawing/2014/chart" uri="{C3380CC4-5D6E-409C-BE32-E72D297353CC}">
              <c16:uniqueId val="{00000000-5862-44E5-8557-72FEC7D42FC2}"/>
            </c:ext>
          </c:extLst>
        </c:ser>
        <c:ser>
          <c:idx val="1"/>
          <c:order val="1"/>
          <c:tx>
            <c:strRef>
              <c:f>Sheet1!$C$1</c:f>
              <c:strCache>
                <c:ptCount val="1"/>
                <c:pt idx="0">
                  <c:v>Feb</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0.93</c:v>
                </c:pt>
                <c:pt idx="1">
                  <c:v>0.16</c:v>
                </c:pt>
                <c:pt idx="2">
                  <c:v>0.23</c:v>
                </c:pt>
                <c:pt idx="3">
                  <c:v>0.2</c:v>
                </c:pt>
              </c:numCache>
            </c:numRef>
          </c:val>
          <c:extLst>
            <c:ext xmlns:c16="http://schemas.microsoft.com/office/drawing/2014/chart" uri="{C3380CC4-5D6E-409C-BE32-E72D297353CC}">
              <c16:uniqueId val="{00000001-5862-44E5-8557-72FEC7D42FC2}"/>
            </c:ext>
          </c:extLst>
        </c:ser>
        <c:dLbls>
          <c:showLegendKey val="0"/>
          <c:showVal val="0"/>
          <c:showCatName val="0"/>
          <c:showSerName val="0"/>
          <c:showPercent val="0"/>
          <c:showBubbleSize val="0"/>
        </c:dLbls>
        <c:gapWidth val="219"/>
        <c:overlap val="3"/>
        <c:axId val="-1615185664"/>
        <c:axId val="-1615184576"/>
      </c:barChart>
      <c:catAx>
        <c:axId val="-1615185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615184576"/>
        <c:crosses val="autoZero"/>
        <c:auto val="1"/>
        <c:lblAlgn val="ctr"/>
        <c:lblOffset val="100"/>
        <c:noMultiLvlLbl val="0"/>
      </c:catAx>
      <c:valAx>
        <c:axId val="-1615184576"/>
        <c:scaling>
          <c:orientation val="minMax"/>
        </c:scaling>
        <c:delete val="1"/>
        <c:axPos val="l"/>
        <c:numFmt formatCode="0%" sourceLinked="1"/>
        <c:majorTickMark val="none"/>
        <c:minorTickMark val="none"/>
        <c:tickLblPos val="nextTo"/>
        <c:crossAx val="-161518566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0.95</c:v>
                </c:pt>
                <c:pt idx="1">
                  <c:v>0.32</c:v>
                </c:pt>
                <c:pt idx="2">
                  <c:v>0.13</c:v>
                </c:pt>
                <c:pt idx="3">
                  <c:v>0.18</c:v>
                </c:pt>
              </c:numCache>
            </c:numRef>
          </c:val>
          <c:extLst>
            <c:ext xmlns:c16="http://schemas.microsoft.com/office/drawing/2014/chart" uri="{C3380CC4-5D6E-409C-BE32-E72D297353CC}">
              <c16:uniqueId val="{00000000-722F-4F51-99CC-C0D2968B1EB3}"/>
            </c:ext>
          </c:extLst>
        </c:ser>
        <c:ser>
          <c:idx val="1"/>
          <c:order val="1"/>
          <c:tx>
            <c:strRef>
              <c:f>Sheet1!$C$1</c:f>
              <c:strCache>
                <c:ptCount val="1"/>
                <c:pt idx="0">
                  <c:v>Feb</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0.95</c:v>
                </c:pt>
                <c:pt idx="1">
                  <c:v>0.32</c:v>
                </c:pt>
                <c:pt idx="2">
                  <c:v>0.18</c:v>
                </c:pt>
                <c:pt idx="3">
                  <c:v>0.16</c:v>
                </c:pt>
              </c:numCache>
            </c:numRef>
          </c:val>
          <c:extLst>
            <c:ext xmlns:c16="http://schemas.microsoft.com/office/drawing/2014/chart" uri="{C3380CC4-5D6E-409C-BE32-E72D297353CC}">
              <c16:uniqueId val="{00000001-722F-4F51-99CC-C0D2968B1EB3}"/>
            </c:ext>
          </c:extLst>
        </c:ser>
        <c:dLbls>
          <c:showLegendKey val="0"/>
          <c:showVal val="0"/>
          <c:showCatName val="0"/>
          <c:showSerName val="0"/>
          <c:showPercent val="0"/>
          <c:showBubbleSize val="0"/>
        </c:dLbls>
        <c:gapWidth val="219"/>
        <c:overlap val="3"/>
        <c:axId val="-1865289824"/>
        <c:axId val="-1865288736"/>
      </c:barChart>
      <c:catAx>
        <c:axId val="-1865289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865288736"/>
        <c:crosses val="autoZero"/>
        <c:auto val="1"/>
        <c:lblAlgn val="ctr"/>
        <c:lblOffset val="100"/>
        <c:noMultiLvlLbl val="0"/>
      </c:catAx>
      <c:valAx>
        <c:axId val="-1865288736"/>
        <c:scaling>
          <c:orientation val="minMax"/>
        </c:scaling>
        <c:delete val="1"/>
        <c:axPos val="l"/>
        <c:numFmt formatCode="0%" sourceLinked="1"/>
        <c:majorTickMark val="none"/>
        <c:minorTickMark val="none"/>
        <c:tickLblPos val="nextTo"/>
        <c:crossAx val="-186528982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0.84</c:v>
                </c:pt>
                <c:pt idx="1">
                  <c:v>0.28000000000000003</c:v>
                </c:pt>
                <c:pt idx="2">
                  <c:v>0.24</c:v>
                </c:pt>
                <c:pt idx="3">
                  <c:v>0.23</c:v>
                </c:pt>
              </c:numCache>
            </c:numRef>
          </c:val>
          <c:extLst>
            <c:ext xmlns:c16="http://schemas.microsoft.com/office/drawing/2014/chart" uri="{C3380CC4-5D6E-409C-BE32-E72D297353CC}">
              <c16:uniqueId val="{00000000-F4E1-4808-B234-3D8B84FEBE1D}"/>
            </c:ext>
          </c:extLst>
        </c:ser>
        <c:ser>
          <c:idx val="1"/>
          <c:order val="1"/>
          <c:tx>
            <c:strRef>
              <c:f>Sheet1!$C$1</c:f>
              <c:strCache>
                <c:ptCount val="1"/>
                <c:pt idx="0">
                  <c:v>Feb</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0.83</c:v>
                </c:pt>
                <c:pt idx="1">
                  <c:v>0.28000000000000003</c:v>
                </c:pt>
                <c:pt idx="2">
                  <c:v>0.26</c:v>
                </c:pt>
                <c:pt idx="3">
                  <c:v>0.28999999999999998</c:v>
                </c:pt>
              </c:numCache>
            </c:numRef>
          </c:val>
          <c:extLst>
            <c:ext xmlns:c16="http://schemas.microsoft.com/office/drawing/2014/chart" uri="{C3380CC4-5D6E-409C-BE32-E72D297353CC}">
              <c16:uniqueId val="{00000001-F4E1-4808-B234-3D8B84FEBE1D}"/>
            </c:ext>
          </c:extLst>
        </c:ser>
        <c:dLbls>
          <c:showLegendKey val="0"/>
          <c:showVal val="0"/>
          <c:showCatName val="0"/>
          <c:showSerName val="0"/>
          <c:showPercent val="0"/>
          <c:showBubbleSize val="0"/>
        </c:dLbls>
        <c:gapWidth val="219"/>
        <c:overlap val="3"/>
        <c:axId val="-1865289824"/>
        <c:axId val="-1865288736"/>
      </c:barChart>
      <c:catAx>
        <c:axId val="-1865289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865288736"/>
        <c:crosses val="autoZero"/>
        <c:auto val="1"/>
        <c:lblAlgn val="ctr"/>
        <c:lblOffset val="100"/>
        <c:noMultiLvlLbl val="0"/>
      </c:catAx>
      <c:valAx>
        <c:axId val="-1865288736"/>
        <c:scaling>
          <c:orientation val="minMax"/>
        </c:scaling>
        <c:delete val="1"/>
        <c:axPos val="l"/>
        <c:numFmt formatCode="0%" sourceLinked="1"/>
        <c:majorTickMark val="none"/>
        <c:minorTickMark val="none"/>
        <c:tickLblPos val="nextTo"/>
        <c:crossAx val="-186528982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0.89</c:v>
                </c:pt>
                <c:pt idx="1">
                  <c:v>0.37</c:v>
                </c:pt>
                <c:pt idx="2">
                  <c:v>0.34</c:v>
                </c:pt>
                <c:pt idx="3">
                  <c:v>0.28000000000000003</c:v>
                </c:pt>
              </c:numCache>
            </c:numRef>
          </c:val>
          <c:extLst>
            <c:ext xmlns:c16="http://schemas.microsoft.com/office/drawing/2014/chart" uri="{C3380CC4-5D6E-409C-BE32-E72D297353CC}">
              <c16:uniqueId val="{00000000-0166-4B1D-9D4A-60009A0D7D94}"/>
            </c:ext>
          </c:extLst>
        </c:ser>
        <c:ser>
          <c:idx val="1"/>
          <c:order val="1"/>
          <c:tx>
            <c:strRef>
              <c:f>Sheet1!$C$1</c:f>
              <c:strCache>
                <c:ptCount val="1"/>
                <c:pt idx="0">
                  <c:v>Feb </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0.9</c:v>
                </c:pt>
                <c:pt idx="1">
                  <c:v>0.35</c:v>
                </c:pt>
                <c:pt idx="2">
                  <c:v>0.35</c:v>
                </c:pt>
                <c:pt idx="3">
                  <c:v>0.31</c:v>
                </c:pt>
              </c:numCache>
            </c:numRef>
          </c:val>
          <c:extLst>
            <c:ext xmlns:c16="http://schemas.microsoft.com/office/drawing/2014/chart" uri="{C3380CC4-5D6E-409C-BE32-E72D297353CC}">
              <c16:uniqueId val="{00000001-0166-4B1D-9D4A-60009A0D7D94}"/>
            </c:ext>
          </c:extLst>
        </c:ser>
        <c:dLbls>
          <c:showLegendKey val="0"/>
          <c:showVal val="0"/>
          <c:showCatName val="0"/>
          <c:showSerName val="0"/>
          <c:showPercent val="0"/>
          <c:showBubbleSize val="0"/>
        </c:dLbls>
        <c:gapWidth val="219"/>
        <c:overlap val="3"/>
        <c:axId val="-1865289824"/>
        <c:axId val="-1865288736"/>
      </c:barChart>
      <c:catAx>
        <c:axId val="-1865289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865288736"/>
        <c:crosses val="autoZero"/>
        <c:auto val="1"/>
        <c:lblAlgn val="ctr"/>
        <c:lblOffset val="100"/>
        <c:noMultiLvlLbl val="0"/>
      </c:catAx>
      <c:valAx>
        <c:axId val="-1865288736"/>
        <c:scaling>
          <c:orientation val="minMax"/>
        </c:scaling>
        <c:delete val="1"/>
        <c:axPos val="l"/>
        <c:numFmt formatCode="0%" sourceLinked="1"/>
        <c:majorTickMark val="none"/>
        <c:minorTickMark val="none"/>
        <c:tickLblPos val="nextTo"/>
        <c:crossAx val="-186528982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6383986531399639"/>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0.84</c:v>
                </c:pt>
                <c:pt idx="1">
                  <c:v>0.22</c:v>
                </c:pt>
                <c:pt idx="2">
                  <c:v>0.23</c:v>
                </c:pt>
                <c:pt idx="3">
                  <c:v>0.21</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0.84</c:v>
                </c:pt>
                <c:pt idx="1">
                  <c:v>0.28000000000000003</c:v>
                </c:pt>
                <c:pt idx="2">
                  <c:v>0.28000000000000003</c:v>
                </c:pt>
                <c:pt idx="3">
                  <c:v>0.27</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0.83</c:v>
                </c:pt>
                <c:pt idx="1">
                  <c:v>0.34</c:v>
                </c:pt>
                <c:pt idx="2">
                  <c:v>0.28000000000000003</c:v>
                </c:pt>
                <c:pt idx="3">
                  <c:v>0.22</c:v>
                </c:pt>
              </c:numCache>
            </c:numRef>
          </c:val>
          <c:extLst>
            <c:ext xmlns:c16="http://schemas.microsoft.com/office/drawing/2014/chart" uri="{C3380CC4-5D6E-409C-BE32-E72D297353CC}">
              <c16:uniqueId val="{00000000-8E31-4551-8FEB-DDF68E5BE9F0}"/>
            </c:ext>
          </c:extLst>
        </c:ser>
        <c:ser>
          <c:idx val="1"/>
          <c:order val="1"/>
          <c:tx>
            <c:strRef>
              <c:f>Sheet1!$C$1</c:f>
              <c:strCache>
                <c:ptCount val="1"/>
                <c:pt idx="0">
                  <c:v>Feb </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0.82</c:v>
                </c:pt>
                <c:pt idx="1">
                  <c:v>0.34</c:v>
                </c:pt>
                <c:pt idx="2">
                  <c:v>0.33</c:v>
                </c:pt>
                <c:pt idx="3">
                  <c:v>0.27</c:v>
                </c:pt>
              </c:numCache>
            </c:numRef>
          </c:val>
          <c:extLst>
            <c:ext xmlns:c16="http://schemas.microsoft.com/office/drawing/2014/chart" uri="{C3380CC4-5D6E-409C-BE32-E72D297353CC}">
              <c16:uniqueId val="{00000001-8E31-4551-8FEB-DDF68E5BE9F0}"/>
            </c:ext>
          </c:extLst>
        </c:ser>
        <c:dLbls>
          <c:showLegendKey val="0"/>
          <c:showVal val="0"/>
          <c:showCatName val="0"/>
          <c:showSerName val="0"/>
          <c:showPercent val="0"/>
          <c:showBubbleSize val="0"/>
        </c:dLbls>
        <c:gapWidth val="219"/>
        <c:overlap val="3"/>
        <c:axId val="-1865289824"/>
        <c:axId val="-1865288736"/>
      </c:barChart>
      <c:catAx>
        <c:axId val="-1865289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865288736"/>
        <c:crosses val="autoZero"/>
        <c:auto val="1"/>
        <c:lblAlgn val="ctr"/>
        <c:lblOffset val="100"/>
        <c:noMultiLvlLbl val="0"/>
      </c:catAx>
      <c:valAx>
        <c:axId val="-1865288736"/>
        <c:scaling>
          <c:orientation val="minMax"/>
        </c:scaling>
        <c:delete val="1"/>
        <c:axPos val="l"/>
        <c:numFmt formatCode="0%" sourceLinked="1"/>
        <c:majorTickMark val="none"/>
        <c:minorTickMark val="none"/>
        <c:tickLblPos val="nextTo"/>
        <c:crossAx val="-186528982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0.91</c:v>
                </c:pt>
                <c:pt idx="1">
                  <c:v>0.18</c:v>
                </c:pt>
                <c:pt idx="2">
                  <c:v>0.25</c:v>
                </c:pt>
                <c:pt idx="3">
                  <c:v>0.18</c:v>
                </c:pt>
              </c:numCache>
            </c:numRef>
          </c:val>
          <c:extLst>
            <c:ext xmlns:c16="http://schemas.microsoft.com/office/drawing/2014/chart" uri="{C3380CC4-5D6E-409C-BE32-E72D297353CC}">
              <c16:uniqueId val="{00000000-332C-4C39-9EAE-B8080E86A5FD}"/>
            </c:ext>
          </c:extLst>
        </c:ser>
        <c:ser>
          <c:idx val="1"/>
          <c:order val="1"/>
          <c:tx>
            <c:strRef>
              <c:f>Sheet1!$C$1</c:f>
              <c:strCache>
                <c:ptCount val="1"/>
                <c:pt idx="0">
                  <c:v>Feb </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0.88</c:v>
                </c:pt>
                <c:pt idx="1">
                  <c:v>0.21</c:v>
                </c:pt>
                <c:pt idx="2">
                  <c:v>0.28000000000000003</c:v>
                </c:pt>
                <c:pt idx="3">
                  <c:v>0.23</c:v>
                </c:pt>
              </c:numCache>
            </c:numRef>
          </c:val>
          <c:extLst>
            <c:ext xmlns:c16="http://schemas.microsoft.com/office/drawing/2014/chart" uri="{C3380CC4-5D6E-409C-BE32-E72D297353CC}">
              <c16:uniqueId val="{00000001-332C-4C39-9EAE-B8080E86A5FD}"/>
            </c:ext>
          </c:extLst>
        </c:ser>
        <c:dLbls>
          <c:showLegendKey val="0"/>
          <c:showVal val="0"/>
          <c:showCatName val="0"/>
          <c:showSerName val="0"/>
          <c:showPercent val="0"/>
          <c:showBubbleSize val="0"/>
        </c:dLbls>
        <c:gapWidth val="219"/>
        <c:overlap val="3"/>
        <c:axId val="-1865289824"/>
        <c:axId val="-1865288736"/>
      </c:barChart>
      <c:catAx>
        <c:axId val="-1865289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865288736"/>
        <c:crosses val="autoZero"/>
        <c:auto val="1"/>
        <c:lblAlgn val="ctr"/>
        <c:lblOffset val="100"/>
        <c:noMultiLvlLbl val="0"/>
      </c:catAx>
      <c:valAx>
        <c:axId val="-1865288736"/>
        <c:scaling>
          <c:orientation val="minMax"/>
        </c:scaling>
        <c:delete val="1"/>
        <c:axPos val="l"/>
        <c:numFmt formatCode="0%" sourceLinked="1"/>
        <c:majorTickMark val="none"/>
        <c:minorTickMark val="none"/>
        <c:tickLblPos val="nextTo"/>
        <c:crossAx val="-186528982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 </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0.86699999999999999</c:v>
                </c:pt>
                <c:pt idx="1">
                  <c:v>0.23</c:v>
                </c:pt>
                <c:pt idx="2">
                  <c:v>0.25</c:v>
                </c:pt>
                <c:pt idx="3">
                  <c:v>0.22</c:v>
                </c:pt>
              </c:numCache>
            </c:numRef>
          </c:val>
          <c:extLst>
            <c:ext xmlns:c16="http://schemas.microsoft.com/office/drawing/2014/chart" uri="{C3380CC4-5D6E-409C-BE32-E72D297353CC}">
              <c16:uniqueId val="{00000000-A324-4C0F-915C-465BC2614B7F}"/>
            </c:ext>
          </c:extLst>
        </c:ser>
        <c:ser>
          <c:idx val="1"/>
          <c:order val="1"/>
          <c:tx>
            <c:strRef>
              <c:f>Sheet1!$C$1</c:f>
              <c:strCache>
                <c:ptCount val="1"/>
                <c:pt idx="0">
                  <c:v>Feb</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0.87</c:v>
                </c:pt>
                <c:pt idx="1">
                  <c:v>0.24</c:v>
                </c:pt>
                <c:pt idx="2">
                  <c:v>0.25</c:v>
                </c:pt>
                <c:pt idx="3">
                  <c:v>0.22</c:v>
                </c:pt>
              </c:numCache>
            </c:numRef>
          </c:val>
          <c:extLst>
            <c:ext xmlns:c16="http://schemas.microsoft.com/office/drawing/2014/chart" uri="{C3380CC4-5D6E-409C-BE32-E72D297353CC}">
              <c16:uniqueId val="{00000001-A324-4C0F-915C-465BC2614B7F}"/>
            </c:ext>
          </c:extLst>
        </c:ser>
        <c:dLbls>
          <c:showLegendKey val="0"/>
          <c:showVal val="0"/>
          <c:showCatName val="0"/>
          <c:showSerName val="0"/>
          <c:showPercent val="0"/>
          <c:showBubbleSize val="0"/>
        </c:dLbls>
        <c:gapWidth val="219"/>
        <c:overlap val="3"/>
        <c:axId val="-1615185664"/>
        <c:axId val="-1615184576"/>
      </c:barChart>
      <c:catAx>
        <c:axId val="-1615185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615184576"/>
        <c:crosses val="autoZero"/>
        <c:auto val="1"/>
        <c:lblAlgn val="ctr"/>
        <c:lblOffset val="100"/>
        <c:noMultiLvlLbl val="0"/>
      </c:catAx>
      <c:valAx>
        <c:axId val="-1615184576"/>
        <c:scaling>
          <c:orientation val="minMax"/>
        </c:scaling>
        <c:delete val="1"/>
        <c:axPos val="l"/>
        <c:numFmt formatCode="0%" sourceLinked="1"/>
        <c:majorTickMark val="none"/>
        <c:minorTickMark val="none"/>
        <c:tickLblPos val="nextTo"/>
        <c:crossAx val="-161518566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 </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0.86699999999999999</c:v>
                </c:pt>
                <c:pt idx="1">
                  <c:v>0.22</c:v>
                </c:pt>
                <c:pt idx="2">
                  <c:v>0.23</c:v>
                </c:pt>
                <c:pt idx="3">
                  <c:v>0.21</c:v>
                </c:pt>
              </c:numCache>
            </c:numRef>
          </c:val>
          <c:extLst>
            <c:ext xmlns:c16="http://schemas.microsoft.com/office/drawing/2014/chart" uri="{C3380CC4-5D6E-409C-BE32-E72D297353CC}">
              <c16:uniqueId val="{00000000-680F-41BF-8C75-34720E49EC08}"/>
            </c:ext>
          </c:extLst>
        </c:ser>
        <c:ser>
          <c:idx val="1"/>
          <c:order val="1"/>
          <c:tx>
            <c:strRef>
              <c:f>Sheet1!$C$1</c:f>
              <c:strCache>
                <c:ptCount val="1"/>
                <c:pt idx="0">
                  <c:v>Feb </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0.85</c:v>
                </c:pt>
                <c:pt idx="1">
                  <c:v>0.24</c:v>
                </c:pt>
                <c:pt idx="2">
                  <c:v>0.22</c:v>
                </c:pt>
                <c:pt idx="3">
                  <c:v>0.2</c:v>
                </c:pt>
              </c:numCache>
            </c:numRef>
          </c:val>
          <c:extLst>
            <c:ext xmlns:c16="http://schemas.microsoft.com/office/drawing/2014/chart" uri="{C3380CC4-5D6E-409C-BE32-E72D297353CC}">
              <c16:uniqueId val="{00000001-680F-41BF-8C75-34720E49EC08}"/>
            </c:ext>
          </c:extLst>
        </c:ser>
        <c:dLbls>
          <c:showLegendKey val="0"/>
          <c:showVal val="0"/>
          <c:showCatName val="0"/>
          <c:showSerName val="0"/>
          <c:showPercent val="0"/>
          <c:showBubbleSize val="0"/>
        </c:dLbls>
        <c:gapWidth val="219"/>
        <c:overlap val="3"/>
        <c:axId val="-1615185664"/>
        <c:axId val="-1615184576"/>
      </c:barChart>
      <c:catAx>
        <c:axId val="-1615185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615184576"/>
        <c:crosses val="autoZero"/>
        <c:auto val="1"/>
        <c:lblAlgn val="ctr"/>
        <c:lblOffset val="100"/>
        <c:noMultiLvlLbl val="0"/>
      </c:catAx>
      <c:valAx>
        <c:axId val="-1615184576"/>
        <c:scaling>
          <c:orientation val="minMax"/>
        </c:scaling>
        <c:delete val="1"/>
        <c:axPos val="l"/>
        <c:numFmt formatCode="0%" sourceLinked="1"/>
        <c:majorTickMark val="none"/>
        <c:minorTickMark val="none"/>
        <c:tickLblPos val="nextTo"/>
        <c:crossAx val="-161518566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 </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0.88</c:v>
                </c:pt>
                <c:pt idx="1">
                  <c:v>0.21</c:v>
                </c:pt>
                <c:pt idx="2">
                  <c:v>0.26</c:v>
                </c:pt>
                <c:pt idx="3">
                  <c:v>0.24</c:v>
                </c:pt>
              </c:numCache>
            </c:numRef>
          </c:val>
          <c:extLst>
            <c:ext xmlns:c16="http://schemas.microsoft.com/office/drawing/2014/chart" uri="{C3380CC4-5D6E-409C-BE32-E72D297353CC}">
              <c16:uniqueId val="{00000000-648E-411D-89BF-BCA7C6DC7E78}"/>
            </c:ext>
          </c:extLst>
        </c:ser>
        <c:ser>
          <c:idx val="1"/>
          <c:order val="1"/>
          <c:tx>
            <c:strRef>
              <c:f>Sheet1!$C$1</c:f>
              <c:strCache>
                <c:ptCount val="1"/>
                <c:pt idx="0">
                  <c:v>Feb </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0.88</c:v>
                </c:pt>
                <c:pt idx="1">
                  <c:v>0.25</c:v>
                </c:pt>
                <c:pt idx="2">
                  <c:v>0.26</c:v>
                </c:pt>
                <c:pt idx="3">
                  <c:v>0.25</c:v>
                </c:pt>
              </c:numCache>
            </c:numRef>
          </c:val>
          <c:extLst>
            <c:ext xmlns:c16="http://schemas.microsoft.com/office/drawing/2014/chart" uri="{C3380CC4-5D6E-409C-BE32-E72D297353CC}">
              <c16:uniqueId val="{00000001-648E-411D-89BF-BCA7C6DC7E78}"/>
            </c:ext>
          </c:extLst>
        </c:ser>
        <c:dLbls>
          <c:showLegendKey val="0"/>
          <c:showVal val="0"/>
          <c:showCatName val="0"/>
          <c:showSerName val="0"/>
          <c:showPercent val="0"/>
          <c:showBubbleSize val="0"/>
        </c:dLbls>
        <c:gapWidth val="219"/>
        <c:overlap val="3"/>
        <c:axId val="-1615185664"/>
        <c:axId val="-1615184576"/>
      </c:barChart>
      <c:catAx>
        <c:axId val="-1615185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615184576"/>
        <c:crosses val="autoZero"/>
        <c:auto val="1"/>
        <c:lblAlgn val="ctr"/>
        <c:lblOffset val="100"/>
        <c:noMultiLvlLbl val="0"/>
      </c:catAx>
      <c:valAx>
        <c:axId val="-1615184576"/>
        <c:scaling>
          <c:orientation val="minMax"/>
        </c:scaling>
        <c:delete val="1"/>
        <c:axPos val="l"/>
        <c:numFmt formatCode="0%" sourceLinked="1"/>
        <c:majorTickMark val="none"/>
        <c:minorTickMark val="none"/>
        <c:tickLblPos val="nextTo"/>
        <c:crossAx val="-161518566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 </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0.88</c:v>
                </c:pt>
                <c:pt idx="1">
                  <c:v>0.23</c:v>
                </c:pt>
                <c:pt idx="2">
                  <c:v>0.24</c:v>
                </c:pt>
                <c:pt idx="3">
                  <c:v>0.2</c:v>
                </c:pt>
              </c:numCache>
            </c:numRef>
          </c:val>
          <c:extLst>
            <c:ext xmlns:c16="http://schemas.microsoft.com/office/drawing/2014/chart" uri="{C3380CC4-5D6E-409C-BE32-E72D297353CC}">
              <c16:uniqueId val="{00000000-A295-45F4-8A2A-0763F46CF74E}"/>
            </c:ext>
          </c:extLst>
        </c:ser>
        <c:ser>
          <c:idx val="1"/>
          <c:order val="1"/>
          <c:tx>
            <c:strRef>
              <c:f>Sheet1!$C$1</c:f>
              <c:strCache>
                <c:ptCount val="1"/>
                <c:pt idx="0">
                  <c:v>Feb</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0.88</c:v>
                </c:pt>
                <c:pt idx="1">
                  <c:v>0.24</c:v>
                </c:pt>
                <c:pt idx="2">
                  <c:v>0.22</c:v>
                </c:pt>
                <c:pt idx="3">
                  <c:v>0.22</c:v>
                </c:pt>
              </c:numCache>
            </c:numRef>
          </c:val>
          <c:extLst>
            <c:ext xmlns:c16="http://schemas.microsoft.com/office/drawing/2014/chart" uri="{C3380CC4-5D6E-409C-BE32-E72D297353CC}">
              <c16:uniqueId val="{00000001-A295-45F4-8A2A-0763F46CF74E}"/>
            </c:ext>
          </c:extLst>
        </c:ser>
        <c:dLbls>
          <c:showLegendKey val="0"/>
          <c:showVal val="0"/>
          <c:showCatName val="0"/>
          <c:showSerName val="0"/>
          <c:showPercent val="0"/>
          <c:showBubbleSize val="0"/>
        </c:dLbls>
        <c:gapWidth val="219"/>
        <c:overlap val="3"/>
        <c:axId val="-1615185664"/>
        <c:axId val="-1615184576"/>
      </c:barChart>
      <c:catAx>
        <c:axId val="-1615185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615184576"/>
        <c:crosses val="autoZero"/>
        <c:auto val="1"/>
        <c:lblAlgn val="ctr"/>
        <c:lblOffset val="100"/>
        <c:noMultiLvlLbl val="0"/>
      </c:catAx>
      <c:valAx>
        <c:axId val="-1615184576"/>
        <c:scaling>
          <c:orientation val="minMax"/>
        </c:scaling>
        <c:delete val="1"/>
        <c:axPos val="l"/>
        <c:numFmt formatCode="0%" sourceLinked="1"/>
        <c:majorTickMark val="none"/>
        <c:minorTickMark val="none"/>
        <c:tickLblPos val="nextTo"/>
        <c:crossAx val="-161518566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c:v>
                </c:pt>
              </c:strCache>
            </c:strRef>
          </c:tx>
          <c:spPr>
            <a:solidFill>
              <a:srgbClr val="00B2A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0.9</c:v>
                </c:pt>
                <c:pt idx="1">
                  <c:v>0.21</c:v>
                </c:pt>
                <c:pt idx="2">
                  <c:v>0.26</c:v>
                </c:pt>
                <c:pt idx="3">
                  <c:v>0.22</c:v>
                </c:pt>
              </c:numCache>
            </c:numRef>
          </c:val>
          <c:extLst>
            <c:ext xmlns:c16="http://schemas.microsoft.com/office/drawing/2014/chart" uri="{C3380CC4-5D6E-409C-BE32-E72D297353CC}">
              <c16:uniqueId val="{00000000-CA5E-46F5-98C4-CCD33981D4A9}"/>
            </c:ext>
          </c:extLst>
        </c:ser>
        <c:ser>
          <c:idx val="1"/>
          <c:order val="1"/>
          <c:tx>
            <c:strRef>
              <c:f>Sheet1!$C$1</c:f>
              <c:strCache>
                <c:ptCount val="1"/>
                <c:pt idx="0">
                  <c:v>Feb </c:v>
                </c:pt>
              </c:strCache>
            </c:strRef>
          </c:tx>
          <c:spPr>
            <a:solidFill>
              <a:srgbClr val="004D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0.9</c:v>
                </c:pt>
                <c:pt idx="1">
                  <c:v>0.22</c:v>
                </c:pt>
                <c:pt idx="2">
                  <c:v>0.26</c:v>
                </c:pt>
                <c:pt idx="3">
                  <c:v>0.23</c:v>
                </c:pt>
              </c:numCache>
            </c:numRef>
          </c:val>
          <c:extLst>
            <c:ext xmlns:c16="http://schemas.microsoft.com/office/drawing/2014/chart" uri="{C3380CC4-5D6E-409C-BE32-E72D297353CC}">
              <c16:uniqueId val="{00000001-CA5E-46F5-98C4-CCD33981D4A9}"/>
            </c:ext>
          </c:extLst>
        </c:ser>
        <c:dLbls>
          <c:showLegendKey val="0"/>
          <c:showVal val="0"/>
          <c:showCatName val="0"/>
          <c:showSerName val="0"/>
          <c:showPercent val="0"/>
          <c:showBubbleSize val="0"/>
        </c:dLbls>
        <c:gapWidth val="219"/>
        <c:overlap val="3"/>
        <c:axId val="-1615185664"/>
        <c:axId val="-1615184576"/>
      </c:barChart>
      <c:catAx>
        <c:axId val="-1615185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615184576"/>
        <c:crosses val="autoZero"/>
        <c:auto val="1"/>
        <c:lblAlgn val="ctr"/>
        <c:lblOffset val="100"/>
        <c:noMultiLvlLbl val="0"/>
      </c:catAx>
      <c:valAx>
        <c:axId val="-1615184576"/>
        <c:scaling>
          <c:orientation val="minMax"/>
        </c:scaling>
        <c:delete val="1"/>
        <c:axPos val="l"/>
        <c:numFmt formatCode="0%" sourceLinked="1"/>
        <c:majorTickMark val="none"/>
        <c:minorTickMark val="none"/>
        <c:tickLblPos val="nextTo"/>
        <c:crossAx val="-1615185664"/>
        <c:crosses val="autoZero"/>
        <c:crossBetween val="between"/>
      </c:valAx>
      <c:spPr>
        <a:noFill/>
        <a:ln>
          <a:noFill/>
        </a:ln>
        <a:effectLst/>
      </c:spPr>
    </c:plotArea>
    <c:legend>
      <c:legendPos val="b"/>
      <c:layout>
        <c:manualLayout>
          <c:xMode val="edge"/>
          <c:yMode val="edge"/>
          <c:x val="0.39949989330805113"/>
          <c:y val="5.4772967626701932E-2"/>
          <c:w val="0.3193111845599077"/>
          <c:h val="6.338650872147630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80369036713505981"/>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0.86</c:v>
                </c:pt>
                <c:pt idx="1">
                  <c:v>0.21</c:v>
                </c:pt>
                <c:pt idx="2">
                  <c:v>0.25</c:v>
                </c:pt>
                <c:pt idx="3">
                  <c:v>0.24</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0.88</c:v>
                </c:pt>
                <c:pt idx="1">
                  <c:v>0.21</c:v>
                </c:pt>
                <c:pt idx="2">
                  <c:v>0.26</c:v>
                </c:pt>
                <c:pt idx="3">
                  <c:v>0.24</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8012121494552833"/>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0.91</c:v>
                </c:pt>
                <c:pt idx="1">
                  <c:v>0.23</c:v>
                </c:pt>
                <c:pt idx="2">
                  <c:v>0.24</c:v>
                </c:pt>
                <c:pt idx="3">
                  <c:v>0.2</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0.86</c:v>
                </c:pt>
                <c:pt idx="1">
                  <c:v>0.24</c:v>
                </c:pt>
                <c:pt idx="2">
                  <c:v>0.25</c:v>
                </c:pt>
                <c:pt idx="3">
                  <c:v>0.19</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9245112050039357"/>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0.9</c:v>
                </c:pt>
                <c:pt idx="1">
                  <c:v>0.21</c:v>
                </c:pt>
                <c:pt idx="2">
                  <c:v>0.26</c:v>
                </c:pt>
                <c:pt idx="3">
                  <c:v>0.22</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0.89</c:v>
                </c:pt>
                <c:pt idx="1">
                  <c:v>0.21</c:v>
                </c:pt>
                <c:pt idx="2">
                  <c:v>0.27</c:v>
                </c:pt>
                <c:pt idx="3">
                  <c:v>0.24</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7190127790895158"/>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0.88</c:v>
                </c:pt>
                <c:pt idx="1">
                  <c:v>0.17</c:v>
                </c:pt>
                <c:pt idx="2">
                  <c:v>0.28999999999999998</c:v>
                </c:pt>
                <c:pt idx="3">
                  <c:v>0.25</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0.83</c:v>
                </c:pt>
                <c:pt idx="1">
                  <c:v>0.18</c:v>
                </c:pt>
                <c:pt idx="2">
                  <c:v>0.25</c:v>
                </c:pt>
                <c:pt idx="3">
                  <c:v>0.26</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8012121494552833"/>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0.91</c:v>
                </c:pt>
                <c:pt idx="1">
                  <c:v>0.28000000000000003</c:v>
                </c:pt>
                <c:pt idx="2">
                  <c:v>0.28000000000000003</c:v>
                </c:pt>
                <c:pt idx="3">
                  <c:v>0.24</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0.82</c:v>
                </c:pt>
                <c:pt idx="1">
                  <c:v>0.19</c:v>
                </c:pt>
                <c:pt idx="2">
                  <c:v>0.2</c:v>
                </c:pt>
                <c:pt idx="3">
                  <c:v>0.2</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8012121494552833"/>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0.93</c:v>
                </c:pt>
                <c:pt idx="1">
                  <c:v>0.22</c:v>
                </c:pt>
                <c:pt idx="2">
                  <c:v>0.27</c:v>
                </c:pt>
                <c:pt idx="3">
                  <c:v>0.25</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0.84</c:v>
                </c:pt>
                <c:pt idx="1">
                  <c:v>0.25</c:v>
                </c:pt>
                <c:pt idx="2">
                  <c:v>0.25</c:v>
                </c:pt>
                <c:pt idx="3">
                  <c:v>0.26</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14097009884307E-2"/>
          <c:y val="8.6003814082189725E-2"/>
          <c:w val="0.82189784474799044"/>
          <c:h val="0.78012121494552833"/>
        </c:manualLayout>
      </c:layout>
      <c:barChart>
        <c:barDir val="col"/>
        <c:grouping val="clustered"/>
        <c:varyColors val="0"/>
        <c:ser>
          <c:idx val="0"/>
          <c:order val="0"/>
          <c:tx>
            <c:strRef>
              <c:f>Sheet1!$B$1</c:f>
              <c:strCache>
                <c:ptCount val="1"/>
                <c:pt idx="0">
                  <c:v>Jan</c:v>
                </c:pt>
              </c:strCache>
            </c:strRef>
          </c:tx>
          <c:spPr>
            <a:solidFill>
              <a:srgbClr val="004D36"/>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Sheet1!$B$2:$B$5</c:f>
              <c:numCache>
                <c:formatCode>0%</c:formatCode>
                <c:ptCount val="4"/>
                <c:pt idx="0">
                  <c:v>0.89</c:v>
                </c:pt>
                <c:pt idx="1">
                  <c:v>0.28000000000000003</c:v>
                </c:pt>
                <c:pt idx="2">
                  <c:v>0.33</c:v>
                </c:pt>
                <c:pt idx="3">
                  <c:v>0.18</c:v>
                </c:pt>
              </c:numCache>
            </c:numRef>
          </c:val>
          <c:extLst>
            <c:ext xmlns:c16="http://schemas.microsoft.com/office/drawing/2014/chart" uri="{C3380CC4-5D6E-409C-BE32-E72D297353CC}">
              <c16:uniqueId val="{00000000-9D73-417E-98A3-62B8B356F5DA}"/>
            </c:ext>
          </c:extLst>
        </c:ser>
        <c:ser>
          <c:idx val="1"/>
          <c:order val="1"/>
          <c:tx>
            <c:strRef>
              <c:f>Sheet1!$C$1</c:f>
              <c:strCache>
                <c:ptCount val="1"/>
                <c:pt idx="0">
                  <c:v>Feb</c:v>
                </c:pt>
              </c:strCache>
            </c:strRef>
          </c:tx>
          <c:spPr>
            <a:solidFill>
              <a:srgbClr val="00B388"/>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MEDG</c:v>
                </c:pt>
                <c:pt idx="1">
                  <c:v>Approachable</c:v>
                </c:pt>
                <c:pt idx="2">
                  <c:v>Expert</c:v>
                </c:pt>
                <c:pt idx="3">
                  <c:v>Purposeful</c:v>
                </c:pt>
              </c:strCache>
            </c:strRef>
          </c:cat>
          <c:val>
            <c:numRef>
              <c:f>Sheet1!$C$2:$C$5</c:f>
              <c:numCache>
                <c:formatCode>0%</c:formatCode>
                <c:ptCount val="4"/>
                <c:pt idx="0">
                  <c:v>0.87</c:v>
                </c:pt>
                <c:pt idx="1">
                  <c:v>0.26</c:v>
                </c:pt>
                <c:pt idx="2">
                  <c:v>0.34</c:v>
                </c:pt>
                <c:pt idx="3">
                  <c:v>0.21</c:v>
                </c:pt>
              </c:numCache>
            </c:numRef>
          </c:val>
          <c:extLst>
            <c:ext xmlns:c16="http://schemas.microsoft.com/office/drawing/2014/chart" uri="{C3380CC4-5D6E-409C-BE32-E72D297353CC}">
              <c16:uniqueId val="{00000001-9D73-417E-98A3-62B8B356F5DA}"/>
            </c:ext>
          </c:extLst>
        </c:ser>
        <c:dLbls>
          <c:showLegendKey val="0"/>
          <c:showVal val="0"/>
          <c:showCatName val="0"/>
          <c:showSerName val="0"/>
          <c:showPercent val="0"/>
          <c:showBubbleSize val="0"/>
        </c:dLbls>
        <c:gapWidth val="219"/>
        <c:overlap val="1"/>
        <c:axId val="1142747128"/>
        <c:axId val="1142747456"/>
      </c:barChart>
      <c:catAx>
        <c:axId val="1142747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142747456"/>
        <c:crosses val="autoZero"/>
        <c:auto val="1"/>
        <c:lblAlgn val="ctr"/>
        <c:lblOffset val="100"/>
        <c:noMultiLvlLbl val="0"/>
      </c:catAx>
      <c:valAx>
        <c:axId val="1142747456"/>
        <c:scaling>
          <c:orientation val="minMax"/>
        </c:scaling>
        <c:delete val="1"/>
        <c:axPos val="l"/>
        <c:numFmt formatCode="0%" sourceLinked="1"/>
        <c:majorTickMark val="none"/>
        <c:minorTickMark val="none"/>
        <c:tickLblPos val="nextTo"/>
        <c:crossAx val="1142747128"/>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85047575257438213"/>
          <c:y val="0.42987066867569695"/>
          <c:w val="0.10926105853152106"/>
          <c:h val="0.2388979070875274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50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735F6F4-B5EB-3544-B3B5-84A0FE5D837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4D10646-211A-F045-B97E-83350185A06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E7622DF-BF45-514A-B108-343795AECD4A}" type="datetimeFigureOut">
              <a:rPr lang="en-US" smtClean="0"/>
              <a:t>3/20/2023</a:t>
            </a:fld>
            <a:endParaRPr lang="en-US"/>
          </a:p>
        </p:txBody>
      </p:sp>
      <p:sp>
        <p:nvSpPr>
          <p:cNvPr id="4" name="Footer Placeholder 3">
            <a:extLst>
              <a:ext uri="{FF2B5EF4-FFF2-40B4-BE49-F238E27FC236}">
                <a16:creationId xmlns:a16="http://schemas.microsoft.com/office/drawing/2014/main" id="{82BC9C2E-7F8B-9348-BB53-31C0DCD8C7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87D61CB-DF7C-BD40-BFDB-616971DD95D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4EEE1F3-9699-D04D-B640-37DCF7D6297C}" type="slidenum">
              <a:rPr lang="en-US" smtClean="0"/>
              <a:t>‹#›</a:t>
            </a:fld>
            <a:endParaRPr lang="en-US"/>
          </a:p>
        </p:txBody>
      </p:sp>
    </p:spTree>
    <p:extLst>
      <p:ext uri="{BB962C8B-B14F-4D97-AF65-F5344CB8AC3E}">
        <p14:creationId xmlns:p14="http://schemas.microsoft.com/office/powerpoint/2010/main" val="3104360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CF33CD-F8B5-D543-9636-0D8D0864D5E0}" type="datetimeFigureOut">
              <a:rPr lang="en-US" smtClean="0"/>
              <a:t>3/20/2023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EBE7EF-73B4-7A4B-9B6D-9B84EF2B4B76}" type="slidenum">
              <a:rPr lang="en-US" smtClean="0"/>
              <a:t>‹#›</a:t>
            </a:fld>
            <a:endParaRPr lang="en-US"/>
          </a:p>
        </p:txBody>
      </p:sp>
    </p:spTree>
    <p:extLst>
      <p:ext uri="{BB962C8B-B14F-4D97-AF65-F5344CB8AC3E}">
        <p14:creationId xmlns:p14="http://schemas.microsoft.com/office/powerpoint/2010/main" val="334172099"/>
      </p:ext>
    </p:extLst>
  </p:cSld>
  <p:clrMap bg1="lt1" tx1="dk1" bg2="lt2" tx2="dk2" accent1="accent1" accent2="accent2" accent3="accent3" accent4="accent4" accent5="accent5" accent6="accent6" hlink="hlink" folHlink="folHlink"/>
  <p:notesStyle>
    <a:lvl1pPr marL="0" algn="l" defTabSz="1507937" rtl="0" eaLnBrk="1" latinLnBrk="0" hangingPunct="1">
      <a:defRPr sz="1979" kern="1200">
        <a:solidFill>
          <a:schemeClr val="tx1"/>
        </a:solidFill>
        <a:latin typeface="+mn-lt"/>
        <a:ea typeface="+mn-ea"/>
        <a:cs typeface="+mn-cs"/>
      </a:defRPr>
    </a:lvl1pPr>
    <a:lvl2pPr marL="753969" algn="l" defTabSz="1507937" rtl="0" eaLnBrk="1" latinLnBrk="0" hangingPunct="1">
      <a:defRPr sz="1979" kern="1200">
        <a:solidFill>
          <a:schemeClr val="tx1"/>
        </a:solidFill>
        <a:latin typeface="+mn-lt"/>
        <a:ea typeface="+mn-ea"/>
        <a:cs typeface="+mn-cs"/>
      </a:defRPr>
    </a:lvl2pPr>
    <a:lvl3pPr marL="1507937" algn="l" defTabSz="1507937" rtl="0" eaLnBrk="1" latinLnBrk="0" hangingPunct="1">
      <a:defRPr sz="1979" kern="1200">
        <a:solidFill>
          <a:schemeClr val="tx1"/>
        </a:solidFill>
        <a:latin typeface="+mn-lt"/>
        <a:ea typeface="+mn-ea"/>
        <a:cs typeface="+mn-cs"/>
      </a:defRPr>
    </a:lvl3pPr>
    <a:lvl4pPr marL="2261906" algn="l" defTabSz="1507937" rtl="0" eaLnBrk="1" latinLnBrk="0" hangingPunct="1">
      <a:defRPr sz="1979" kern="1200">
        <a:solidFill>
          <a:schemeClr val="tx1"/>
        </a:solidFill>
        <a:latin typeface="+mn-lt"/>
        <a:ea typeface="+mn-ea"/>
        <a:cs typeface="+mn-cs"/>
      </a:defRPr>
    </a:lvl4pPr>
    <a:lvl5pPr marL="3015874" algn="l" defTabSz="1507937" rtl="0" eaLnBrk="1" latinLnBrk="0" hangingPunct="1">
      <a:defRPr sz="1979" kern="1200">
        <a:solidFill>
          <a:schemeClr val="tx1"/>
        </a:solidFill>
        <a:latin typeface="+mn-lt"/>
        <a:ea typeface="+mn-ea"/>
        <a:cs typeface="+mn-cs"/>
      </a:defRPr>
    </a:lvl5pPr>
    <a:lvl6pPr marL="3769843" algn="l" defTabSz="1507937" rtl="0" eaLnBrk="1" latinLnBrk="0" hangingPunct="1">
      <a:defRPr sz="1979" kern="1200">
        <a:solidFill>
          <a:schemeClr val="tx1"/>
        </a:solidFill>
        <a:latin typeface="+mn-lt"/>
        <a:ea typeface="+mn-ea"/>
        <a:cs typeface="+mn-cs"/>
      </a:defRPr>
    </a:lvl6pPr>
    <a:lvl7pPr marL="4523811" algn="l" defTabSz="1507937" rtl="0" eaLnBrk="1" latinLnBrk="0" hangingPunct="1">
      <a:defRPr sz="1979" kern="1200">
        <a:solidFill>
          <a:schemeClr val="tx1"/>
        </a:solidFill>
        <a:latin typeface="+mn-lt"/>
        <a:ea typeface="+mn-ea"/>
        <a:cs typeface="+mn-cs"/>
      </a:defRPr>
    </a:lvl7pPr>
    <a:lvl8pPr marL="5277780" algn="l" defTabSz="1507937" rtl="0" eaLnBrk="1" latinLnBrk="0" hangingPunct="1">
      <a:defRPr sz="1979" kern="1200">
        <a:solidFill>
          <a:schemeClr val="tx1"/>
        </a:solidFill>
        <a:latin typeface="+mn-lt"/>
        <a:ea typeface="+mn-ea"/>
        <a:cs typeface="+mn-cs"/>
      </a:defRPr>
    </a:lvl8pPr>
    <a:lvl9pPr marL="6031748" algn="l" defTabSz="1507937" rtl="0" eaLnBrk="1" latinLnBrk="0" hangingPunct="1">
      <a:defRPr sz="197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DEBE7EF-73B4-7A4B-9B6D-9B84EF2B4B76}" type="slidenum">
              <a:rPr lang="en-US" smtClean="0"/>
              <a:t>1</a:t>
            </a:fld>
            <a:endParaRPr lang="en-US"/>
          </a:p>
        </p:txBody>
      </p:sp>
    </p:spTree>
    <p:extLst>
      <p:ext uri="{BB962C8B-B14F-4D97-AF65-F5344CB8AC3E}">
        <p14:creationId xmlns:p14="http://schemas.microsoft.com/office/powerpoint/2010/main" val="2387684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tableEx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image</a:t>
            </a:r>
            <a:endParaRPr/>
          </a:p>
          <a:p>
            <a:r>
              <a:rPr b="0"/>
              <a:t>No alt text provided</a:t>
            </a:r>
            <a:endParaRPr/>
          </a:p>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image</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image</a:t>
            </a:r>
            <a:endParaRPr/>
          </a:p>
          <a:p>
            <a:r>
              <a:rPr b="0"/>
              <a:t>No alt text provided</a:t>
            </a:r>
            <a:endParaRPr/>
          </a:p>
          <a:p>
            <a:endParaRPr/>
          </a:p>
          <a:p>
            <a:r>
              <a:rPr b="1"/>
              <a:t>tableEx</a:t>
            </a:r>
            <a:endParaRPr/>
          </a:p>
          <a:p>
            <a:r>
              <a:rPr b="0"/>
              <a:t>No alt text provided</a:t>
            </a:r>
            <a:endParaRPr/>
          </a:p>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tableEx</a:t>
            </a:r>
            <a:endParaRPr/>
          </a:p>
          <a:p>
            <a:r>
              <a:rPr b="0"/>
              <a:t>No alt text provided</a:t>
            </a:r>
            <a:endParaRPr/>
          </a:p>
          <a:p>
            <a:endParaRPr/>
          </a:p>
          <a:p>
            <a:r>
              <a:rPr b="1"/>
              <a:t>image</a:t>
            </a:r>
            <a:endParaRPr/>
          </a:p>
          <a:p>
            <a:r>
              <a:rPr b="0"/>
              <a:t>No alt text provided</a:t>
            </a:r>
            <a:endParaRPr/>
          </a:p>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tableEx</a:t>
            </a:r>
            <a:endParaRPr/>
          </a:p>
          <a:p>
            <a:r>
              <a:rPr b="0"/>
              <a:t>No alt text provided</a:t>
            </a:r>
            <a:endParaRPr/>
          </a:p>
          <a:p>
            <a:endParaRPr/>
          </a:p>
          <a:p>
            <a:r>
              <a:rPr b="1"/>
              <a:t>image</a:t>
            </a:r>
            <a:endParaRPr/>
          </a:p>
          <a:p>
            <a:r>
              <a:rPr b="0"/>
              <a:t>No alt text provided</a:t>
            </a:r>
            <a:endParaRPr/>
          </a:p>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image</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image</a:t>
            </a:r>
            <a:endParaRPr/>
          </a:p>
          <a:p>
            <a:r>
              <a:rPr b="0"/>
              <a:t>No alt text provided</a:t>
            </a:r>
            <a:endParaRPr/>
          </a:p>
          <a:p>
            <a:endParaRPr/>
          </a:p>
          <a:p>
            <a:r>
              <a:rPr b="1"/>
              <a:t>tableEx</a:t>
            </a:r>
            <a:endParaRPr/>
          </a:p>
          <a:p>
            <a:r>
              <a:rPr b="0"/>
              <a:t>No alt text provided</a:t>
            </a:r>
            <a:endParaRPr/>
          </a:p>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tableEx</a:t>
            </a:r>
            <a:endParaRPr/>
          </a:p>
          <a:p>
            <a:r>
              <a:rPr b="0"/>
              <a:t>No alt text provided</a:t>
            </a:r>
            <a:endParaRPr/>
          </a:p>
          <a:p>
            <a:endParaRPr/>
          </a:p>
          <a:p>
            <a:r>
              <a:rPr b="1"/>
              <a:t>image</a:t>
            </a:r>
            <a:endParaRPr/>
          </a:p>
          <a:p>
            <a:r>
              <a:rPr b="0"/>
              <a:t>No alt text provided</a:t>
            </a:r>
            <a:endParaRPr/>
          </a:p>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tableEx</a:t>
            </a:r>
            <a:endParaRPr/>
          </a:p>
          <a:p>
            <a:r>
              <a:rPr b="0"/>
              <a:t>No alt text provided</a:t>
            </a:r>
            <a:endParaRPr/>
          </a:p>
          <a:p>
            <a:endParaRPr/>
          </a:p>
          <a:p>
            <a:r>
              <a:rPr b="1"/>
              <a:t>image</a:t>
            </a:r>
            <a:endParaRPr/>
          </a:p>
          <a:p>
            <a:r>
              <a:rPr b="0"/>
              <a:t>No alt text provided</a:t>
            </a:r>
            <a:endParaRPr/>
          </a:p>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tableEx</a:t>
            </a:r>
            <a:endParaRPr/>
          </a:p>
          <a:p>
            <a:r>
              <a:rPr b="0"/>
              <a:t>No alt text provided</a:t>
            </a:r>
            <a:endParaRPr/>
          </a:p>
          <a:p>
            <a:endParaRPr/>
          </a:p>
          <a:p>
            <a:r>
              <a:rPr b="1"/>
              <a:t>image</a:t>
            </a:r>
            <a:endParaRPr/>
          </a:p>
          <a:p>
            <a:r>
              <a:rPr b="0"/>
              <a:t>No alt text provided</a:t>
            </a:r>
            <a:endParaRPr/>
          </a:p>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5"/>
          </p:nvPr>
        </p:nvSpPr>
        <p:spPr/>
        <p:txBody>
          <a:bodyPr/>
          <a:lstStyle/>
          <a:p>
            <a:fld id="{4DEBE7EF-73B4-7A4B-9B6D-9B84EF2B4B76}" type="slidenum">
              <a:rPr lang="en-US" smtClean="0"/>
              <a:t>8</a:t>
            </a:fld>
            <a:endParaRPr lang="en-US"/>
          </a:p>
        </p:txBody>
      </p:sp>
    </p:spTree>
    <p:extLst>
      <p:ext uri="{BB962C8B-B14F-4D97-AF65-F5344CB8AC3E}">
        <p14:creationId xmlns:p14="http://schemas.microsoft.com/office/powerpoint/2010/main" val="2851357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1507937" rtl="0" eaLnBrk="1" fontAlgn="auto" latinLnBrk="0" hangingPunct="1">
              <a:lnSpc>
                <a:spcPct val="100000"/>
              </a:lnSpc>
              <a:spcBef>
                <a:spcPts val="0"/>
              </a:spcBef>
              <a:spcAft>
                <a:spcPts val="0"/>
              </a:spcAft>
              <a:buClrTx/>
              <a:buSzTx/>
              <a:buFontTx/>
              <a:buNone/>
              <a:tabLst/>
              <a:defRPr/>
            </a:pPr>
            <a:fld id="{4DEBE7EF-73B4-7A4B-9B6D-9B84EF2B4B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507937"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53403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1507937" rtl="0" eaLnBrk="1" fontAlgn="auto" latinLnBrk="0" hangingPunct="1">
              <a:lnSpc>
                <a:spcPct val="100000"/>
              </a:lnSpc>
              <a:spcBef>
                <a:spcPts val="0"/>
              </a:spcBef>
              <a:spcAft>
                <a:spcPts val="0"/>
              </a:spcAft>
              <a:buClrTx/>
              <a:buSzTx/>
              <a:buFontTx/>
              <a:buNone/>
              <a:tabLst/>
              <a:defRPr/>
            </a:pPr>
            <a:fld id="{4DEBE7EF-73B4-7A4B-9B6D-9B84EF2B4B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507937"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7148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1507937" rtl="0" eaLnBrk="1" fontAlgn="auto" latinLnBrk="0" hangingPunct="1">
              <a:lnSpc>
                <a:spcPct val="100000"/>
              </a:lnSpc>
              <a:spcBef>
                <a:spcPts val="0"/>
              </a:spcBef>
              <a:spcAft>
                <a:spcPts val="0"/>
              </a:spcAft>
              <a:buClrTx/>
              <a:buSzTx/>
              <a:buFontTx/>
              <a:buNone/>
              <a:tabLst/>
              <a:defRPr/>
            </a:pPr>
            <a:fld id="{4DEBE7EF-73B4-7A4B-9B6D-9B84EF2B4B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507937"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3480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5"/>
          </p:nvPr>
        </p:nvSpPr>
        <p:spPr/>
        <p:txBody>
          <a:bodyPr/>
          <a:lstStyle/>
          <a:p>
            <a:fld id="{4DEBE7EF-73B4-7A4B-9B6D-9B84EF2B4B76}" type="slidenum">
              <a:rPr lang="en-US" smtClean="0"/>
              <a:t>17</a:t>
            </a:fld>
            <a:endParaRPr lang="en-US"/>
          </a:p>
        </p:txBody>
      </p:sp>
    </p:spTree>
    <p:extLst>
      <p:ext uri="{BB962C8B-B14F-4D97-AF65-F5344CB8AC3E}">
        <p14:creationId xmlns:p14="http://schemas.microsoft.com/office/powerpoint/2010/main" val="2362042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5"/>
          </p:nvPr>
        </p:nvSpPr>
        <p:spPr/>
        <p:txBody>
          <a:bodyPr/>
          <a:lstStyle/>
          <a:p>
            <a:fld id="{4DEBE7EF-73B4-7A4B-9B6D-9B84EF2B4B76}" type="slidenum">
              <a:rPr lang="en-US" smtClean="0"/>
              <a:t>22</a:t>
            </a:fld>
            <a:endParaRPr lang="en-US"/>
          </a:p>
        </p:txBody>
      </p:sp>
    </p:spTree>
    <p:extLst>
      <p:ext uri="{BB962C8B-B14F-4D97-AF65-F5344CB8AC3E}">
        <p14:creationId xmlns:p14="http://schemas.microsoft.com/office/powerpoint/2010/main" val="783960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a:t>slicer</a:t>
            </a:r>
            <a:endParaRPr/>
          </a:p>
          <a:p>
            <a:r>
              <a:rPr b="0"/>
              <a:t>No alt text provided</a:t>
            </a:r>
            <a:endParaRPr/>
          </a:p>
          <a:p>
            <a:endParaRPr/>
          </a:p>
          <a:p>
            <a:r>
              <a:rPr b="1" err="1"/>
              <a:t>tableEx</a:t>
            </a:r>
            <a:endParaRPr/>
          </a:p>
          <a:p>
            <a:r>
              <a:rPr b="0"/>
              <a:t>No alt text provided</a:t>
            </a:r>
            <a:endParaRPr/>
          </a:p>
          <a:p>
            <a:endParaRPr/>
          </a:p>
          <a:p>
            <a:r>
              <a:rPr b="1"/>
              <a:t>image</a:t>
            </a:r>
            <a:endParaRPr/>
          </a:p>
          <a:p>
            <a:r>
              <a:rPr b="0"/>
              <a:t>No alt text provided</a:t>
            </a:r>
            <a:endParaRPr/>
          </a:p>
          <a:p>
            <a:endParaRPr/>
          </a:p>
        </p:txBody>
      </p:sp>
    </p:spTree>
    <p:extLst>
      <p:ext uri="{BB962C8B-B14F-4D97-AF65-F5344CB8AC3E}">
        <p14:creationId xmlns:p14="http://schemas.microsoft.com/office/powerpoint/2010/main" val="3609815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Net Social Sentiment Versus Campaign Effect</a:t>
            </a:r>
            <a:endParaRPr/>
          </a:p>
          <a:p>
            <a:r>
              <a:rPr b="0"/>
              <a:t>No alt text provided</a:t>
            </a:r>
            <a:endParaRPr/>
          </a:p>
          <a:p>
            <a:endParaRPr/>
          </a:p>
          <a:p>
            <a:r>
              <a:rPr b="1"/>
              <a:t>Channel Growth</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err="1"/>
              <a:t>tableEx</a:t>
            </a:r>
            <a:endParaRPr/>
          </a:p>
          <a:p>
            <a:r>
              <a:rPr b="0"/>
              <a:t>No alt text provided</a:t>
            </a:r>
            <a:endParaRPr/>
          </a:p>
          <a:p>
            <a:endParaRPr/>
          </a:p>
          <a:p>
            <a:r>
              <a:rPr b="1"/>
              <a:t>slicer</a:t>
            </a:r>
            <a:endParaRPr/>
          </a:p>
          <a:p>
            <a:r>
              <a:rPr b="0"/>
              <a:t>No alt text provided</a:t>
            </a:r>
            <a:endParaRPr/>
          </a:p>
          <a:p>
            <a:endParaRPr/>
          </a:p>
          <a:p>
            <a:r>
              <a:rPr b="1" err="1"/>
              <a:t>tableEx</a:t>
            </a:r>
            <a:endParaRPr/>
          </a:p>
          <a:p>
            <a:r>
              <a:rPr b="0"/>
              <a:t>No alt text provided</a:t>
            </a:r>
            <a:endParaRPr/>
          </a:p>
          <a:p>
            <a:endParaRPr/>
          </a:p>
          <a:p>
            <a:r>
              <a:rPr b="1"/>
              <a:t>image</a:t>
            </a:r>
            <a:endParaRPr/>
          </a:p>
          <a:p>
            <a:r>
              <a:rPr b="0"/>
              <a:t>No alt text provided</a:t>
            </a:r>
            <a:endParaRPr/>
          </a:p>
          <a:p>
            <a:endParaRPr/>
          </a:p>
        </p:txBody>
      </p:sp>
    </p:spTree>
    <p:extLst>
      <p:ext uri="{BB962C8B-B14F-4D97-AF65-F5344CB8AC3E}">
        <p14:creationId xmlns:p14="http://schemas.microsoft.com/office/powerpoint/2010/main" val="81796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tableEx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image</a:t>
            </a:r>
            <a:endParaRPr/>
          </a:p>
          <a:p>
            <a:r>
              <a:rPr b="0"/>
              <a:t>No alt text provided</a:t>
            </a:r>
            <a:endParaRPr/>
          </a:p>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tableEx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image</a:t>
            </a:r>
            <a:endParaRPr/>
          </a:p>
          <a:p>
            <a:r>
              <a:rPr b="0"/>
              <a:t>No alt text provided</a:t>
            </a:r>
            <a:endParaRPr/>
          </a:p>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a:t>Brand Growth</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test</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Money Experts That Do Good and Brand Personality</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shape</a:t>
            </a:r>
            <a:endParaRPr/>
          </a:p>
          <a:p>
            <a:r>
              <a:rPr b="0"/>
              <a:t>No alt text provided</a:t>
            </a:r>
            <a:endParaRPr/>
          </a:p>
          <a:p>
            <a:endParaRPr/>
          </a:p>
          <a:p>
            <a:r>
              <a:rPr b="1"/>
              <a:t>textbox</a:t>
            </a:r>
            <a:endParaRPr/>
          </a:p>
          <a:p>
            <a:r>
              <a:rPr b="0"/>
              <a:t>No alt text provided</a:t>
            </a:r>
            <a:endParaRPr/>
          </a:p>
          <a:p>
            <a:endParaRPr/>
          </a:p>
          <a:p>
            <a:r>
              <a:rPr b="1"/>
              <a:t>tableEx</a:t>
            </a:r>
            <a:endParaRPr/>
          </a:p>
          <a:p>
            <a:r>
              <a:rPr b="0"/>
              <a:t>No alt text provided</a:t>
            </a:r>
            <a:endParaRPr/>
          </a:p>
          <a:p>
            <a:endParaRPr/>
          </a:p>
          <a:p>
            <a:r>
              <a:rPr b="1"/>
              <a:t>slicer</a:t>
            </a:r>
            <a:endParaRPr/>
          </a:p>
          <a:p>
            <a:r>
              <a:rPr b="0"/>
              <a:t>No alt text provided</a:t>
            </a:r>
            <a:endParaRPr/>
          </a:p>
          <a:p>
            <a:endParaRPr/>
          </a:p>
          <a:p>
            <a:r>
              <a:rPr b="1"/>
              <a:t>tableEx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textbox</a:t>
            </a:r>
            <a:endParaRPr/>
          </a:p>
          <a:p>
            <a:r>
              <a:rPr b="0"/>
              <a:t>No alt text provided</a:t>
            </a:r>
            <a:endParaRPr/>
          </a:p>
          <a:p>
            <a:endParaRPr/>
          </a:p>
          <a:p>
            <a:r>
              <a:rPr b="1"/>
              <a:t>image</a:t>
            </a:r>
            <a:endParaRPr/>
          </a:p>
          <a:p>
            <a:r>
              <a:rPr b="0"/>
              <a:t>No alt text provided</a:t>
            </a:r>
            <a:endParaRPr/>
          </a:p>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4B134-918E-7545-9A90-8604E5376575}"/>
              </a:ext>
            </a:extLst>
          </p:cNvPr>
          <p:cNvSpPr>
            <a:spLocks noGrp="1"/>
          </p:cNvSpPr>
          <p:nvPr>
            <p:ph type="ctrTitle" hasCustomPrompt="1"/>
          </p:nvPr>
        </p:nvSpPr>
        <p:spPr>
          <a:xfrm>
            <a:off x="2101958" y="2399290"/>
            <a:ext cx="13388561" cy="1045167"/>
          </a:xfrm>
        </p:spPr>
        <p:txBody>
          <a:bodyPr anchor="b">
            <a:noAutofit/>
          </a:bodyPr>
          <a:lstStyle>
            <a:lvl1pPr algn="l">
              <a:defRPr sz="4617" b="1" i="0">
                <a:latin typeface="Arial" panose="020B0604020202020204" pitchFamily="34" charset="0"/>
                <a:cs typeface="Arial" panose="020B0604020202020204" pitchFamily="34" charset="0"/>
              </a:defRPr>
            </a:lvl1pPr>
          </a:lstStyle>
          <a:p>
            <a:r>
              <a:rPr lang="en-GB"/>
              <a:t>Table of Contents</a:t>
            </a:r>
            <a:endParaRPr lang="en-US"/>
          </a:p>
        </p:txBody>
      </p:sp>
      <p:sp>
        <p:nvSpPr>
          <p:cNvPr id="9" name="Text Placeholder 6">
            <a:extLst>
              <a:ext uri="{FF2B5EF4-FFF2-40B4-BE49-F238E27FC236}">
                <a16:creationId xmlns:a16="http://schemas.microsoft.com/office/drawing/2014/main" id="{B7F1AB47-ECA4-4F4B-B5C7-224FEC2A3652}"/>
              </a:ext>
            </a:extLst>
          </p:cNvPr>
          <p:cNvSpPr>
            <a:spLocks noGrp="1"/>
          </p:cNvSpPr>
          <p:nvPr>
            <p:ph type="body" sz="quarter" idx="13" hasCustomPrompt="1"/>
          </p:nvPr>
        </p:nvSpPr>
        <p:spPr>
          <a:xfrm>
            <a:off x="2101959" y="3777693"/>
            <a:ext cx="8060602" cy="3233566"/>
          </a:xfrm>
        </p:spPr>
        <p:txBody>
          <a:bodyPr>
            <a:noAutofit/>
          </a:bodyPr>
          <a:lstStyle>
            <a:lvl1pPr>
              <a:buFont typeface="+mj-lt"/>
              <a:buAutoNum type="arabicPeriod"/>
              <a:defRPr sz="1979">
                <a:solidFill>
                  <a:schemeClr val="tx1">
                    <a:lumMod val="65000"/>
                    <a:lumOff val="35000"/>
                  </a:schemeClr>
                </a:solidFill>
                <a:latin typeface="Arial" panose="020B0604020202020204" pitchFamily="34" charset="0"/>
                <a:cs typeface="Arial" panose="020B0604020202020204" pitchFamily="34" charset="0"/>
              </a:defRPr>
            </a:lvl1pPr>
          </a:lstStyle>
          <a:p>
            <a:r>
              <a:rPr lang="en-GB"/>
              <a:t>Title goes here</a:t>
            </a:r>
          </a:p>
          <a:p>
            <a:r>
              <a:rPr lang="en-GB"/>
              <a:t>Title goes here</a:t>
            </a:r>
          </a:p>
          <a:p>
            <a:r>
              <a:rPr lang="en-GB"/>
              <a:t>Title goes here</a:t>
            </a:r>
          </a:p>
          <a:p>
            <a:r>
              <a:rPr lang="en-GB"/>
              <a:t>Title goes here</a:t>
            </a:r>
          </a:p>
          <a:p>
            <a:r>
              <a:rPr lang="en-GB"/>
              <a:t>Title goes here</a:t>
            </a:r>
          </a:p>
          <a:p>
            <a:pPr lvl="0"/>
            <a:endParaRPr lang="en-US"/>
          </a:p>
        </p:txBody>
      </p:sp>
    </p:spTree>
    <p:extLst>
      <p:ext uri="{BB962C8B-B14F-4D97-AF65-F5344CB8AC3E}">
        <p14:creationId xmlns:p14="http://schemas.microsoft.com/office/powerpoint/2010/main" val="2433304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84886" y="754062"/>
            <a:ext cx="6484607" cy="2639219"/>
          </a:xfrm>
        </p:spPr>
        <p:txBody>
          <a:bodyPr anchor="b"/>
          <a:lstStyle>
            <a:lvl1pPr>
              <a:defRPr sz="5277"/>
            </a:lvl1pPr>
          </a:lstStyle>
          <a:p>
            <a:r>
              <a:rPr lang="en-US"/>
              <a:t>Click to edit Master title style</a:t>
            </a:r>
          </a:p>
        </p:txBody>
      </p:sp>
      <p:sp>
        <p:nvSpPr>
          <p:cNvPr id="3" name="Content Placeholder 2"/>
          <p:cNvSpPr>
            <a:spLocks noGrp="1"/>
          </p:cNvSpPr>
          <p:nvPr>
            <p:ph idx="1"/>
          </p:nvPr>
        </p:nvSpPr>
        <p:spPr>
          <a:xfrm>
            <a:off x="8547536" y="1628567"/>
            <a:ext cx="10178505" cy="8038097"/>
          </a:xfrm>
        </p:spPr>
        <p:txBody>
          <a:bodyPr/>
          <a:lstStyle>
            <a:lvl1pPr>
              <a:defRPr sz="5277"/>
            </a:lvl1pPr>
            <a:lvl2pPr>
              <a:defRPr sz="4617"/>
            </a:lvl2pPr>
            <a:lvl3pPr>
              <a:defRPr sz="3958"/>
            </a:lvl3pPr>
            <a:lvl4pPr>
              <a:defRPr sz="3298"/>
            </a:lvl4pPr>
            <a:lvl5pPr>
              <a:defRPr sz="3298"/>
            </a:lvl5pPr>
            <a:lvl6pPr>
              <a:defRPr sz="3298"/>
            </a:lvl6pPr>
            <a:lvl7pPr>
              <a:defRPr sz="3298"/>
            </a:lvl7pPr>
            <a:lvl8pPr>
              <a:defRPr sz="3298"/>
            </a:lvl8pPr>
            <a:lvl9pPr>
              <a:defRPr sz="3298"/>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384886" y="3393281"/>
            <a:ext cx="6484607" cy="6286474"/>
          </a:xfrm>
        </p:spPr>
        <p:txBody>
          <a:bodyPr/>
          <a:lstStyle>
            <a:lvl1pPr marL="0" indent="0">
              <a:buNone/>
              <a:defRPr sz="2639"/>
            </a:lvl1pPr>
            <a:lvl2pPr marL="753969" indent="0">
              <a:buNone/>
              <a:defRPr sz="2309"/>
            </a:lvl2pPr>
            <a:lvl3pPr marL="1507937" indent="0">
              <a:buNone/>
              <a:defRPr sz="1979"/>
            </a:lvl3pPr>
            <a:lvl4pPr marL="2261906" indent="0">
              <a:buNone/>
              <a:defRPr sz="1649"/>
            </a:lvl4pPr>
            <a:lvl5pPr marL="3015874" indent="0">
              <a:buNone/>
              <a:defRPr sz="1649"/>
            </a:lvl5pPr>
            <a:lvl6pPr marL="3769843" indent="0">
              <a:buNone/>
              <a:defRPr sz="1649"/>
            </a:lvl6pPr>
            <a:lvl7pPr marL="4523811" indent="0">
              <a:buNone/>
              <a:defRPr sz="1649"/>
            </a:lvl7pPr>
            <a:lvl8pPr marL="5277780" indent="0">
              <a:buNone/>
              <a:defRPr sz="1649"/>
            </a:lvl8pPr>
            <a:lvl9pPr marL="6031748" indent="0">
              <a:buNone/>
              <a:defRPr sz="1649"/>
            </a:lvl9pPr>
          </a:lstStyle>
          <a:p>
            <a:pPr lvl="0"/>
            <a:r>
              <a:rPr lang="en-US"/>
              <a:t>Edit Master text styles</a:t>
            </a:r>
          </a:p>
        </p:txBody>
      </p:sp>
      <p:sp>
        <p:nvSpPr>
          <p:cNvPr id="5" name="Date Placeholder 4"/>
          <p:cNvSpPr>
            <a:spLocks noGrp="1"/>
          </p:cNvSpPr>
          <p:nvPr>
            <p:ph type="dt" sz="half" idx="10"/>
          </p:nvPr>
        </p:nvSpPr>
        <p:spPr/>
        <p:txBody>
          <a:bodyPr/>
          <a:lstStyle/>
          <a:p>
            <a:fld id="{627ED9C8-F09A-4D9E-BEC0-4725162E21FF}" type="datetimeFigureOut">
              <a:rPr lang="en-US" smtClean="0"/>
              <a:t>3/20/2023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3870523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604D0-AC75-9141-B26B-5ED2B1B42233}"/>
              </a:ext>
            </a:extLst>
          </p:cNvPr>
          <p:cNvSpPr>
            <a:spLocks noGrp="1"/>
          </p:cNvSpPr>
          <p:nvPr>
            <p:ph type="title" hasCustomPrompt="1"/>
          </p:nvPr>
        </p:nvSpPr>
        <p:spPr>
          <a:xfrm>
            <a:off x="1193778" y="109135"/>
            <a:ext cx="17341156" cy="1123238"/>
          </a:xfrm>
        </p:spPr>
        <p:txBody>
          <a:bodyPr>
            <a:normAutofit/>
          </a:bodyPr>
          <a:lstStyle>
            <a:lvl1pPr>
              <a:defRPr sz="3628" b="1">
                <a:solidFill>
                  <a:schemeClr val="bg1"/>
                </a:solidFill>
                <a:latin typeface="Arial" panose="020B0604020202020204" pitchFamily="34" charset="0"/>
                <a:cs typeface="Arial" panose="020B0604020202020204" pitchFamily="34" charset="0"/>
              </a:defRPr>
            </a:lvl1pPr>
          </a:lstStyle>
          <a:p>
            <a:r>
              <a:rPr lang="en-GB"/>
              <a:t>Title goes here</a:t>
            </a:r>
            <a:endParaRPr lang="en-US"/>
          </a:p>
        </p:txBody>
      </p:sp>
      <p:sp>
        <p:nvSpPr>
          <p:cNvPr id="3" name="Content Placeholder 2">
            <a:extLst>
              <a:ext uri="{FF2B5EF4-FFF2-40B4-BE49-F238E27FC236}">
                <a16:creationId xmlns:a16="http://schemas.microsoft.com/office/drawing/2014/main" id="{335B6B47-A692-7743-AC47-C87E44EC3EFA}"/>
              </a:ext>
            </a:extLst>
          </p:cNvPr>
          <p:cNvSpPr>
            <a:spLocks noGrp="1"/>
          </p:cNvSpPr>
          <p:nvPr>
            <p:ph idx="1" hasCustomPrompt="1"/>
          </p:nvPr>
        </p:nvSpPr>
        <p:spPr>
          <a:xfrm>
            <a:off x="1193778" y="2043890"/>
            <a:ext cx="17341156" cy="824879"/>
          </a:xfrm>
        </p:spPr>
        <p:txBody>
          <a:bodyPr>
            <a:normAutofit/>
          </a:bodyPr>
          <a:lstStyle>
            <a:lvl1pPr>
              <a:buNone/>
              <a:defRPr sz="3628" b="1">
                <a:latin typeface="Arial" panose="020B0604020202020204" pitchFamily="34" charset="0"/>
                <a:cs typeface="Arial" panose="020B0604020202020204" pitchFamily="34" charset="0"/>
              </a:defRPr>
            </a:lvl1pPr>
          </a:lstStyle>
          <a:p>
            <a:pPr lvl="0"/>
            <a:r>
              <a:rPr lang="en-US"/>
              <a:t>Headline goes here</a:t>
            </a:r>
          </a:p>
        </p:txBody>
      </p:sp>
      <p:sp>
        <p:nvSpPr>
          <p:cNvPr id="7" name="Content Placeholder 2">
            <a:extLst>
              <a:ext uri="{FF2B5EF4-FFF2-40B4-BE49-F238E27FC236}">
                <a16:creationId xmlns:a16="http://schemas.microsoft.com/office/drawing/2014/main" id="{EB67B82A-A007-3347-A58C-C0A907FB563F}"/>
              </a:ext>
            </a:extLst>
          </p:cNvPr>
          <p:cNvSpPr>
            <a:spLocks noGrp="1"/>
          </p:cNvSpPr>
          <p:nvPr>
            <p:ph idx="13" hasCustomPrompt="1"/>
          </p:nvPr>
        </p:nvSpPr>
        <p:spPr>
          <a:xfrm>
            <a:off x="1193779" y="2988732"/>
            <a:ext cx="7682426" cy="7000189"/>
          </a:xfrm>
        </p:spPr>
        <p:txBody>
          <a:bodyPr>
            <a:normAutofit/>
          </a:bodyPr>
          <a:lstStyle>
            <a:lvl1pPr marL="0" algn="l">
              <a:buNone/>
              <a:defRPr sz="2309" b="0">
                <a:solidFill>
                  <a:srgbClr val="4D4D4D"/>
                </a:solidFill>
                <a:latin typeface="Arial" panose="020B0604020202020204" pitchFamily="34" charset="0"/>
                <a:cs typeface="Arial" panose="020B060402020202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Interdum</a:t>
            </a:r>
            <a:r>
              <a:rPr lang="en-US"/>
              <a:t> </a:t>
            </a:r>
            <a:r>
              <a:rPr lang="en-US" err="1"/>
              <a:t>velit</a:t>
            </a:r>
            <a:r>
              <a:rPr lang="en-US"/>
              <a:t> </a:t>
            </a:r>
            <a:r>
              <a:rPr lang="en-US" err="1"/>
              <a:t>laoreet</a:t>
            </a:r>
            <a:r>
              <a:rPr lang="en-US"/>
              <a:t> id </a:t>
            </a:r>
            <a:r>
              <a:rPr lang="en-US" err="1"/>
              <a:t>donec</a:t>
            </a:r>
            <a:r>
              <a:rPr lang="en-US"/>
              <a:t> </a:t>
            </a:r>
            <a:r>
              <a:rPr lang="en-US" err="1"/>
              <a:t>ultrices</a:t>
            </a:r>
            <a:r>
              <a:rPr lang="en-US"/>
              <a:t> </a:t>
            </a:r>
            <a:r>
              <a:rPr lang="en-US" err="1"/>
              <a:t>tincidunt</a:t>
            </a:r>
            <a:r>
              <a:rPr lang="en-US"/>
              <a:t> </a:t>
            </a:r>
            <a:r>
              <a:rPr lang="en-US" err="1"/>
              <a:t>arcu</a:t>
            </a:r>
            <a:r>
              <a:rPr lang="en-US"/>
              <a:t> non. </a:t>
            </a:r>
            <a:r>
              <a:rPr lang="en-US" err="1"/>
              <a:t>Curabitur</a:t>
            </a:r>
            <a:r>
              <a:rPr lang="en-US"/>
              <a:t> gravida </a:t>
            </a:r>
            <a:r>
              <a:rPr lang="en-US" err="1"/>
              <a:t>arcu</a:t>
            </a:r>
            <a:r>
              <a:rPr lang="en-US"/>
              <a:t> ac </a:t>
            </a:r>
            <a:r>
              <a:rPr lang="en-US" err="1"/>
              <a:t>tortor</a:t>
            </a:r>
            <a:r>
              <a:rPr lang="en-US"/>
              <a:t> </a:t>
            </a:r>
            <a:r>
              <a:rPr lang="en-US" err="1"/>
              <a:t>dignissim</a:t>
            </a:r>
            <a:r>
              <a:rPr lang="en-US"/>
              <a:t> convallis </a:t>
            </a:r>
            <a:r>
              <a:rPr lang="en-US" err="1"/>
              <a:t>aenean</a:t>
            </a:r>
            <a:r>
              <a:rPr lang="en-US"/>
              <a:t>. Semper auctor </a:t>
            </a:r>
            <a:r>
              <a:rPr lang="en-US" err="1"/>
              <a:t>neque</a:t>
            </a:r>
            <a:r>
              <a:rPr lang="en-US"/>
              <a:t> vitae tempus </a:t>
            </a:r>
            <a:r>
              <a:rPr lang="en-US" err="1"/>
              <a:t>quam</a:t>
            </a:r>
            <a:r>
              <a:rPr lang="en-US"/>
              <a:t> </a:t>
            </a:r>
            <a:r>
              <a:rPr lang="en-US" err="1"/>
              <a:t>pellentesque</a:t>
            </a:r>
            <a:r>
              <a:rPr lang="en-US"/>
              <a:t> </a:t>
            </a:r>
            <a:r>
              <a:rPr lang="en-US" err="1"/>
              <a:t>nec</a:t>
            </a:r>
            <a:r>
              <a:rPr lang="en-US"/>
              <a:t> </a:t>
            </a:r>
            <a:r>
              <a:rPr lang="en-US" err="1"/>
              <a:t>nam</a:t>
            </a:r>
            <a:r>
              <a:rPr lang="en-US"/>
              <a:t> </a:t>
            </a:r>
            <a:r>
              <a:rPr lang="en-US" err="1"/>
              <a:t>aliquam</a:t>
            </a:r>
            <a:r>
              <a:rPr lang="en-US"/>
              <a:t>. In </a:t>
            </a:r>
            <a:r>
              <a:rPr lang="en-US" err="1"/>
              <a:t>nulla</a:t>
            </a:r>
            <a:r>
              <a:rPr lang="en-US"/>
              <a:t> </a:t>
            </a:r>
            <a:r>
              <a:rPr lang="en-US" err="1"/>
              <a:t>posuere</a:t>
            </a:r>
            <a:r>
              <a:rPr lang="en-US"/>
              <a:t> </a:t>
            </a:r>
            <a:r>
              <a:rPr lang="en-US" err="1"/>
              <a:t>sollicitudin</a:t>
            </a:r>
            <a:r>
              <a:rPr lang="en-US"/>
              <a:t> </a:t>
            </a:r>
            <a:r>
              <a:rPr lang="en-US" err="1"/>
              <a:t>aliquam</a:t>
            </a:r>
            <a:r>
              <a:rPr lang="en-US"/>
              <a:t> </a:t>
            </a:r>
            <a:r>
              <a:rPr lang="en-US" err="1"/>
              <a:t>ultrices</a:t>
            </a:r>
            <a:r>
              <a:rPr lang="en-US"/>
              <a:t> </a:t>
            </a:r>
            <a:r>
              <a:rPr lang="en-US" err="1"/>
              <a:t>sagittis</a:t>
            </a:r>
            <a:r>
              <a:rPr lang="en-US"/>
              <a:t> </a:t>
            </a:r>
            <a:r>
              <a:rPr lang="en-US" err="1"/>
              <a:t>orci</a:t>
            </a:r>
            <a:r>
              <a:rPr lang="en-US"/>
              <a:t> a. </a:t>
            </a:r>
            <a:r>
              <a:rPr lang="en-US" err="1"/>
              <a:t>Nulla</a:t>
            </a:r>
            <a:r>
              <a:rPr lang="en-US"/>
              <a:t> at </a:t>
            </a:r>
            <a:r>
              <a:rPr lang="en-US" err="1"/>
              <a:t>volutpat</a:t>
            </a:r>
            <a:r>
              <a:rPr lang="en-US"/>
              <a:t> diam </a:t>
            </a:r>
            <a:r>
              <a:rPr lang="en-US" err="1"/>
              <a:t>ut</a:t>
            </a:r>
            <a:r>
              <a:rPr lang="en-US"/>
              <a:t> </a:t>
            </a:r>
            <a:r>
              <a:rPr lang="en-US" err="1"/>
              <a:t>venenatis</a:t>
            </a:r>
            <a:r>
              <a:rPr lang="en-US"/>
              <a:t> </a:t>
            </a:r>
            <a:r>
              <a:rPr lang="en-US" err="1"/>
              <a:t>tellus</a:t>
            </a:r>
            <a:r>
              <a:rPr lang="en-US"/>
              <a:t>. Vel eros </a:t>
            </a:r>
            <a:r>
              <a:rPr lang="en-US" err="1"/>
              <a:t>donec</a:t>
            </a:r>
            <a:r>
              <a:rPr lang="en-US"/>
              <a:t> ac </a:t>
            </a:r>
            <a:r>
              <a:rPr lang="en-US" err="1"/>
              <a:t>odio</a:t>
            </a:r>
            <a:r>
              <a:rPr lang="en-US"/>
              <a:t> </a:t>
            </a:r>
            <a:r>
              <a:rPr lang="en-US" err="1"/>
              <a:t>tempor</a:t>
            </a:r>
            <a:r>
              <a:rPr lang="en-US"/>
              <a:t> </a:t>
            </a:r>
            <a:r>
              <a:rPr lang="en-US" err="1"/>
              <a:t>orci</a:t>
            </a:r>
            <a:r>
              <a:rPr lang="en-US"/>
              <a:t>. </a:t>
            </a:r>
          </a:p>
          <a:p>
            <a:pPr lvl="0"/>
            <a:endParaRPr lang="en-US"/>
          </a:p>
          <a:p>
            <a:pPr lvl="0"/>
            <a:r>
              <a:rPr lang="en-US"/>
              <a:t>Morbi </a:t>
            </a:r>
            <a:r>
              <a:rPr lang="en-US" err="1"/>
              <a:t>tincidunt</a:t>
            </a:r>
            <a:r>
              <a:rPr lang="en-US"/>
              <a:t> </a:t>
            </a:r>
            <a:r>
              <a:rPr lang="en-US" err="1"/>
              <a:t>ornare</a:t>
            </a:r>
            <a:r>
              <a:rPr lang="en-US"/>
              <a:t> </a:t>
            </a:r>
            <a:r>
              <a:rPr lang="en-US" err="1"/>
              <a:t>massa</a:t>
            </a:r>
            <a:r>
              <a:rPr lang="en-US"/>
              <a:t> </a:t>
            </a:r>
            <a:r>
              <a:rPr lang="en-US" err="1"/>
              <a:t>eget</a:t>
            </a:r>
            <a:r>
              <a:rPr lang="en-US"/>
              <a:t> </a:t>
            </a:r>
            <a:r>
              <a:rPr lang="en-US" err="1"/>
              <a:t>egestas</a:t>
            </a:r>
            <a:r>
              <a:rPr lang="en-US"/>
              <a:t> </a:t>
            </a:r>
            <a:r>
              <a:rPr lang="en-US" err="1"/>
              <a:t>purus</a:t>
            </a:r>
            <a:r>
              <a:rPr lang="en-US"/>
              <a:t> </a:t>
            </a:r>
            <a:r>
              <a:rPr lang="en-US" err="1"/>
              <a:t>viverra</a:t>
            </a:r>
            <a:r>
              <a:rPr lang="en-US"/>
              <a:t>. Non </a:t>
            </a:r>
            <a:r>
              <a:rPr lang="en-US" err="1"/>
              <a:t>curabitur</a:t>
            </a:r>
            <a:r>
              <a:rPr lang="en-US"/>
              <a:t> gravida </a:t>
            </a:r>
            <a:r>
              <a:rPr lang="en-US" err="1"/>
              <a:t>arcu</a:t>
            </a:r>
            <a:r>
              <a:rPr lang="en-US"/>
              <a:t> ac </a:t>
            </a:r>
            <a:r>
              <a:rPr lang="en-US" err="1"/>
              <a:t>tortor</a:t>
            </a:r>
            <a:r>
              <a:rPr lang="en-US"/>
              <a:t> </a:t>
            </a:r>
            <a:r>
              <a:rPr lang="en-US" err="1"/>
              <a:t>dignissim</a:t>
            </a:r>
            <a:r>
              <a:rPr lang="en-US"/>
              <a:t> convallis. </a:t>
            </a:r>
            <a:r>
              <a:rPr lang="en-US" err="1"/>
              <a:t>Mauris</a:t>
            </a:r>
            <a:r>
              <a:rPr lang="en-US"/>
              <a:t> </a:t>
            </a:r>
            <a:r>
              <a:rPr lang="en-US" err="1"/>
              <a:t>rhoncus</a:t>
            </a:r>
            <a:r>
              <a:rPr lang="en-US"/>
              <a:t> </a:t>
            </a:r>
            <a:r>
              <a:rPr lang="en-US" err="1"/>
              <a:t>aenean</a:t>
            </a:r>
            <a:r>
              <a:rPr lang="en-US"/>
              <a:t> vel </a:t>
            </a:r>
            <a:r>
              <a:rPr lang="en-US" err="1"/>
              <a:t>elit</a:t>
            </a:r>
            <a:r>
              <a:rPr lang="en-US"/>
              <a:t>. </a:t>
            </a:r>
            <a:r>
              <a:rPr lang="en-US" err="1"/>
              <a:t>Egestas</a:t>
            </a:r>
            <a:r>
              <a:rPr lang="en-US"/>
              <a:t> </a:t>
            </a:r>
            <a:r>
              <a:rPr lang="en-US" err="1"/>
              <a:t>erat</a:t>
            </a:r>
            <a:r>
              <a:rPr lang="en-US"/>
              <a:t> </a:t>
            </a:r>
            <a:r>
              <a:rPr lang="en-US" err="1"/>
              <a:t>imperdiet</a:t>
            </a:r>
            <a:r>
              <a:rPr lang="en-US"/>
              <a:t> sed </a:t>
            </a:r>
            <a:r>
              <a:rPr lang="en-US" err="1"/>
              <a:t>euismod</a:t>
            </a:r>
            <a:r>
              <a:rPr lang="en-US"/>
              <a:t> nisi porta lorem </a:t>
            </a:r>
            <a:r>
              <a:rPr lang="en-US" err="1"/>
              <a:t>mollis</a:t>
            </a:r>
            <a:r>
              <a:rPr lang="en-US"/>
              <a:t> </a:t>
            </a:r>
            <a:r>
              <a:rPr lang="en-US" err="1"/>
              <a:t>aliquam</a:t>
            </a:r>
            <a:r>
              <a:rPr lang="en-US"/>
              <a:t>. </a:t>
            </a:r>
            <a:r>
              <a:rPr lang="en-US" err="1"/>
              <a:t>Egestas</a:t>
            </a:r>
            <a:r>
              <a:rPr lang="en-US"/>
              <a:t> </a:t>
            </a:r>
            <a:r>
              <a:rPr lang="en-US" err="1"/>
              <a:t>egestas</a:t>
            </a:r>
            <a:r>
              <a:rPr lang="en-US"/>
              <a:t> </a:t>
            </a:r>
            <a:r>
              <a:rPr lang="en-US" err="1"/>
              <a:t>fringilla</a:t>
            </a:r>
            <a:r>
              <a:rPr lang="en-US"/>
              <a:t> </a:t>
            </a:r>
            <a:r>
              <a:rPr lang="en-US" err="1"/>
              <a:t>phasellus</a:t>
            </a:r>
            <a:r>
              <a:rPr lang="en-US"/>
              <a:t> </a:t>
            </a:r>
            <a:r>
              <a:rPr lang="en-US" err="1"/>
              <a:t>faucibus</a:t>
            </a:r>
            <a:r>
              <a:rPr lang="en-US"/>
              <a:t> </a:t>
            </a:r>
            <a:r>
              <a:rPr lang="en-US" err="1"/>
              <a:t>scelerisque</a:t>
            </a:r>
            <a:r>
              <a:rPr lang="en-US"/>
              <a:t> </a:t>
            </a:r>
            <a:r>
              <a:rPr lang="en-US" err="1"/>
              <a:t>eleifend</a:t>
            </a:r>
            <a:r>
              <a:rPr lang="en-US"/>
              <a:t>. </a:t>
            </a:r>
            <a:r>
              <a:rPr lang="en-US" err="1"/>
              <a:t>Dictumst</a:t>
            </a:r>
            <a:r>
              <a:rPr lang="en-US"/>
              <a:t> vestibulum </a:t>
            </a:r>
            <a:r>
              <a:rPr lang="en-US" err="1"/>
              <a:t>rhoncus</a:t>
            </a:r>
            <a:r>
              <a:rPr lang="en-US"/>
              <a:t> </a:t>
            </a:r>
            <a:r>
              <a:rPr lang="en-US" err="1"/>
              <a:t>est</a:t>
            </a:r>
            <a:r>
              <a:rPr lang="en-US"/>
              <a:t> </a:t>
            </a:r>
            <a:r>
              <a:rPr lang="en-US" err="1"/>
              <a:t>pellentesque</a:t>
            </a:r>
            <a:r>
              <a:rPr lang="en-US"/>
              <a:t> </a:t>
            </a:r>
            <a:r>
              <a:rPr lang="en-US" err="1"/>
              <a:t>elit</a:t>
            </a:r>
            <a:r>
              <a:rPr lang="en-US"/>
              <a:t> </a:t>
            </a:r>
            <a:r>
              <a:rPr lang="en-US" err="1"/>
              <a:t>ullamcorper</a:t>
            </a:r>
            <a:r>
              <a:rPr lang="en-US"/>
              <a:t> </a:t>
            </a:r>
            <a:r>
              <a:rPr lang="en-US" err="1"/>
              <a:t>dignissim</a:t>
            </a:r>
            <a:r>
              <a:rPr lang="en-US"/>
              <a:t> </a:t>
            </a:r>
            <a:r>
              <a:rPr lang="en-US" err="1"/>
              <a:t>cras</a:t>
            </a:r>
            <a:r>
              <a:rPr lang="en-US"/>
              <a:t>. </a:t>
            </a:r>
            <a:r>
              <a:rPr lang="en-US" err="1"/>
              <a:t>Tincidunt</a:t>
            </a:r>
            <a:r>
              <a:rPr lang="en-US"/>
              <a:t> </a:t>
            </a:r>
            <a:r>
              <a:rPr lang="en-US" err="1"/>
              <a:t>arcu</a:t>
            </a:r>
            <a:r>
              <a:rPr lang="en-US"/>
              <a:t> non </a:t>
            </a:r>
            <a:r>
              <a:rPr lang="en-US" err="1"/>
              <a:t>sodales</a:t>
            </a:r>
            <a:r>
              <a:rPr lang="en-US"/>
              <a:t> </a:t>
            </a:r>
            <a:r>
              <a:rPr lang="en-US" err="1"/>
              <a:t>neque</a:t>
            </a:r>
            <a:r>
              <a:rPr lang="en-US"/>
              <a:t> </a:t>
            </a:r>
            <a:r>
              <a:rPr lang="en-US" err="1"/>
              <a:t>sodales</a:t>
            </a:r>
            <a:r>
              <a:rPr lang="en-US"/>
              <a:t> </a:t>
            </a:r>
            <a:r>
              <a:rPr lang="en-US" err="1"/>
              <a:t>ut</a:t>
            </a:r>
            <a:r>
              <a:rPr lang="en-US"/>
              <a:t> </a:t>
            </a:r>
            <a:r>
              <a:rPr lang="en-US" err="1"/>
              <a:t>etiam</a:t>
            </a:r>
            <a:r>
              <a:rPr lang="en-US"/>
              <a:t> sit </a:t>
            </a:r>
            <a:r>
              <a:rPr lang="en-US" err="1"/>
              <a:t>amet</a:t>
            </a:r>
            <a:r>
              <a:rPr lang="en-US"/>
              <a:t>. Nunc mi ipsum </a:t>
            </a:r>
            <a:r>
              <a:rPr lang="en-US" err="1"/>
              <a:t>faucibus</a:t>
            </a:r>
            <a:r>
              <a:rPr lang="en-US"/>
              <a:t> vitae </a:t>
            </a:r>
            <a:r>
              <a:rPr lang="en-US" err="1"/>
              <a:t>aliquet</a:t>
            </a:r>
            <a:r>
              <a:rPr lang="en-US"/>
              <a:t> </a:t>
            </a:r>
            <a:r>
              <a:rPr lang="en-US" err="1"/>
              <a:t>nec</a:t>
            </a:r>
            <a:r>
              <a:rPr lang="en-US"/>
              <a:t> </a:t>
            </a:r>
            <a:r>
              <a:rPr lang="en-US" err="1"/>
              <a:t>ullamcorper</a:t>
            </a:r>
            <a:r>
              <a:rPr lang="en-US"/>
              <a:t>.</a:t>
            </a:r>
          </a:p>
        </p:txBody>
      </p:sp>
      <p:sp>
        <p:nvSpPr>
          <p:cNvPr id="8" name="Content Placeholder 2">
            <a:extLst>
              <a:ext uri="{FF2B5EF4-FFF2-40B4-BE49-F238E27FC236}">
                <a16:creationId xmlns:a16="http://schemas.microsoft.com/office/drawing/2014/main" id="{06B2E9A0-5471-C046-9307-80752C217539}"/>
              </a:ext>
            </a:extLst>
          </p:cNvPr>
          <p:cNvSpPr>
            <a:spLocks noGrp="1"/>
          </p:cNvSpPr>
          <p:nvPr>
            <p:ph idx="14" hasCustomPrompt="1"/>
          </p:nvPr>
        </p:nvSpPr>
        <p:spPr>
          <a:xfrm>
            <a:off x="10184221" y="2988732"/>
            <a:ext cx="7682426" cy="7000189"/>
          </a:xfrm>
        </p:spPr>
        <p:txBody>
          <a:bodyPr>
            <a:normAutofit/>
          </a:bodyPr>
          <a:lstStyle>
            <a:lvl1pPr marL="0" algn="l">
              <a:buNone/>
              <a:defRPr sz="2309" b="0">
                <a:solidFill>
                  <a:srgbClr val="4D4D4D"/>
                </a:solidFill>
                <a:latin typeface="Arial" panose="020B0604020202020204" pitchFamily="34" charset="0"/>
                <a:cs typeface="Arial" panose="020B060402020202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Interdum</a:t>
            </a:r>
            <a:r>
              <a:rPr lang="en-US"/>
              <a:t> </a:t>
            </a:r>
            <a:r>
              <a:rPr lang="en-US" err="1"/>
              <a:t>velit</a:t>
            </a:r>
            <a:r>
              <a:rPr lang="en-US"/>
              <a:t> </a:t>
            </a:r>
            <a:r>
              <a:rPr lang="en-US" err="1"/>
              <a:t>laoreet</a:t>
            </a:r>
            <a:r>
              <a:rPr lang="en-US"/>
              <a:t> id </a:t>
            </a:r>
            <a:r>
              <a:rPr lang="en-US" err="1"/>
              <a:t>donec</a:t>
            </a:r>
            <a:r>
              <a:rPr lang="en-US"/>
              <a:t> </a:t>
            </a:r>
            <a:r>
              <a:rPr lang="en-US" err="1"/>
              <a:t>ultrices</a:t>
            </a:r>
            <a:r>
              <a:rPr lang="en-US"/>
              <a:t> </a:t>
            </a:r>
            <a:r>
              <a:rPr lang="en-US" err="1"/>
              <a:t>tincidunt</a:t>
            </a:r>
            <a:r>
              <a:rPr lang="en-US"/>
              <a:t> </a:t>
            </a:r>
            <a:r>
              <a:rPr lang="en-US" err="1"/>
              <a:t>arcu</a:t>
            </a:r>
            <a:r>
              <a:rPr lang="en-US"/>
              <a:t> non. </a:t>
            </a:r>
            <a:r>
              <a:rPr lang="en-US" err="1"/>
              <a:t>Curabitur</a:t>
            </a:r>
            <a:r>
              <a:rPr lang="en-US"/>
              <a:t> gravida </a:t>
            </a:r>
            <a:r>
              <a:rPr lang="en-US" err="1"/>
              <a:t>arcu</a:t>
            </a:r>
            <a:r>
              <a:rPr lang="en-US"/>
              <a:t> ac </a:t>
            </a:r>
            <a:r>
              <a:rPr lang="en-US" err="1"/>
              <a:t>tortor</a:t>
            </a:r>
            <a:r>
              <a:rPr lang="en-US"/>
              <a:t> </a:t>
            </a:r>
            <a:r>
              <a:rPr lang="en-US" err="1"/>
              <a:t>dignissim</a:t>
            </a:r>
            <a:r>
              <a:rPr lang="en-US"/>
              <a:t> convallis </a:t>
            </a:r>
            <a:r>
              <a:rPr lang="en-US" err="1"/>
              <a:t>aenean</a:t>
            </a:r>
            <a:r>
              <a:rPr lang="en-US"/>
              <a:t>. Semper auctor </a:t>
            </a:r>
            <a:r>
              <a:rPr lang="en-US" err="1"/>
              <a:t>neque</a:t>
            </a:r>
            <a:r>
              <a:rPr lang="en-US"/>
              <a:t> vitae tempus </a:t>
            </a:r>
            <a:r>
              <a:rPr lang="en-US" err="1"/>
              <a:t>quam</a:t>
            </a:r>
            <a:r>
              <a:rPr lang="en-US"/>
              <a:t> </a:t>
            </a:r>
            <a:r>
              <a:rPr lang="en-US" err="1"/>
              <a:t>pellentesque</a:t>
            </a:r>
            <a:r>
              <a:rPr lang="en-US"/>
              <a:t> </a:t>
            </a:r>
            <a:r>
              <a:rPr lang="en-US" err="1"/>
              <a:t>nec</a:t>
            </a:r>
            <a:r>
              <a:rPr lang="en-US"/>
              <a:t> </a:t>
            </a:r>
            <a:r>
              <a:rPr lang="en-US" err="1"/>
              <a:t>nam</a:t>
            </a:r>
            <a:r>
              <a:rPr lang="en-US"/>
              <a:t> </a:t>
            </a:r>
            <a:r>
              <a:rPr lang="en-US" err="1"/>
              <a:t>aliquam</a:t>
            </a:r>
            <a:r>
              <a:rPr lang="en-US"/>
              <a:t>. In </a:t>
            </a:r>
            <a:r>
              <a:rPr lang="en-US" err="1"/>
              <a:t>nulla</a:t>
            </a:r>
            <a:r>
              <a:rPr lang="en-US"/>
              <a:t> </a:t>
            </a:r>
            <a:r>
              <a:rPr lang="en-US" err="1"/>
              <a:t>posuere</a:t>
            </a:r>
            <a:r>
              <a:rPr lang="en-US"/>
              <a:t> </a:t>
            </a:r>
            <a:r>
              <a:rPr lang="en-US" err="1"/>
              <a:t>sollicitudin</a:t>
            </a:r>
            <a:r>
              <a:rPr lang="en-US"/>
              <a:t> </a:t>
            </a:r>
            <a:r>
              <a:rPr lang="en-US" err="1"/>
              <a:t>aliquam</a:t>
            </a:r>
            <a:r>
              <a:rPr lang="en-US"/>
              <a:t> </a:t>
            </a:r>
            <a:r>
              <a:rPr lang="en-US" err="1"/>
              <a:t>ultrices</a:t>
            </a:r>
            <a:r>
              <a:rPr lang="en-US"/>
              <a:t> </a:t>
            </a:r>
            <a:r>
              <a:rPr lang="en-US" err="1"/>
              <a:t>sagittis</a:t>
            </a:r>
            <a:r>
              <a:rPr lang="en-US"/>
              <a:t> </a:t>
            </a:r>
            <a:r>
              <a:rPr lang="en-US" err="1"/>
              <a:t>orci</a:t>
            </a:r>
            <a:r>
              <a:rPr lang="en-US"/>
              <a:t> a. </a:t>
            </a:r>
            <a:r>
              <a:rPr lang="en-US" err="1"/>
              <a:t>Nulla</a:t>
            </a:r>
            <a:r>
              <a:rPr lang="en-US"/>
              <a:t> at </a:t>
            </a:r>
            <a:r>
              <a:rPr lang="en-US" err="1"/>
              <a:t>volutpat</a:t>
            </a:r>
            <a:r>
              <a:rPr lang="en-US"/>
              <a:t> diam </a:t>
            </a:r>
            <a:r>
              <a:rPr lang="en-US" err="1"/>
              <a:t>ut</a:t>
            </a:r>
            <a:r>
              <a:rPr lang="en-US"/>
              <a:t> </a:t>
            </a:r>
            <a:r>
              <a:rPr lang="en-US" err="1"/>
              <a:t>venenatis</a:t>
            </a:r>
            <a:r>
              <a:rPr lang="en-US"/>
              <a:t> </a:t>
            </a:r>
            <a:r>
              <a:rPr lang="en-US" err="1"/>
              <a:t>tellus</a:t>
            </a:r>
            <a:r>
              <a:rPr lang="en-US"/>
              <a:t>. Vel eros </a:t>
            </a:r>
            <a:r>
              <a:rPr lang="en-US" err="1"/>
              <a:t>donec</a:t>
            </a:r>
            <a:r>
              <a:rPr lang="en-US"/>
              <a:t> ac </a:t>
            </a:r>
            <a:r>
              <a:rPr lang="en-US" err="1"/>
              <a:t>odio</a:t>
            </a:r>
            <a:r>
              <a:rPr lang="en-US"/>
              <a:t> </a:t>
            </a:r>
            <a:r>
              <a:rPr lang="en-US" err="1"/>
              <a:t>tempor</a:t>
            </a:r>
            <a:r>
              <a:rPr lang="en-US"/>
              <a:t> </a:t>
            </a:r>
            <a:r>
              <a:rPr lang="en-US" err="1"/>
              <a:t>orci</a:t>
            </a:r>
            <a:r>
              <a:rPr lang="en-US"/>
              <a:t>. </a:t>
            </a:r>
          </a:p>
          <a:p>
            <a:pPr lvl="0"/>
            <a:endParaRPr lang="en-US"/>
          </a:p>
          <a:p>
            <a:pPr lvl="0"/>
            <a:r>
              <a:rPr lang="en-US"/>
              <a:t>Morbi </a:t>
            </a:r>
            <a:r>
              <a:rPr lang="en-US" err="1"/>
              <a:t>tincidunt</a:t>
            </a:r>
            <a:r>
              <a:rPr lang="en-US"/>
              <a:t> </a:t>
            </a:r>
            <a:r>
              <a:rPr lang="en-US" err="1"/>
              <a:t>ornare</a:t>
            </a:r>
            <a:r>
              <a:rPr lang="en-US"/>
              <a:t> </a:t>
            </a:r>
            <a:r>
              <a:rPr lang="en-US" err="1"/>
              <a:t>massa</a:t>
            </a:r>
            <a:r>
              <a:rPr lang="en-US"/>
              <a:t> </a:t>
            </a:r>
            <a:r>
              <a:rPr lang="en-US" err="1"/>
              <a:t>eget</a:t>
            </a:r>
            <a:r>
              <a:rPr lang="en-US"/>
              <a:t> </a:t>
            </a:r>
            <a:r>
              <a:rPr lang="en-US" err="1"/>
              <a:t>egestas</a:t>
            </a:r>
            <a:r>
              <a:rPr lang="en-US"/>
              <a:t> </a:t>
            </a:r>
            <a:r>
              <a:rPr lang="en-US" err="1"/>
              <a:t>purus</a:t>
            </a:r>
            <a:r>
              <a:rPr lang="en-US"/>
              <a:t> </a:t>
            </a:r>
            <a:r>
              <a:rPr lang="en-US" err="1"/>
              <a:t>viverra</a:t>
            </a:r>
            <a:r>
              <a:rPr lang="en-US"/>
              <a:t>. Non </a:t>
            </a:r>
            <a:r>
              <a:rPr lang="en-US" err="1"/>
              <a:t>curabitur</a:t>
            </a:r>
            <a:r>
              <a:rPr lang="en-US"/>
              <a:t> gravida </a:t>
            </a:r>
            <a:r>
              <a:rPr lang="en-US" err="1"/>
              <a:t>arcu</a:t>
            </a:r>
            <a:r>
              <a:rPr lang="en-US"/>
              <a:t> ac </a:t>
            </a:r>
            <a:r>
              <a:rPr lang="en-US" err="1"/>
              <a:t>tortor</a:t>
            </a:r>
            <a:r>
              <a:rPr lang="en-US"/>
              <a:t> </a:t>
            </a:r>
            <a:r>
              <a:rPr lang="en-US" err="1"/>
              <a:t>dignissim</a:t>
            </a:r>
            <a:r>
              <a:rPr lang="en-US"/>
              <a:t> convallis. </a:t>
            </a:r>
            <a:r>
              <a:rPr lang="en-US" err="1"/>
              <a:t>Mauris</a:t>
            </a:r>
            <a:r>
              <a:rPr lang="en-US"/>
              <a:t> </a:t>
            </a:r>
            <a:r>
              <a:rPr lang="en-US" err="1"/>
              <a:t>rhoncus</a:t>
            </a:r>
            <a:r>
              <a:rPr lang="en-US"/>
              <a:t> </a:t>
            </a:r>
            <a:r>
              <a:rPr lang="en-US" err="1"/>
              <a:t>aenean</a:t>
            </a:r>
            <a:r>
              <a:rPr lang="en-US"/>
              <a:t> vel </a:t>
            </a:r>
            <a:r>
              <a:rPr lang="en-US" err="1"/>
              <a:t>elit</a:t>
            </a:r>
            <a:r>
              <a:rPr lang="en-US"/>
              <a:t>. </a:t>
            </a:r>
            <a:r>
              <a:rPr lang="en-US" err="1"/>
              <a:t>Egestas</a:t>
            </a:r>
            <a:r>
              <a:rPr lang="en-US"/>
              <a:t> </a:t>
            </a:r>
            <a:r>
              <a:rPr lang="en-US" err="1"/>
              <a:t>erat</a:t>
            </a:r>
            <a:r>
              <a:rPr lang="en-US"/>
              <a:t> </a:t>
            </a:r>
            <a:r>
              <a:rPr lang="en-US" err="1"/>
              <a:t>imperdiet</a:t>
            </a:r>
            <a:r>
              <a:rPr lang="en-US"/>
              <a:t> sed </a:t>
            </a:r>
            <a:r>
              <a:rPr lang="en-US" err="1"/>
              <a:t>euismod</a:t>
            </a:r>
            <a:r>
              <a:rPr lang="en-US"/>
              <a:t> nisi porta lorem </a:t>
            </a:r>
            <a:r>
              <a:rPr lang="en-US" err="1"/>
              <a:t>mollis</a:t>
            </a:r>
            <a:r>
              <a:rPr lang="en-US"/>
              <a:t> </a:t>
            </a:r>
            <a:r>
              <a:rPr lang="en-US" err="1"/>
              <a:t>aliquam</a:t>
            </a:r>
            <a:r>
              <a:rPr lang="en-US"/>
              <a:t>. </a:t>
            </a:r>
            <a:r>
              <a:rPr lang="en-US" err="1"/>
              <a:t>Egestas</a:t>
            </a:r>
            <a:r>
              <a:rPr lang="en-US"/>
              <a:t> </a:t>
            </a:r>
            <a:r>
              <a:rPr lang="en-US" err="1"/>
              <a:t>egestas</a:t>
            </a:r>
            <a:r>
              <a:rPr lang="en-US"/>
              <a:t> </a:t>
            </a:r>
            <a:r>
              <a:rPr lang="en-US" err="1"/>
              <a:t>fringilla</a:t>
            </a:r>
            <a:r>
              <a:rPr lang="en-US"/>
              <a:t> </a:t>
            </a:r>
            <a:r>
              <a:rPr lang="en-US" err="1"/>
              <a:t>phasellus</a:t>
            </a:r>
            <a:r>
              <a:rPr lang="en-US"/>
              <a:t> </a:t>
            </a:r>
            <a:r>
              <a:rPr lang="en-US" err="1"/>
              <a:t>faucibus</a:t>
            </a:r>
            <a:r>
              <a:rPr lang="en-US"/>
              <a:t> </a:t>
            </a:r>
            <a:r>
              <a:rPr lang="en-US" err="1"/>
              <a:t>scelerisque</a:t>
            </a:r>
            <a:r>
              <a:rPr lang="en-US"/>
              <a:t> </a:t>
            </a:r>
            <a:r>
              <a:rPr lang="en-US" err="1"/>
              <a:t>eleifend</a:t>
            </a:r>
            <a:r>
              <a:rPr lang="en-US"/>
              <a:t>. </a:t>
            </a:r>
            <a:r>
              <a:rPr lang="en-US" err="1"/>
              <a:t>Dictumst</a:t>
            </a:r>
            <a:r>
              <a:rPr lang="en-US"/>
              <a:t> vestibulum </a:t>
            </a:r>
            <a:r>
              <a:rPr lang="en-US" err="1"/>
              <a:t>rhoncus</a:t>
            </a:r>
            <a:r>
              <a:rPr lang="en-US"/>
              <a:t> </a:t>
            </a:r>
            <a:r>
              <a:rPr lang="en-US" err="1"/>
              <a:t>est</a:t>
            </a:r>
            <a:r>
              <a:rPr lang="en-US"/>
              <a:t> </a:t>
            </a:r>
            <a:r>
              <a:rPr lang="en-US" err="1"/>
              <a:t>pellentesque</a:t>
            </a:r>
            <a:r>
              <a:rPr lang="en-US"/>
              <a:t> </a:t>
            </a:r>
            <a:r>
              <a:rPr lang="en-US" err="1"/>
              <a:t>elit</a:t>
            </a:r>
            <a:r>
              <a:rPr lang="en-US"/>
              <a:t> </a:t>
            </a:r>
            <a:r>
              <a:rPr lang="en-US" err="1"/>
              <a:t>ullamcorper</a:t>
            </a:r>
            <a:r>
              <a:rPr lang="en-US"/>
              <a:t> </a:t>
            </a:r>
            <a:r>
              <a:rPr lang="en-US" err="1"/>
              <a:t>dignissim</a:t>
            </a:r>
            <a:r>
              <a:rPr lang="en-US"/>
              <a:t> </a:t>
            </a:r>
            <a:r>
              <a:rPr lang="en-US" err="1"/>
              <a:t>cras</a:t>
            </a:r>
            <a:r>
              <a:rPr lang="en-US"/>
              <a:t>. </a:t>
            </a:r>
            <a:r>
              <a:rPr lang="en-US" err="1"/>
              <a:t>Tincidunt</a:t>
            </a:r>
            <a:r>
              <a:rPr lang="en-US"/>
              <a:t> </a:t>
            </a:r>
            <a:r>
              <a:rPr lang="en-US" err="1"/>
              <a:t>arcu</a:t>
            </a:r>
            <a:r>
              <a:rPr lang="en-US"/>
              <a:t> non </a:t>
            </a:r>
            <a:r>
              <a:rPr lang="en-US" err="1"/>
              <a:t>sodales</a:t>
            </a:r>
            <a:r>
              <a:rPr lang="en-US"/>
              <a:t> </a:t>
            </a:r>
            <a:r>
              <a:rPr lang="en-US" err="1"/>
              <a:t>neque</a:t>
            </a:r>
            <a:r>
              <a:rPr lang="en-US"/>
              <a:t> </a:t>
            </a:r>
            <a:r>
              <a:rPr lang="en-US" err="1"/>
              <a:t>sodales</a:t>
            </a:r>
            <a:r>
              <a:rPr lang="en-US"/>
              <a:t> </a:t>
            </a:r>
            <a:r>
              <a:rPr lang="en-US" err="1"/>
              <a:t>ut</a:t>
            </a:r>
            <a:r>
              <a:rPr lang="en-US"/>
              <a:t> </a:t>
            </a:r>
            <a:r>
              <a:rPr lang="en-US" err="1"/>
              <a:t>etiam</a:t>
            </a:r>
            <a:r>
              <a:rPr lang="en-US"/>
              <a:t> sit </a:t>
            </a:r>
            <a:r>
              <a:rPr lang="en-US" err="1"/>
              <a:t>amet</a:t>
            </a:r>
            <a:r>
              <a:rPr lang="en-US"/>
              <a:t>. Nunc mi ipsum </a:t>
            </a:r>
            <a:r>
              <a:rPr lang="en-US" err="1"/>
              <a:t>faucibus</a:t>
            </a:r>
            <a:r>
              <a:rPr lang="en-US"/>
              <a:t> vitae </a:t>
            </a:r>
            <a:r>
              <a:rPr lang="en-US" err="1"/>
              <a:t>aliquet</a:t>
            </a:r>
            <a:r>
              <a:rPr lang="en-US"/>
              <a:t> </a:t>
            </a:r>
            <a:r>
              <a:rPr lang="en-US" err="1"/>
              <a:t>nec</a:t>
            </a:r>
            <a:r>
              <a:rPr lang="en-US"/>
              <a:t> </a:t>
            </a:r>
            <a:r>
              <a:rPr lang="en-US" err="1"/>
              <a:t>ullamcorper</a:t>
            </a:r>
            <a:r>
              <a:rPr lang="en-US"/>
              <a:t>.</a:t>
            </a:r>
          </a:p>
        </p:txBody>
      </p:sp>
    </p:spTree>
    <p:extLst>
      <p:ext uri="{BB962C8B-B14F-4D97-AF65-F5344CB8AC3E}">
        <p14:creationId xmlns:p14="http://schemas.microsoft.com/office/powerpoint/2010/main" val="366021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Holder 3"/>
          <p:cNvSpPr>
            <a:spLocks noGrp="1"/>
          </p:cNvSpPr>
          <p:nvPr>
            <p:ph type="body" idx="1"/>
          </p:nvPr>
        </p:nvSpPr>
        <p:spPr>
          <a:xfrm>
            <a:off x="1382266" y="1836506"/>
            <a:ext cx="16835397" cy="7965219"/>
          </a:xfrm>
        </p:spPr>
        <p:txBody>
          <a:bodyPr lIns="0" tIns="0" rIns="0" bIns="0"/>
          <a:lstStyle>
            <a:lvl1pPr>
              <a:defRPr b="0" i="0">
                <a:solidFill>
                  <a:schemeClr val="tx1"/>
                </a:solidFill>
              </a:defRPr>
            </a:lvl1pPr>
          </a:lstStyle>
          <a:p>
            <a:endParaRPr/>
          </a:p>
        </p:txBody>
      </p:sp>
      <p:sp>
        <p:nvSpPr>
          <p:cNvPr id="5" name="Date Placeholder 4">
            <a:extLst>
              <a:ext uri="{FF2B5EF4-FFF2-40B4-BE49-F238E27FC236}">
                <a16:creationId xmlns:a16="http://schemas.microsoft.com/office/drawing/2014/main" id="{30F05BBE-1BFA-4320-99A0-97037911E6B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8AD874E-BB63-43A5-B1BB-A3D8D773F76F}"/>
              </a:ext>
            </a:extLst>
          </p:cNvPr>
          <p:cNvSpPr>
            <a:spLocks noGrp="1"/>
          </p:cNvSpPr>
          <p:nvPr>
            <p:ph type="sldNum" sz="quarter" idx="11"/>
          </p:nvPr>
        </p:nvSpPr>
        <p:spPr/>
        <p:txBody>
          <a:bodyPr/>
          <a:lstStyle/>
          <a:p>
            <a:fld id="{B1C85BED-8E41-F04A-A94F-A69A8278A06A}" type="slidenum">
              <a:rPr lang="en-US" smtClean="0"/>
              <a:t>‹#›</a:t>
            </a:fld>
            <a:endParaRPr lang="en-US"/>
          </a:p>
        </p:txBody>
      </p:sp>
    </p:spTree>
    <p:extLst>
      <p:ext uri="{BB962C8B-B14F-4D97-AF65-F5344CB8AC3E}">
        <p14:creationId xmlns:p14="http://schemas.microsoft.com/office/powerpoint/2010/main" val="3233012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0EB627A-662B-5645-A548-EB28997EAA55}"/>
              </a:ext>
            </a:extLst>
          </p:cNvPr>
          <p:cNvSpPr>
            <a:spLocks noGrp="1"/>
          </p:cNvSpPr>
          <p:nvPr>
            <p:ph type="pic" sz="quarter" idx="10" hasCustomPrompt="1"/>
          </p:nvPr>
        </p:nvSpPr>
        <p:spPr>
          <a:xfrm>
            <a:off x="352862" y="1531707"/>
            <a:ext cx="2083483" cy="1685171"/>
          </a:xfrm>
        </p:spPr>
        <p:txBody>
          <a:bodyPr/>
          <a:lstStyle/>
          <a:p>
            <a:r>
              <a:rPr lang="en-US"/>
              <a:t>Logo</a:t>
            </a:r>
          </a:p>
        </p:txBody>
      </p:sp>
      <p:sp>
        <p:nvSpPr>
          <p:cNvPr id="16" name="Content Placeholder 15">
            <a:extLst>
              <a:ext uri="{FF2B5EF4-FFF2-40B4-BE49-F238E27FC236}">
                <a16:creationId xmlns:a16="http://schemas.microsoft.com/office/drawing/2014/main" id="{CDB3BDEE-FC8A-F445-9C26-43AC9B380FF9}"/>
              </a:ext>
            </a:extLst>
          </p:cNvPr>
          <p:cNvSpPr>
            <a:spLocks noGrp="1"/>
          </p:cNvSpPr>
          <p:nvPr>
            <p:ph sz="quarter" idx="13"/>
          </p:nvPr>
        </p:nvSpPr>
        <p:spPr>
          <a:xfrm>
            <a:off x="352425" y="3448050"/>
            <a:ext cx="2371725" cy="67056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0" name="Content Placeholder 19">
            <a:extLst>
              <a:ext uri="{FF2B5EF4-FFF2-40B4-BE49-F238E27FC236}">
                <a16:creationId xmlns:a16="http://schemas.microsoft.com/office/drawing/2014/main" id="{37B42507-79AD-FD43-9AED-44B490FF1169}"/>
              </a:ext>
            </a:extLst>
          </p:cNvPr>
          <p:cNvSpPr>
            <a:spLocks noGrp="1"/>
          </p:cNvSpPr>
          <p:nvPr>
            <p:ph sz="quarter" idx="14"/>
          </p:nvPr>
        </p:nvSpPr>
        <p:spPr>
          <a:xfrm>
            <a:off x="3140075" y="1531938"/>
            <a:ext cx="11661775" cy="41243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2" name="Content Placeholder 21">
            <a:extLst>
              <a:ext uri="{FF2B5EF4-FFF2-40B4-BE49-F238E27FC236}">
                <a16:creationId xmlns:a16="http://schemas.microsoft.com/office/drawing/2014/main" id="{17996487-02B4-B74B-A293-E050A9036CBD}"/>
              </a:ext>
            </a:extLst>
          </p:cNvPr>
          <p:cNvSpPr>
            <a:spLocks noGrp="1"/>
          </p:cNvSpPr>
          <p:nvPr>
            <p:ph sz="quarter" idx="15"/>
          </p:nvPr>
        </p:nvSpPr>
        <p:spPr>
          <a:xfrm>
            <a:off x="3076575" y="5867400"/>
            <a:ext cx="5229225" cy="428625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Content Placeholder 23">
            <a:extLst>
              <a:ext uri="{FF2B5EF4-FFF2-40B4-BE49-F238E27FC236}">
                <a16:creationId xmlns:a16="http://schemas.microsoft.com/office/drawing/2014/main" id="{9762D3D9-2E26-E347-A000-404E6C3CDC5D}"/>
              </a:ext>
            </a:extLst>
          </p:cNvPr>
          <p:cNvSpPr>
            <a:spLocks noGrp="1"/>
          </p:cNvSpPr>
          <p:nvPr>
            <p:ph sz="quarter" idx="16"/>
          </p:nvPr>
        </p:nvSpPr>
        <p:spPr>
          <a:xfrm>
            <a:off x="8737600" y="5864953"/>
            <a:ext cx="5880100" cy="43068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Content Placeholder 25">
            <a:extLst>
              <a:ext uri="{FF2B5EF4-FFF2-40B4-BE49-F238E27FC236}">
                <a16:creationId xmlns:a16="http://schemas.microsoft.com/office/drawing/2014/main" id="{D3818490-15B0-1C49-8215-4CDD3627EA23}"/>
              </a:ext>
            </a:extLst>
          </p:cNvPr>
          <p:cNvSpPr>
            <a:spLocks noGrp="1"/>
          </p:cNvSpPr>
          <p:nvPr>
            <p:ph sz="quarter" idx="17"/>
          </p:nvPr>
        </p:nvSpPr>
        <p:spPr>
          <a:xfrm>
            <a:off x="15049500" y="1514475"/>
            <a:ext cx="4703763" cy="41417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8" name="Content Placeholder 27">
            <a:extLst>
              <a:ext uri="{FF2B5EF4-FFF2-40B4-BE49-F238E27FC236}">
                <a16:creationId xmlns:a16="http://schemas.microsoft.com/office/drawing/2014/main" id="{5EAD6030-B64C-2C48-81CC-1E35D5F6D467}"/>
              </a:ext>
            </a:extLst>
          </p:cNvPr>
          <p:cNvSpPr>
            <a:spLocks noGrp="1"/>
          </p:cNvSpPr>
          <p:nvPr>
            <p:ph sz="quarter" idx="18"/>
          </p:nvPr>
        </p:nvSpPr>
        <p:spPr>
          <a:xfrm>
            <a:off x="15049500" y="5846763"/>
            <a:ext cx="4703763" cy="432507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itle 2">
            <a:extLst>
              <a:ext uri="{FF2B5EF4-FFF2-40B4-BE49-F238E27FC236}">
                <a16:creationId xmlns:a16="http://schemas.microsoft.com/office/drawing/2014/main" id="{44C0B920-B110-4366-B927-6A6EAF03209E}"/>
              </a:ext>
            </a:extLst>
          </p:cNvPr>
          <p:cNvSpPr>
            <a:spLocks noGrp="1"/>
          </p:cNvSpPr>
          <p:nvPr>
            <p:ph type="title"/>
          </p:nvPr>
        </p:nvSpPr>
        <p:spPr/>
        <p:txBody>
          <a:bodyPr/>
          <a:lstStyle/>
          <a:p>
            <a:r>
              <a:rPr lang="en-US"/>
              <a:t>Click to edit Master title style</a:t>
            </a:r>
            <a:endParaRPr lang="en-ZA"/>
          </a:p>
        </p:txBody>
      </p:sp>
    </p:spTree>
    <p:extLst>
      <p:ext uri="{BB962C8B-B14F-4D97-AF65-F5344CB8AC3E}">
        <p14:creationId xmlns:p14="http://schemas.microsoft.com/office/powerpoint/2010/main" val="3360474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84886" y="754062"/>
            <a:ext cx="6484607" cy="2639219"/>
          </a:xfrm>
        </p:spPr>
        <p:txBody>
          <a:bodyPr anchor="b"/>
          <a:lstStyle>
            <a:lvl1pPr>
              <a:defRPr sz="5277"/>
            </a:lvl1pPr>
          </a:lstStyle>
          <a:p>
            <a:r>
              <a:rPr lang="en-US"/>
              <a:t>Click to edit Master title style</a:t>
            </a:r>
          </a:p>
        </p:txBody>
      </p:sp>
      <p:sp>
        <p:nvSpPr>
          <p:cNvPr id="3" name="Content Placeholder 2"/>
          <p:cNvSpPr>
            <a:spLocks noGrp="1"/>
          </p:cNvSpPr>
          <p:nvPr>
            <p:ph idx="1"/>
          </p:nvPr>
        </p:nvSpPr>
        <p:spPr>
          <a:xfrm>
            <a:off x="8547536" y="1628567"/>
            <a:ext cx="10178505" cy="8038097"/>
          </a:xfrm>
        </p:spPr>
        <p:txBody>
          <a:bodyPr/>
          <a:lstStyle>
            <a:lvl1pPr>
              <a:defRPr sz="5277"/>
            </a:lvl1pPr>
            <a:lvl2pPr>
              <a:defRPr sz="4617"/>
            </a:lvl2pPr>
            <a:lvl3pPr>
              <a:defRPr sz="3958"/>
            </a:lvl3pPr>
            <a:lvl4pPr>
              <a:defRPr sz="3298"/>
            </a:lvl4pPr>
            <a:lvl5pPr>
              <a:defRPr sz="3298"/>
            </a:lvl5pPr>
            <a:lvl6pPr>
              <a:defRPr sz="3298"/>
            </a:lvl6pPr>
            <a:lvl7pPr>
              <a:defRPr sz="3298"/>
            </a:lvl7pPr>
            <a:lvl8pPr>
              <a:defRPr sz="3298"/>
            </a:lvl8pPr>
            <a:lvl9pPr>
              <a:defRPr sz="3298"/>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384886" y="3393281"/>
            <a:ext cx="6484607" cy="6286474"/>
          </a:xfrm>
        </p:spPr>
        <p:txBody>
          <a:bodyPr/>
          <a:lstStyle>
            <a:lvl1pPr marL="0" indent="0">
              <a:buNone/>
              <a:defRPr sz="2639"/>
            </a:lvl1pPr>
            <a:lvl2pPr marL="753969" indent="0">
              <a:buNone/>
              <a:defRPr sz="2309"/>
            </a:lvl2pPr>
            <a:lvl3pPr marL="1507937" indent="0">
              <a:buNone/>
              <a:defRPr sz="1979"/>
            </a:lvl3pPr>
            <a:lvl4pPr marL="2261906" indent="0">
              <a:buNone/>
              <a:defRPr sz="1649"/>
            </a:lvl4pPr>
            <a:lvl5pPr marL="3015874" indent="0">
              <a:buNone/>
              <a:defRPr sz="1649"/>
            </a:lvl5pPr>
            <a:lvl6pPr marL="3769843" indent="0">
              <a:buNone/>
              <a:defRPr sz="1649"/>
            </a:lvl6pPr>
            <a:lvl7pPr marL="4523811" indent="0">
              <a:buNone/>
              <a:defRPr sz="1649"/>
            </a:lvl7pPr>
            <a:lvl8pPr marL="5277780" indent="0">
              <a:buNone/>
              <a:defRPr sz="1649"/>
            </a:lvl8pPr>
            <a:lvl9pPr marL="6031748" indent="0">
              <a:buNone/>
              <a:defRPr sz="1649"/>
            </a:lvl9pPr>
          </a:lstStyle>
          <a:p>
            <a:pPr lvl="0"/>
            <a:r>
              <a:rPr lang="en-US"/>
              <a:t>Edit Master text styles</a:t>
            </a:r>
          </a:p>
        </p:txBody>
      </p:sp>
      <p:sp>
        <p:nvSpPr>
          <p:cNvPr id="5" name="Date Placeholder 4"/>
          <p:cNvSpPr>
            <a:spLocks noGrp="1"/>
          </p:cNvSpPr>
          <p:nvPr>
            <p:ph type="dt" sz="half" idx="10"/>
          </p:nvPr>
        </p:nvSpPr>
        <p:spPr/>
        <p:txBody>
          <a:bodyPr/>
          <a:lstStyle/>
          <a:p>
            <a:fld id="{627ED9C8-F09A-4D9E-BEC0-4725162E21FF}" type="datetimeFigureOut">
              <a:rPr lang="en-US" smtClean="0"/>
              <a:t>3/20/2023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1173135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C648-F317-C947-B5CF-9FBB5875E087}"/>
              </a:ext>
            </a:extLst>
          </p:cNvPr>
          <p:cNvSpPr>
            <a:spLocks noGrp="1"/>
          </p:cNvSpPr>
          <p:nvPr>
            <p:ph type="title" hasCustomPrompt="1"/>
          </p:nvPr>
        </p:nvSpPr>
        <p:spPr>
          <a:xfrm>
            <a:off x="1262318" y="4250186"/>
            <a:ext cx="7079577" cy="2186259"/>
          </a:xfrm>
        </p:spPr>
        <p:txBody>
          <a:bodyPr>
            <a:normAutofit/>
          </a:bodyPr>
          <a:lstStyle>
            <a:lvl1pPr>
              <a:defRPr sz="5937">
                <a:solidFill>
                  <a:schemeClr val="bg1"/>
                </a:solidFill>
                <a:latin typeface="Arial" panose="020B0604020202020204" pitchFamily="34" charset="0"/>
                <a:cs typeface="Arial" panose="020B0604020202020204" pitchFamily="34" charset="0"/>
              </a:defRPr>
            </a:lvl1pPr>
          </a:lstStyle>
          <a:p>
            <a:r>
              <a:rPr lang="en-GB"/>
              <a:t>Presentation Title</a:t>
            </a:r>
            <a:br>
              <a:rPr lang="en-GB"/>
            </a:br>
            <a:r>
              <a:rPr lang="en-GB"/>
              <a:t>goes here</a:t>
            </a:r>
            <a:endParaRPr lang="en-US"/>
          </a:p>
        </p:txBody>
      </p:sp>
      <p:sp>
        <p:nvSpPr>
          <p:cNvPr id="9" name="Text Placeholder 2">
            <a:extLst>
              <a:ext uri="{FF2B5EF4-FFF2-40B4-BE49-F238E27FC236}">
                <a16:creationId xmlns:a16="http://schemas.microsoft.com/office/drawing/2014/main" id="{C5DB96AE-0D3F-4B44-9DD0-925E41789718}"/>
              </a:ext>
            </a:extLst>
          </p:cNvPr>
          <p:cNvSpPr>
            <a:spLocks noGrp="1"/>
          </p:cNvSpPr>
          <p:nvPr>
            <p:ph type="body" idx="1" hasCustomPrompt="1"/>
          </p:nvPr>
        </p:nvSpPr>
        <p:spPr>
          <a:xfrm>
            <a:off x="1262318" y="7219310"/>
            <a:ext cx="6551486" cy="820711"/>
          </a:xfrm>
        </p:spPr>
        <p:txBody>
          <a:bodyPr>
            <a:normAutofit/>
          </a:bodyPr>
          <a:lstStyle>
            <a:lvl1pPr marL="0" indent="0">
              <a:buNone/>
              <a:defRPr sz="2309">
                <a:solidFill>
                  <a:schemeClr val="bg1"/>
                </a:solidFill>
                <a:latin typeface="Arial" panose="020B0604020202020204" pitchFamily="34" charset="0"/>
                <a:cs typeface="Arial" panose="020B0604020202020204" pitchFamily="34" charset="0"/>
              </a:defRPr>
            </a:lvl1pPr>
            <a:lvl2pPr marL="753969" indent="0">
              <a:buNone/>
              <a:defRPr sz="3298">
                <a:solidFill>
                  <a:schemeClr val="tx1">
                    <a:tint val="75000"/>
                  </a:schemeClr>
                </a:solidFill>
              </a:defRPr>
            </a:lvl2pPr>
            <a:lvl3pPr marL="1507937" indent="0">
              <a:buNone/>
              <a:defRPr sz="2968">
                <a:solidFill>
                  <a:schemeClr val="tx1">
                    <a:tint val="75000"/>
                  </a:schemeClr>
                </a:solidFill>
              </a:defRPr>
            </a:lvl3pPr>
            <a:lvl4pPr marL="2261906" indent="0">
              <a:buNone/>
              <a:defRPr sz="2639">
                <a:solidFill>
                  <a:schemeClr val="tx1">
                    <a:tint val="75000"/>
                  </a:schemeClr>
                </a:solidFill>
              </a:defRPr>
            </a:lvl4pPr>
            <a:lvl5pPr marL="3015874" indent="0">
              <a:buNone/>
              <a:defRPr sz="2639">
                <a:solidFill>
                  <a:schemeClr val="tx1">
                    <a:tint val="75000"/>
                  </a:schemeClr>
                </a:solidFill>
              </a:defRPr>
            </a:lvl5pPr>
            <a:lvl6pPr marL="3769843" indent="0">
              <a:buNone/>
              <a:defRPr sz="2639">
                <a:solidFill>
                  <a:schemeClr val="tx1">
                    <a:tint val="75000"/>
                  </a:schemeClr>
                </a:solidFill>
              </a:defRPr>
            </a:lvl6pPr>
            <a:lvl7pPr marL="4523811" indent="0">
              <a:buNone/>
              <a:defRPr sz="2639">
                <a:solidFill>
                  <a:schemeClr val="tx1">
                    <a:tint val="75000"/>
                  </a:schemeClr>
                </a:solidFill>
              </a:defRPr>
            </a:lvl7pPr>
            <a:lvl8pPr marL="5277780" indent="0">
              <a:buNone/>
              <a:defRPr sz="2639">
                <a:solidFill>
                  <a:schemeClr val="tx1">
                    <a:tint val="75000"/>
                  </a:schemeClr>
                </a:solidFill>
              </a:defRPr>
            </a:lvl8pPr>
            <a:lvl9pPr marL="6031748" indent="0">
              <a:buNone/>
              <a:defRPr sz="2639">
                <a:solidFill>
                  <a:schemeClr val="tx1">
                    <a:tint val="75000"/>
                  </a:schemeClr>
                </a:solidFill>
              </a:defRPr>
            </a:lvl9pPr>
          </a:lstStyle>
          <a:p>
            <a:pPr lvl="0"/>
            <a:r>
              <a:rPr lang="en-GB"/>
              <a:t>Date 00.00.00</a:t>
            </a:r>
          </a:p>
        </p:txBody>
      </p:sp>
      <p:sp>
        <p:nvSpPr>
          <p:cNvPr id="10" name="Text Placeholder 2">
            <a:extLst>
              <a:ext uri="{FF2B5EF4-FFF2-40B4-BE49-F238E27FC236}">
                <a16:creationId xmlns:a16="http://schemas.microsoft.com/office/drawing/2014/main" id="{31F517E5-4A82-BC43-9F49-4E77F3CA03BA}"/>
              </a:ext>
            </a:extLst>
          </p:cNvPr>
          <p:cNvSpPr>
            <a:spLocks noGrp="1"/>
          </p:cNvSpPr>
          <p:nvPr>
            <p:ph type="body" idx="10" hasCustomPrompt="1"/>
          </p:nvPr>
        </p:nvSpPr>
        <p:spPr>
          <a:xfrm>
            <a:off x="1262318" y="6436444"/>
            <a:ext cx="6551486" cy="820711"/>
          </a:xfrm>
        </p:spPr>
        <p:txBody>
          <a:bodyPr>
            <a:normAutofit/>
          </a:bodyPr>
          <a:lstStyle>
            <a:lvl1pPr marL="0" indent="0">
              <a:buNone/>
              <a:defRPr sz="2309">
                <a:solidFill>
                  <a:srgbClr val="00E677"/>
                </a:solidFill>
                <a:latin typeface="Arial" panose="020B0604020202020204" pitchFamily="34" charset="0"/>
                <a:cs typeface="Arial" panose="020B0604020202020204" pitchFamily="34" charset="0"/>
              </a:defRPr>
            </a:lvl1pPr>
            <a:lvl2pPr marL="753969" indent="0">
              <a:buNone/>
              <a:defRPr sz="3298">
                <a:solidFill>
                  <a:schemeClr val="tx1">
                    <a:tint val="75000"/>
                  </a:schemeClr>
                </a:solidFill>
              </a:defRPr>
            </a:lvl2pPr>
            <a:lvl3pPr marL="1507937" indent="0">
              <a:buNone/>
              <a:defRPr sz="2968">
                <a:solidFill>
                  <a:schemeClr val="tx1">
                    <a:tint val="75000"/>
                  </a:schemeClr>
                </a:solidFill>
              </a:defRPr>
            </a:lvl3pPr>
            <a:lvl4pPr marL="2261906" indent="0">
              <a:buNone/>
              <a:defRPr sz="2639">
                <a:solidFill>
                  <a:schemeClr val="tx1">
                    <a:tint val="75000"/>
                  </a:schemeClr>
                </a:solidFill>
              </a:defRPr>
            </a:lvl4pPr>
            <a:lvl5pPr marL="3015874" indent="0">
              <a:buNone/>
              <a:defRPr sz="2639">
                <a:solidFill>
                  <a:schemeClr val="tx1">
                    <a:tint val="75000"/>
                  </a:schemeClr>
                </a:solidFill>
              </a:defRPr>
            </a:lvl5pPr>
            <a:lvl6pPr marL="3769843" indent="0">
              <a:buNone/>
              <a:defRPr sz="2639">
                <a:solidFill>
                  <a:schemeClr val="tx1">
                    <a:tint val="75000"/>
                  </a:schemeClr>
                </a:solidFill>
              </a:defRPr>
            </a:lvl6pPr>
            <a:lvl7pPr marL="4523811" indent="0">
              <a:buNone/>
              <a:defRPr sz="2639">
                <a:solidFill>
                  <a:schemeClr val="tx1">
                    <a:tint val="75000"/>
                  </a:schemeClr>
                </a:solidFill>
              </a:defRPr>
            </a:lvl7pPr>
            <a:lvl8pPr marL="5277780" indent="0">
              <a:buNone/>
              <a:defRPr sz="2639">
                <a:solidFill>
                  <a:schemeClr val="tx1">
                    <a:tint val="75000"/>
                  </a:schemeClr>
                </a:solidFill>
              </a:defRPr>
            </a:lvl8pPr>
            <a:lvl9pPr marL="6031748" indent="0">
              <a:buNone/>
              <a:defRPr sz="2639">
                <a:solidFill>
                  <a:schemeClr val="tx1">
                    <a:tint val="75000"/>
                  </a:schemeClr>
                </a:solidFill>
              </a:defRPr>
            </a:lvl9pPr>
          </a:lstStyle>
          <a:p>
            <a:pPr lvl="0"/>
            <a:r>
              <a:rPr lang="en-GB"/>
              <a:t>Lorem Ipsum</a:t>
            </a:r>
          </a:p>
        </p:txBody>
      </p:sp>
    </p:spTree>
    <p:extLst>
      <p:ext uri="{BB962C8B-B14F-4D97-AF65-F5344CB8AC3E}">
        <p14:creationId xmlns:p14="http://schemas.microsoft.com/office/powerpoint/2010/main" val="3732491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4B134-918E-7545-9A90-8604E5376575}"/>
              </a:ext>
            </a:extLst>
          </p:cNvPr>
          <p:cNvSpPr>
            <a:spLocks noGrp="1"/>
          </p:cNvSpPr>
          <p:nvPr>
            <p:ph type="ctrTitle" hasCustomPrompt="1"/>
          </p:nvPr>
        </p:nvSpPr>
        <p:spPr>
          <a:xfrm>
            <a:off x="2101958" y="2399290"/>
            <a:ext cx="13388561" cy="1045167"/>
          </a:xfrm>
        </p:spPr>
        <p:txBody>
          <a:bodyPr anchor="b">
            <a:noAutofit/>
          </a:bodyPr>
          <a:lstStyle>
            <a:lvl1pPr algn="l">
              <a:defRPr sz="4617" b="1" i="0">
                <a:latin typeface="Arial" panose="020B0604020202020204" pitchFamily="34" charset="0"/>
                <a:cs typeface="Arial" panose="020B0604020202020204" pitchFamily="34" charset="0"/>
              </a:defRPr>
            </a:lvl1pPr>
          </a:lstStyle>
          <a:p>
            <a:r>
              <a:rPr lang="en-GB"/>
              <a:t>Table of Contents</a:t>
            </a:r>
            <a:endParaRPr lang="en-US"/>
          </a:p>
        </p:txBody>
      </p:sp>
      <p:sp>
        <p:nvSpPr>
          <p:cNvPr id="9" name="Text Placeholder 6">
            <a:extLst>
              <a:ext uri="{FF2B5EF4-FFF2-40B4-BE49-F238E27FC236}">
                <a16:creationId xmlns:a16="http://schemas.microsoft.com/office/drawing/2014/main" id="{B7F1AB47-ECA4-4F4B-B5C7-224FEC2A3652}"/>
              </a:ext>
            </a:extLst>
          </p:cNvPr>
          <p:cNvSpPr>
            <a:spLocks noGrp="1"/>
          </p:cNvSpPr>
          <p:nvPr>
            <p:ph type="body" sz="quarter" idx="13" hasCustomPrompt="1"/>
          </p:nvPr>
        </p:nvSpPr>
        <p:spPr>
          <a:xfrm>
            <a:off x="2101959" y="3777693"/>
            <a:ext cx="8060602" cy="3233566"/>
          </a:xfrm>
        </p:spPr>
        <p:txBody>
          <a:bodyPr>
            <a:noAutofit/>
          </a:bodyPr>
          <a:lstStyle>
            <a:lvl1pPr>
              <a:buFont typeface="+mj-lt"/>
              <a:buAutoNum type="arabicPeriod"/>
              <a:defRPr sz="1979">
                <a:solidFill>
                  <a:schemeClr val="tx1">
                    <a:lumMod val="65000"/>
                    <a:lumOff val="35000"/>
                  </a:schemeClr>
                </a:solidFill>
                <a:latin typeface="Arial" panose="020B0604020202020204" pitchFamily="34" charset="0"/>
                <a:cs typeface="Arial" panose="020B0604020202020204" pitchFamily="34" charset="0"/>
              </a:defRPr>
            </a:lvl1pPr>
          </a:lstStyle>
          <a:p>
            <a:r>
              <a:rPr lang="en-GB"/>
              <a:t>Title goes here</a:t>
            </a:r>
          </a:p>
          <a:p>
            <a:r>
              <a:rPr lang="en-GB"/>
              <a:t>Title goes here</a:t>
            </a:r>
          </a:p>
          <a:p>
            <a:r>
              <a:rPr lang="en-GB"/>
              <a:t>Title goes here</a:t>
            </a:r>
          </a:p>
          <a:p>
            <a:r>
              <a:rPr lang="en-GB"/>
              <a:t>Title goes here</a:t>
            </a:r>
          </a:p>
          <a:p>
            <a:r>
              <a:rPr lang="en-GB"/>
              <a:t>Title goes here</a:t>
            </a:r>
          </a:p>
          <a:p>
            <a:pPr lvl="0"/>
            <a:endParaRPr lang="en-US"/>
          </a:p>
        </p:txBody>
      </p:sp>
    </p:spTree>
    <p:extLst>
      <p:ext uri="{BB962C8B-B14F-4D97-AF65-F5344CB8AC3E}">
        <p14:creationId xmlns:p14="http://schemas.microsoft.com/office/powerpoint/2010/main" val="530029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D0D32-FEAD-2242-BC7C-9891DA8A1886}"/>
              </a:ext>
            </a:extLst>
          </p:cNvPr>
          <p:cNvSpPr>
            <a:spLocks noGrp="1"/>
          </p:cNvSpPr>
          <p:nvPr>
            <p:ph type="title" hasCustomPrompt="1"/>
          </p:nvPr>
        </p:nvSpPr>
        <p:spPr>
          <a:xfrm>
            <a:off x="2155983" y="2536391"/>
            <a:ext cx="6484607" cy="2639219"/>
          </a:xfrm>
        </p:spPr>
        <p:txBody>
          <a:bodyPr anchor="b">
            <a:normAutofit/>
          </a:bodyPr>
          <a:lstStyle>
            <a:lvl1pPr>
              <a:defRPr sz="7916" b="1" i="0">
                <a:solidFill>
                  <a:srgbClr val="00E677"/>
                </a:solidFill>
                <a:latin typeface="Arial" panose="020B0604020202020204" pitchFamily="34" charset="0"/>
                <a:cs typeface="Arial" panose="020B0604020202020204" pitchFamily="34" charset="0"/>
              </a:defRPr>
            </a:lvl1pPr>
          </a:lstStyle>
          <a:p>
            <a:r>
              <a:rPr lang="en-GB"/>
              <a:t>01</a:t>
            </a:r>
            <a:endParaRPr lang="en-US"/>
          </a:p>
        </p:txBody>
      </p:sp>
      <p:sp>
        <p:nvSpPr>
          <p:cNvPr id="12" name="Text Placeholder 11">
            <a:extLst>
              <a:ext uri="{FF2B5EF4-FFF2-40B4-BE49-F238E27FC236}">
                <a16:creationId xmlns:a16="http://schemas.microsoft.com/office/drawing/2014/main" id="{A311AEDB-5F5D-9F41-8E6E-267C858E8337}"/>
              </a:ext>
            </a:extLst>
          </p:cNvPr>
          <p:cNvSpPr>
            <a:spLocks noGrp="1"/>
          </p:cNvSpPr>
          <p:nvPr>
            <p:ph type="body" sz="quarter" idx="10" hasCustomPrompt="1"/>
          </p:nvPr>
        </p:nvSpPr>
        <p:spPr>
          <a:xfrm>
            <a:off x="2155981" y="5004709"/>
            <a:ext cx="8673673" cy="4266833"/>
          </a:xfrm>
        </p:spPr>
        <p:txBody>
          <a:bodyPr>
            <a:normAutofit/>
          </a:bodyPr>
          <a:lstStyle>
            <a:lvl1pPr marL="0" indent="0">
              <a:lnSpc>
                <a:spcPts val="8707"/>
              </a:lnSpc>
              <a:spcBef>
                <a:spcPts val="0"/>
              </a:spcBef>
              <a:buNone/>
              <a:defRPr sz="7916">
                <a:solidFill>
                  <a:schemeClr val="bg1"/>
                </a:solidFill>
                <a:latin typeface="Arial" panose="020B0604020202020204" pitchFamily="34" charset="0"/>
                <a:cs typeface="Arial" panose="020B0604020202020204" pitchFamily="34" charset="0"/>
              </a:defRPr>
            </a:lvl1pPr>
          </a:lstStyle>
          <a:p>
            <a:pPr lvl="0"/>
            <a:r>
              <a:rPr lang="en-US"/>
              <a:t>Divider</a:t>
            </a:r>
          </a:p>
          <a:p>
            <a:pPr lvl="0"/>
            <a:r>
              <a:rPr lang="en-US"/>
              <a:t>Heading</a:t>
            </a:r>
          </a:p>
        </p:txBody>
      </p:sp>
    </p:spTree>
    <p:extLst>
      <p:ext uri="{BB962C8B-B14F-4D97-AF65-F5344CB8AC3E}">
        <p14:creationId xmlns:p14="http://schemas.microsoft.com/office/powerpoint/2010/main" val="1792198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A311AEDB-5F5D-9F41-8E6E-267C858E8337}"/>
              </a:ext>
            </a:extLst>
          </p:cNvPr>
          <p:cNvSpPr>
            <a:spLocks noGrp="1"/>
          </p:cNvSpPr>
          <p:nvPr>
            <p:ph type="body" sz="quarter" idx="10" hasCustomPrompt="1"/>
          </p:nvPr>
        </p:nvSpPr>
        <p:spPr>
          <a:xfrm>
            <a:off x="2027644" y="4925339"/>
            <a:ext cx="8673673" cy="1460259"/>
          </a:xfrm>
        </p:spPr>
        <p:txBody>
          <a:bodyPr>
            <a:normAutofit/>
          </a:bodyPr>
          <a:lstStyle>
            <a:lvl1pPr marL="0" indent="0">
              <a:lnSpc>
                <a:spcPts val="8707"/>
              </a:lnSpc>
              <a:spcBef>
                <a:spcPts val="0"/>
              </a:spcBef>
              <a:buNone/>
              <a:defRPr sz="7916">
                <a:solidFill>
                  <a:schemeClr val="bg1"/>
                </a:solidFill>
                <a:latin typeface="Arial" panose="020B0604020202020204" pitchFamily="34" charset="0"/>
                <a:cs typeface="Arial" panose="020B0604020202020204" pitchFamily="34" charset="0"/>
              </a:defRPr>
            </a:lvl1pPr>
          </a:lstStyle>
          <a:p>
            <a:pPr lvl="0"/>
            <a:r>
              <a:rPr lang="en-US"/>
              <a:t>Thank You</a:t>
            </a:r>
          </a:p>
        </p:txBody>
      </p:sp>
    </p:spTree>
    <p:extLst>
      <p:ext uri="{BB962C8B-B14F-4D97-AF65-F5344CB8AC3E}">
        <p14:creationId xmlns:p14="http://schemas.microsoft.com/office/powerpoint/2010/main" val="30579089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6.xml"/><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CDB6DC-19AC-CE48-8968-286FCE05F7E1}"/>
              </a:ext>
            </a:extLst>
          </p:cNvPr>
          <p:cNvSpPr>
            <a:spLocks noGrp="1"/>
          </p:cNvSpPr>
          <p:nvPr>
            <p:ph type="title"/>
          </p:nvPr>
        </p:nvSpPr>
        <p:spPr>
          <a:xfrm>
            <a:off x="1382266" y="602203"/>
            <a:ext cx="17341156" cy="2186259"/>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750680E-19D2-9544-99B7-E3843221DE78}"/>
              </a:ext>
            </a:extLst>
          </p:cNvPr>
          <p:cNvSpPr>
            <a:spLocks noGrp="1"/>
          </p:cNvSpPr>
          <p:nvPr>
            <p:ph type="body" idx="1"/>
          </p:nvPr>
        </p:nvSpPr>
        <p:spPr>
          <a:xfrm>
            <a:off x="1382266" y="3011014"/>
            <a:ext cx="17341156" cy="717668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A2C1026-4E63-0741-A0CE-AA5402BDB9CE}"/>
              </a:ext>
            </a:extLst>
          </p:cNvPr>
          <p:cNvSpPr>
            <a:spLocks noGrp="1"/>
          </p:cNvSpPr>
          <p:nvPr>
            <p:ph type="dt" sz="half" idx="2"/>
          </p:nvPr>
        </p:nvSpPr>
        <p:spPr>
          <a:xfrm>
            <a:off x="1382266" y="10483565"/>
            <a:ext cx="4523780" cy="602203"/>
          </a:xfrm>
          <a:prstGeom prst="rect">
            <a:avLst/>
          </a:prstGeom>
        </p:spPr>
        <p:txBody>
          <a:bodyPr vert="horz" lIns="91440" tIns="45720" rIns="91440" bIns="45720" rtlCol="0" anchor="ctr"/>
          <a:lstStyle>
            <a:lvl1pPr algn="l">
              <a:defRPr sz="1979">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B9E15CB6-69F2-D84F-A08D-8BFBB0141311}"/>
              </a:ext>
            </a:extLst>
          </p:cNvPr>
          <p:cNvSpPr>
            <a:spLocks noGrp="1"/>
          </p:cNvSpPr>
          <p:nvPr>
            <p:ph type="ftr" sz="quarter" idx="3"/>
          </p:nvPr>
        </p:nvSpPr>
        <p:spPr>
          <a:xfrm>
            <a:off x="6660009" y="10483565"/>
            <a:ext cx="6785670" cy="602203"/>
          </a:xfrm>
          <a:prstGeom prst="rect">
            <a:avLst/>
          </a:prstGeom>
        </p:spPr>
        <p:txBody>
          <a:bodyPr vert="horz" lIns="91440" tIns="45720" rIns="91440" bIns="45720" rtlCol="0" anchor="ctr"/>
          <a:lstStyle>
            <a:lvl1pPr algn="ctr">
              <a:defRPr sz="1979">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4A55970-31E8-AA41-9835-914334070C46}"/>
              </a:ext>
            </a:extLst>
          </p:cNvPr>
          <p:cNvSpPr>
            <a:spLocks noGrp="1"/>
          </p:cNvSpPr>
          <p:nvPr>
            <p:ph type="sldNum" sz="quarter" idx="4"/>
          </p:nvPr>
        </p:nvSpPr>
        <p:spPr>
          <a:xfrm>
            <a:off x="14199642" y="10483565"/>
            <a:ext cx="4523780" cy="602203"/>
          </a:xfrm>
          <a:prstGeom prst="rect">
            <a:avLst/>
          </a:prstGeom>
        </p:spPr>
        <p:txBody>
          <a:bodyPr vert="horz" lIns="91440" tIns="45720" rIns="91440" bIns="45720" rtlCol="0" anchor="ctr"/>
          <a:lstStyle>
            <a:lvl1pPr algn="r">
              <a:defRPr sz="1979">
                <a:solidFill>
                  <a:schemeClr val="tx1">
                    <a:tint val="75000"/>
                  </a:schemeClr>
                </a:solidFill>
              </a:defRPr>
            </a:lvl1pPr>
          </a:lstStyle>
          <a:p>
            <a:fld id="{C2EB959E-B575-9246-907F-171F8B5161B3}" type="slidenum">
              <a:rPr lang="en-US" smtClean="0"/>
              <a:t>‹#›</a:t>
            </a:fld>
            <a:endParaRPr lang="en-US"/>
          </a:p>
        </p:txBody>
      </p:sp>
      <p:pic>
        <p:nvPicPr>
          <p:cNvPr id="10" name="Picture 9" descr="Background pattern&#10;&#10;Description automatically generated">
            <a:extLst>
              <a:ext uri="{FF2B5EF4-FFF2-40B4-BE49-F238E27FC236}">
                <a16:creationId xmlns:a16="http://schemas.microsoft.com/office/drawing/2014/main" id="{98449E4B-D3C4-7B47-B959-9F3B2F47D037}"/>
              </a:ext>
            </a:extLst>
          </p:cNvPr>
          <p:cNvPicPr>
            <a:picLocks noChangeAspect="1"/>
          </p:cNvPicPr>
          <p:nvPr userDrawn="1"/>
        </p:nvPicPr>
        <p:blipFill>
          <a:blip r:embed="rId3"/>
          <a:stretch>
            <a:fillRect/>
          </a:stretch>
        </p:blipFill>
        <p:spPr>
          <a:xfrm>
            <a:off x="0" y="0"/>
            <a:ext cx="20105688" cy="11310938"/>
          </a:xfrm>
          <a:prstGeom prst="rect">
            <a:avLst/>
          </a:prstGeom>
        </p:spPr>
      </p:pic>
    </p:spTree>
    <p:extLst>
      <p:ext uri="{BB962C8B-B14F-4D97-AF65-F5344CB8AC3E}">
        <p14:creationId xmlns:p14="http://schemas.microsoft.com/office/powerpoint/2010/main" val="774992452"/>
      </p:ext>
    </p:extLst>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84" indent="-376984" algn="l" defTabSz="1507937" rtl="0" eaLnBrk="1" latinLnBrk="0" hangingPunct="1">
        <a:lnSpc>
          <a:spcPct val="90000"/>
        </a:lnSpc>
        <a:spcBef>
          <a:spcPts val="1649"/>
        </a:spcBef>
        <a:buFont typeface="Arial" panose="020B0604020202020204" pitchFamily="34" charset="0"/>
        <a:buChar char="•"/>
        <a:defRPr sz="4617" kern="1200">
          <a:solidFill>
            <a:schemeClr val="tx1"/>
          </a:solidFill>
          <a:latin typeface="+mn-lt"/>
          <a:ea typeface="+mn-ea"/>
          <a:cs typeface="+mn-cs"/>
        </a:defRPr>
      </a:lvl1pPr>
      <a:lvl2pPr marL="1130953" indent="-376984" algn="l" defTabSz="1507937" rtl="0" eaLnBrk="1" latinLnBrk="0" hangingPunct="1">
        <a:lnSpc>
          <a:spcPct val="90000"/>
        </a:lnSpc>
        <a:spcBef>
          <a:spcPts val="825"/>
        </a:spcBef>
        <a:buFont typeface="Arial" panose="020B0604020202020204" pitchFamily="34" charset="0"/>
        <a:buChar char="•"/>
        <a:defRPr sz="3958" kern="1200">
          <a:solidFill>
            <a:schemeClr val="tx1"/>
          </a:solidFill>
          <a:latin typeface="+mn-lt"/>
          <a:ea typeface="+mn-ea"/>
          <a:cs typeface="+mn-cs"/>
        </a:defRPr>
      </a:lvl2pPr>
      <a:lvl3pPr marL="1884921"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3pPr>
      <a:lvl4pPr marL="2638890"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4pPr>
      <a:lvl5pPr marL="3392858"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5pPr>
      <a:lvl6pPr marL="4146827"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6pPr>
      <a:lvl7pPr marL="4900795"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7pPr>
      <a:lvl8pPr marL="5654764"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8pPr>
      <a:lvl9pPr marL="6408732"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937" rtl="0" eaLnBrk="1" latinLnBrk="0" hangingPunct="1">
        <a:defRPr sz="2968" kern="1200">
          <a:solidFill>
            <a:schemeClr val="tx1"/>
          </a:solidFill>
          <a:latin typeface="+mn-lt"/>
          <a:ea typeface="+mn-ea"/>
          <a:cs typeface="+mn-cs"/>
        </a:defRPr>
      </a:lvl1pPr>
      <a:lvl2pPr marL="753969" algn="l" defTabSz="1507937" rtl="0" eaLnBrk="1" latinLnBrk="0" hangingPunct="1">
        <a:defRPr sz="2968" kern="1200">
          <a:solidFill>
            <a:schemeClr val="tx1"/>
          </a:solidFill>
          <a:latin typeface="+mn-lt"/>
          <a:ea typeface="+mn-ea"/>
          <a:cs typeface="+mn-cs"/>
        </a:defRPr>
      </a:lvl2pPr>
      <a:lvl3pPr marL="1507937" algn="l" defTabSz="1507937" rtl="0" eaLnBrk="1" latinLnBrk="0" hangingPunct="1">
        <a:defRPr sz="2968" kern="1200">
          <a:solidFill>
            <a:schemeClr val="tx1"/>
          </a:solidFill>
          <a:latin typeface="+mn-lt"/>
          <a:ea typeface="+mn-ea"/>
          <a:cs typeface="+mn-cs"/>
        </a:defRPr>
      </a:lvl3pPr>
      <a:lvl4pPr marL="2261906" algn="l" defTabSz="1507937" rtl="0" eaLnBrk="1" latinLnBrk="0" hangingPunct="1">
        <a:defRPr sz="2968" kern="1200">
          <a:solidFill>
            <a:schemeClr val="tx1"/>
          </a:solidFill>
          <a:latin typeface="+mn-lt"/>
          <a:ea typeface="+mn-ea"/>
          <a:cs typeface="+mn-cs"/>
        </a:defRPr>
      </a:lvl4pPr>
      <a:lvl5pPr marL="3015874" algn="l" defTabSz="1507937" rtl="0" eaLnBrk="1" latinLnBrk="0" hangingPunct="1">
        <a:defRPr sz="2968" kern="1200">
          <a:solidFill>
            <a:schemeClr val="tx1"/>
          </a:solidFill>
          <a:latin typeface="+mn-lt"/>
          <a:ea typeface="+mn-ea"/>
          <a:cs typeface="+mn-cs"/>
        </a:defRPr>
      </a:lvl5pPr>
      <a:lvl6pPr marL="3769843" algn="l" defTabSz="1507937" rtl="0" eaLnBrk="1" latinLnBrk="0" hangingPunct="1">
        <a:defRPr sz="2968" kern="1200">
          <a:solidFill>
            <a:schemeClr val="tx1"/>
          </a:solidFill>
          <a:latin typeface="+mn-lt"/>
          <a:ea typeface="+mn-ea"/>
          <a:cs typeface="+mn-cs"/>
        </a:defRPr>
      </a:lvl6pPr>
      <a:lvl7pPr marL="4523811" algn="l" defTabSz="1507937" rtl="0" eaLnBrk="1" latinLnBrk="0" hangingPunct="1">
        <a:defRPr sz="2968" kern="1200">
          <a:solidFill>
            <a:schemeClr val="tx1"/>
          </a:solidFill>
          <a:latin typeface="+mn-lt"/>
          <a:ea typeface="+mn-ea"/>
          <a:cs typeface="+mn-cs"/>
        </a:defRPr>
      </a:lvl7pPr>
      <a:lvl8pPr marL="5277780" algn="l" defTabSz="1507937" rtl="0" eaLnBrk="1" latinLnBrk="0" hangingPunct="1">
        <a:defRPr sz="2968" kern="1200">
          <a:solidFill>
            <a:schemeClr val="tx1"/>
          </a:solidFill>
          <a:latin typeface="+mn-lt"/>
          <a:ea typeface="+mn-ea"/>
          <a:cs typeface="+mn-cs"/>
        </a:defRPr>
      </a:lvl8pPr>
      <a:lvl9pPr marL="6031748" algn="l" defTabSz="1507937" rtl="0" eaLnBrk="1" latinLnBrk="0" hangingPunct="1">
        <a:defRPr sz="296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Rectangle&#10;&#10;Description automatically generated">
            <a:extLst>
              <a:ext uri="{FF2B5EF4-FFF2-40B4-BE49-F238E27FC236}">
                <a16:creationId xmlns:a16="http://schemas.microsoft.com/office/drawing/2014/main" id="{C9887C38-B5FE-7F44-9938-20A88B28A2EE}"/>
              </a:ext>
            </a:extLst>
          </p:cNvPr>
          <p:cNvPicPr>
            <a:picLocks noChangeAspect="1"/>
          </p:cNvPicPr>
          <p:nvPr userDrawn="1"/>
        </p:nvPicPr>
        <p:blipFill>
          <a:blip r:embed="rId6"/>
          <a:stretch>
            <a:fillRect/>
          </a:stretch>
        </p:blipFill>
        <p:spPr>
          <a:xfrm>
            <a:off x="0" y="744"/>
            <a:ext cx="20105688" cy="11309450"/>
          </a:xfrm>
          <a:prstGeom prst="rect">
            <a:avLst/>
          </a:prstGeom>
        </p:spPr>
      </p:pic>
      <p:sp>
        <p:nvSpPr>
          <p:cNvPr id="2" name="Title Placeholder 1">
            <a:extLst>
              <a:ext uri="{FF2B5EF4-FFF2-40B4-BE49-F238E27FC236}">
                <a16:creationId xmlns:a16="http://schemas.microsoft.com/office/drawing/2014/main" id="{BBC81A0C-6B1E-9845-AB16-38965EC3B7C8}"/>
              </a:ext>
            </a:extLst>
          </p:cNvPr>
          <p:cNvSpPr>
            <a:spLocks noGrp="1"/>
          </p:cNvSpPr>
          <p:nvPr>
            <p:ph type="title"/>
          </p:nvPr>
        </p:nvSpPr>
        <p:spPr>
          <a:xfrm>
            <a:off x="1382266" y="602203"/>
            <a:ext cx="17341156" cy="2186259"/>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2E493CF-3C5B-BD4A-B490-4B89D980779B}"/>
              </a:ext>
            </a:extLst>
          </p:cNvPr>
          <p:cNvSpPr>
            <a:spLocks noGrp="1"/>
          </p:cNvSpPr>
          <p:nvPr>
            <p:ph type="body" idx="1"/>
          </p:nvPr>
        </p:nvSpPr>
        <p:spPr>
          <a:xfrm>
            <a:off x="1382266" y="3011014"/>
            <a:ext cx="17341156" cy="717668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E2159F-9FFB-4943-BEBC-39DB6F0D1699}"/>
              </a:ext>
            </a:extLst>
          </p:cNvPr>
          <p:cNvSpPr>
            <a:spLocks noGrp="1"/>
          </p:cNvSpPr>
          <p:nvPr>
            <p:ph type="dt" sz="half" idx="2"/>
          </p:nvPr>
        </p:nvSpPr>
        <p:spPr>
          <a:xfrm>
            <a:off x="1382266" y="10483565"/>
            <a:ext cx="4523780" cy="602203"/>
          </a:xfrm>
          <a:prstGeom prst="rect">
            <a:avLst/>
          </a:prstGeom>
        </p:spPr>
        <p:txBody>
          <a:bodyPr vert="horz" lIns="91440" tIns="45720" rIns="91440" bIns="45720" rtlCol="0" anchor="ctr"/>
          <a:lstStyle>
            <a:lvl1pPr algn="l">
              <a:defRPr sz="1979">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6A3FA270-5FEB-7945-8FC6-FAE14C400FC7}"/>
              </a:ext>
            </a:extLst>
          </p:cNvPr>
          <p:cNvSpPr>
            <a:spLocks noGrp="1"/>
          </p:cNvSpPr>
          <p:nvPr>
            <p:ph type="ftr" sz="quarter" idx="3"/>
          </p:nvPr>
        </p:nvSpPr>
        <p:spPr>
          <a:xfrm>
            <a:off x="6660009" y="10483565"/>
            <a:ext cx="6785670" cy="602203"/>
          </a:xfrm>
          <a:prstGeom prst="rect">
            <a:avLst/>
          </a:prstGeom>
        </p:spPr>
        <p:txBody>
          <a:bodyPr vert="horz" lIns="91440" tIns="45720" rIns="91440" bIns="45720" rtlCol="0" anchor="ctr"/>
          <a:lstStyle>
            <a:lvl1pPr algn="ctr">
              <a:defRPr sz="1979">
                <a:solidFill>
                  <a:schemeClr val="tx1">
                    <a:tint val="75000"/>
                  </a:schemeClr>
                </a:solidFill>
              </a:defRPr>
            </a:lvl1pPr>
          </a:lstStyle>
          <a:p>
            <a:endParaRPr lang="en-US"/>
          </a:p>
        </p:txBody>
      </p:sp>
      <p:sp>
        <p:nvSpPr>
          <p:cNvPr id="11" name="Rectangle 10">
            <a:extLst>
              <a:ext uri="{FF2B5EF4-FFF2-40B4-BE49-F238E27FC236}">
                <a16:creationId xmlns:a16="http://schemas.microsoft.com/office/drawing/2014/main" id="{C4F25ECC-CD82-B140-A28C-50E8B18787D4}"/>
              </a:ext>
            </a:extLst>
          </p:cNvPr>
          <p:cNvSpPr/>
          <p:nvPr userDrawn="1"/>
        </p:nvSpPr>
        <p:spPr>
          <a:xfrm>
            <a:off x="-1" y="10365182"/>
            <a:ext cx="20105689" cy="930407"/>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B5320D25-AA0F-BF4F-B60B-26F6EC7F3945}"/>
              </a:ext>
            </a:extLst>
          </p:cNvPr>
          <p:cNvSpPr>
            <a:spLocks noGrp="1"/>
          </p:cNvSpPr>
          <p:nvPr>
            <p:ph type="sldNum" sz="quarter" idx="4"/>
          </p:nvPr>
        </p:nvSpPr>
        <p:spPr>
          <a:xfrm>
            <a:off x="14199642" y="10483565"/>
            <a:ext cx="4523780" cy="602203"/>
          </a:xfrm>
          <a:prstGeom prst="rect">
            <a:avLst/>
          </a:prstGeom>
        </p:spPr>
        <p:txBody>
          <a:bodyPr vert="horz" lIns="91440" tIns="45720" rIns="91440" bIns="45720" rtlCol="0" anchor="ctr"/>
          <a:lstStyle>
            <a:lvl1pPr algn="r">
              <a:defRPr sz="1979">
                <a:solidFill>
                  <a:schemeClr val="tx1">
                    <a:tint val="75000"/>
                  </a:schemeClr>
                </a:solidFill>
              </a:defRPr>
            </a:lvl1pPr>
          </a:lstStyle>
          <a:p>
            <a:fld id="{B1C85BED-8E41-F04A-A94F-A69A8278A06A}" type="slidenum">
              <a:rPr lang="en-US" smtClean="0"/>
              <a:t>‹#›</a:t>
            </a:fld>
            <a:endParaRPr lang="en-US"/>
          </a:p>
        </p:txBody>
      </p:sp>
    </p:spTree>
    <p:extLst>
      <p:ext uri="{BB962C8B-B14F-4D97-AF65-F5344CB8AC3E}">
        <p14:creationId xmlns:p14="http://schemas.microsoft.com/office/powerpoint/2010/main" val="2203167839"/>
      </p:ext>
    </p:extLst>
  </p:cSld>
  <p:clrMap bg1="lt1" tx1="dk1" bg2="lt2" tx2="dk2" accent1="accent1" accent2="accent2" accent3="accent3" accent4="accent4" accent5="accent5" accent6="accent6" hlink="hlink" folHlink="folHlink"/>
  <p:sldLayoutIdLst>
    <p:sldLayoutId id="2147483665" r:id="rId1"/>
    <p:sldLayoutId id="2147483668" r:id="rId2"/>
    <p:sldLayoutId id="2147483734" r:id="rId3"/>
    <p:sldLayoutId id="2147483735" r:id="rId4"/>
  </p:sldLayoutIdLst>
  <p:hf hdr="0" ftr="0" dt="0"/>
  <p:txStyles>
    <p:title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84" indent="-376984" algn="l" defTabSz="1507937" rtl="0" eaLnBrk="1" latinLnBrk="0" hangingPunct="1">
        <a:lnSpc>
          <a:spcPct val="90000"/>
        </a:lnSpc>
        <a:spcBef>
          <a:spcPts val="1649"/>
        </a:spcBef>
        <a:buFont typeface="Arial" panose="020B0604020202020204" pitchFamily="34" charset="0"/>
        <a:buChar char="•"/>
        <a:defRPr sz="4617" kern="1200">
          <a:solidFill>
            <a:schemeClr val="tx1"/>
          </a:solidFill>
          <a:latin typeface="+mn-lt"/>
          <a:ea typeface="+mn-ea"/>
          <a:cs typeface="+mn-cs"/>
        </a:defRPr>
      </a:lvl1pPr>
      <a:lvl2pPr marL="1130953" indent="-376984" algn="l" defTabSz="1507937" rtl="0" eaLnBrk="1" latinLnBrk="0" hangingPunct="1">
        <a:lnSpc>
          <a:spcPct val="90000"/>
        </a:lnSpc>
        <a:spcBef>
          <a:spcPts val="825"/>
        </a:spcBef>
        <a:buFont typeface="Arial" panose="020B0604020202020204" pitchFamily="34" charset="0"/>
        <a:buChar char="•"/>
        <a:defRPr sz="3958" kern="1200">
          <a:solidFill>
            <a:schemeClr val="tx1"/>
          </a:solidFill>
          <a:latin typeface="+mn-lt"/>
          <a:ea typeface="+mn-ea"/>
          <a:cs typeface="+mn-cs"/>
        </a:defRPr>
      </a:lvl2pPr>
      <a:lvl3pPr marL="1884921"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3pPr>
      <a:lvl4pPr marL="2638890"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4pPr>
      <a:lvl5pPr marL="3392858"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5pPr>
      <a:lvl6pPr marL="4146827"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6pPr>
      <a:lvl7pPr marL="4900795"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7pPr>
      <a:lvl8pPr marL="5654764"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8pPr>
      <a:lvl9pPr marL="6408732"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937" rtl="0" eaLnBrk="1" latinLnBrk="0" hangingPunct="1">
        <a:defRPr sz="2968" kern="1200">
          <a:solidFill>
            <a:schemeClr val="tx1"/>
          </a:solidFill>
          <a:latin typeface="+mn-lt"/>
          <a:ea typeface="+mn-ea"/>
          <a:cs typeface="+mn-cs"/>
        </a:defRPr>
      </a:lvl1pPr>
      <a:lvl2pPr marL="753969" algn="l" defTabSz="1507937" rtl="0" eaLnBrk="1" latinLnBrk="0" hangingPunct="1">
        <a:defRPr sz="2968" kern="1200">
          <a:solidFill>
            <a:schemeClr val="tx1"/>
          </a:solidFill>
          <a:latin typeface="+mn-lt"/>
          <a:ea typeface="+mn-ea"/>
          <a:cs typeface="+mn-cs"/>
        </a:defRPr>
      </a:lvl2pPr>
      <a:lvl3pPr marL="1507937" algn="l" defTabSz="1507937" rtl="0" eaLnBrk="1" latinLnBrk="0" hangingPunct="1">
        <a:defRPr sz="2968" kern="1200">
          <a:solidFill>
            <a:schemeClr val="tx1"/>
          </a:solidFill>
          <a:latin typeface="+mn-lt"/>
          <a:ea typeface="+mn-ea"/>
          <a:cs typeface="+mn-cs"/>
        </a:defRPr>
      </a:lvl3pPr>
      <a:lvl4pPr marL="2261906" algn="l" defTabSz="1507937" rtl="0" eaLnBrk="1" latinLnBrk="0" hangingPunct="1">
        <a:defRPr sz="2968" kern="1200">
          <a:solidFill>
            <a:schemeClr val="tx1"/>
          </a:solidFill>
          <a:latin typeface="+mn-lt"/>
          <a:ea typeface="+mn-ea"/>
          <a:cs typeface="+mn-cs"/>
        </a:defRPr>
      </a:lvl4pPr>
      <a:lvl5pPr marL="3015874" algn="l" defTabSz="1507937" rtl="0" eaLnBrk="1" latinLnBrk="0" hangingPunct="1">
        <a:defRPr sz="2968" kern="1200">
          <a:solidFill>
            <a:schemeClr val="tx1"/>
          </a:solidFill>
          <a:latin typeface="+mn-lt"/>
          <a:ea typeface="+mn-ea"/>
          <a:cs typeface="+mn-cs"/>
        </a:defRPr>
      </a:lvl5pPr>
      <a:lvl6pPr marL="3769843" algn="l" defTabSz="1507937" rtl="0" eaLnBrk="1" latinLnBrk="0" hangingPunct="1">
        <a:defRPr sz="2968" kern="1200">
          <a:solidFill>
            <a:schemeClr val="tx1"/>
          </a:solidFill>
          <a:latin typeface="+mn-lt"/>
          <a:ea typeface="+mn-ea"/>
          <a:cs typeface="+mn-cs"/>
        </a:defRPr>
      </a:lvl6pPr>
      <a:lvl7pPr marL="4523811" algn="l" defTabSz="1507937" rtl="0" eaLnBrk="1" latinLnBrk="0" hangingPunct="1">
        <a:defRPr sz="2968" kern="1200">
          <a:solidFill>
            <a:schemeClr val="tx1"/>
          </a:solidFill>
          <a:latin typeface="+mn-lt"/>
          <a:ea typeface="+mn-ea"/>
          <a:cs typeface="+mn-cs"/>
        </a:defRPr>
      </a:lvl7pPr>
      <a:lvl8pPr marL="5277780" algn="l" defTabSz="1507937" rtl="0" eaLnBrk="1" latinLnBrk="0" hangingPunct="1">
        <a:defRPr sz="2968" kern="1200">
          <a:solidFill>
            <a:schemeClr val="tx1"/>
          </a:solidFill>
          <a:latin typeface="+mn-lt"/>
          <a:ea typeface="+mn-ea"/>
          <a:cs typeface="+mn-cs"/>
        </a:defRPr>
      </a:lvl8pPr>
      <a:lvl9pPr marL="6031748" algn="l" defTabSz="1507937" rtl="0" eaLnBrk="1" latinLnBrk="0" hangingPunct="1">
        <a:defRPr sz="296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562" userDrawn="1">
          <p15:clr>
            <a:srgbClr val="F26B43"/>
          </p15:clr>
        </p15:guide>
        <p15:guide id="2" pos="61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text, green, night sky&#10;&#10;Description automatically generated">
            <a:extLst>
              <a:ext uri="{FF2B5EF4-FFF2-40B4-BE49-F238E27FC236}">
                <a16:creationId xmlns:a16="http://schemas.microsoft.com/office/drawing/2014/main" id="{6BA407ED-FBA6-3849-AD58-13BA217C002C}"/>
              </a:ext>
            </a:extLst>
          </p:cNvPr>
          <p:cNvPicPr>
            <a:picLocks noChangeAspect="1"/>
          </p:cNvPicPr>
          <p:nvPr userDrawn="1"/>
        </p:nvPicPr>
        <p:blipFill>
          <a:blip r:embed="rId3"/>
          <a:stretch>
            <a:fillRect/>
          </a:stretch>
        </p:blipFill>
        <p:spPr>
          <a:xfrm>
            <a:off x="0" y="744"/>
            <a:ext cx="20105688" cy="11309450"/>
          </a:xfrm>
          <a:prstGeom prst="rect">
            <a:avLst/>
          </a:prstGeom>
        </p:spPr>
      </p:pic>
      <p:sp>
        <p:nvSpPr>
          <p:cNvPr id="2" name="Title Placeholder 1"/>
          <p:cNvSpPr>
            <a:spLocks noGrp="1"/>
          </p:cNvSpPr>
          <p:nvPr>
            <p:ph type="title"/>
          </p:nvPr>
        </p:nvSpPr>
        <p:spPr>
          <a:xfrm>
            <a:off x="1382266" y="602203"/>
            <a:ext cx="17341156" cy="2186259"/>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1382266" y="3011014"/>
            <a:ext cx="17341156" cy="717668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1382266" y="10483565"/>
            <a:ext cx="4523780" cy="602203"/>
          </a:xfrm>
          <a:prstGeom prst="rect">
            <a:avLst/>
          </a:prstGeom>
        </p:spPr>
        <p:txBody>
          <a:bodyPr vert="horz" lIns="91440" tIns="45720" rIns="91440" bIns="45720" rtlCol="0" anchor="ctr"/>
          <a:lstStyle>
            <a:lvl1pPr algn="l">
              <a:defRPr sz="1979">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6660009" y="10483565"/>
            <a:ext cx="6785670" cy="602203"/>
          </a:xfrm>
          <a:prstGeom prst="rect">
            <a:avLst/>
          </a:prstGeom>
        </p:spPr>
        <p:txBody>
          <a:bodyPr vert="horz" lIns="91440" tIns="45720" rIns="91440" bIns="45720" rtlCol="0" anchor="ctr"/>
          <a:lstStyle>
            <a:lvl1pPr algn="ctr">
              <a:defRPr sz="197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4199642" y="10483565"/>
            <a:ext cx="4523780" cy="602203"/>
          </a:xfrm>
          <a:prstGeom prst="rect">
            <a:avLst/>
          </a:prstGeom>
        </p:spPr>
        <p:txBody>
          <a:bodyPr vert="horz" lIns="91440" tIns="45720" rIns="91440" bIns="45720" rtlCol="0" anchor="ctr"/>
          <a:lstStyle>
            <a:lvl1pPr algn="r">
              <a:defRPr sz="1979">
                <a:solidFill>
                  <a:schemeClr val="tx1">
                    <a:tint val="75000"/>
                  </a:schemeClr>
                </a:solidFill>
              </a:defRPr>
            </a:lvl1pPr>
          </a:lstStyle>
          <a:p>
            <a:fld id="{48F63A3B-78C7-47BE-AE5E-E10140E04643}" type="slidenum">
              <a:rPr lang="en-US" dirty="0"/>
              <a:t>‹#›</a:t>
            </a:fld>
            <a:endParaRPr lang="en-US"/>
          </a:p>
        </p:txBody>
      </p:sp>
      <p:pic>
        <p:nvPicPr>
          <p:cNvPr id="8" name="Picture 7" descr="Graphical user interface, logo&#10;&#10;Description automatically generated with medium confidence">
            <a:extLst>
              <a:ext uri="{FF2B5EF4-FFF2-40B4-BE49-F238E27FC236}">
                <a16:creationId xmlns:a16="http://schemas.microsoft.com/office/drawing/2014/main" id="{D8584F41-02AB-9B46-807B-FF8C2DCBC0F5}"/>
              </a:ext>
            </a:extLst>
          </p:cNvPr>
          <p:cNvPicPr>
            <a:picLocks noChangeAspect="1"/>
          </p:cNvPicPr>
          <p:nvPr userDrawn="1"/>
        </p:nvPicPr>
        <p:blipFill>
          <a:blip r:embed="rId4"/>
          <a:stretch>
            <a:fillRect/>
          </a:stretch>
        </p:blipFill>
        <p:spPr>
          <a:xfrm>
            <a:off x="-304628" y="1609642"/>
            <a:ext cx="6814720" cy="1633881"/>
          </a:xfrm>
          <a:prstGeom prst="rect">
            <a:avLst/>
          </a:prstGeom>
        </p:spPr>
      </p:pic>
    </p:spTree>
    <p:extLst>
      <p:ext uri="{BB962C8B-B14F-4D97-AF65-F5344CB8AC3E}">
        <p14:creationId xmlns:p14="http://schemas.microsoft.com/office/powerpoint/2010/main" val="1710813753"/>
      </p:ext>
    </p:extLst>
  </p:cSld>
  <p:clrMap bg1="lt1" tx1="dk1" bg2="lt2" tx2="dk2" accent1="accent1" accent2="accent2" accent3="accent3" accent4="accent4" accent5="accent5" accent6="accent6" hlink="hlink" folHlink="folHlink"/>
  <p:sldLayoutIdLst>
    <p:sldLayoutId id="2147483681" r:id="rId1"/>
  </p:sldLayoutIdLst>
  <p:hf hdr="0" ftr="0" dt="0"/>
  <p:txStyles>
    <p:title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84" indent="-376984" algn="l" defTabSz="1507937" rtl="0" eaLnBrk="1" latinLnBrk="0" hangingPunct="1">
        <a:lnSpc>
          <a:spcPct val="90000"/>
        </a:lnSpc>
        <a:spcBef>
          <a:spcPts val="1649"/>
        </a:spcBef>
        <a:buFont typeface="Arial" panose="020B0604020202020204" pitchFamily="34" charset="0"/>
        <a:buChar char="•"/>
        <a:defRPr sz="4617" kern="1200">
          <a:solidFill>
            <a:schemeClr val="tx1"/>
          </a:solidFill>
          <a:latin typeface="+mn-lt"/>
          <a:ea typeface="+mn-ea"/>
          <a:cs typeface="+mn-cs"/>
        </a:defRPr>
      </a:lvl1pPr>
      <a:lvl2pPr marL="1130953" indent="-376984" algn="l" defTabSz="1507937" rtl="0" eaLnBrk="1" latinLnBrk="0" hangingPunct="1">
        <a:lnSpc>
          <a:spcPct val="90000"/>
        </a:lnSpc>
        <a:spcBef>
          <a:spcPts val="825"/>
        </a:spcBef>
        <a:buFont typeface="Arial" panose="020B0604020202020204" pitchFamily="34" charset="0"/>
        <a:buChar char="•"/>
        <a:defRPr sz="3958" kern="1200">
          <a:solidFill>
            <a:schemeClr val="tx1"/>
          </a:solidFill>
          <a:latin typeface="+mn-lt"/>
          <a:ea typeface="+mn-ea"/>
          <a:cs typeface="+mn-cs"/>
        </a:defRPr>
      </a:lvl2pPr>
      <a:lvl3pPr marL="1884921"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3pPr>
      <a:lvl4pPr marL="2638890"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4pPr>
      <a:lvl5pPr marL="3392858"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5pPr>
      <a:lvl6pPr marL="4146827"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6pPr>
      <a:lvl7pPr marL="4900795"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7pPr>
      <a:lvl8pPr marL="5654764"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8pPr>
      <a:lvl9pPr marL="6408732"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937" rtl="0" eaLnBrk="1" latinLnBrk="0" hangingPunct="1">
        <a:defRPr sz="2968" kern="1200">
          <a:solidFill>
            <a:schemeClr val="tx1"/>
          </a:solidFill>
          <a:latin typeface="+mn-lt"/>
          <a:ea typeface="+mn-ea"/>
          <a:cs typeface="+mn-cs"/>
        </a:defRPr>
      </a:lvl1pPr>
      <a:lvl2pPr marL="753969" algn="l" defTabSz="1507937" rtl="0" eaLnBrk="1" latinLnBrk="0" hangingPunct="1">
        <a:defRPr sz="2968" kern="1200">
          <a:solidFill>
            <a:schemeClr val="tx1"/>
          </a:solidFill>
          <a:latin typeface="+mn-lt"/>
          <a:ea typeface="+mn-ea"/>
          <a:cs typeface="+mn-cs"/>
        </a:defRPr>
      </a:lvl2pPr>
      <a:lvl3pPr marL="1507937" algn="l" defTabSz="1507937" rtl="0" eaLnBrk="1" latinLnBrk="0" hangingPunct="1">
        <a:defRPr sz="2968" kern="1200">
          <a:solidFill>
            <a:schemeClr val="tx1"/>
          </a:solidFill>
          <a:latin typeface="+mn-lt"/>
          <a:ea typeface="+mn-ea"/>
          <a:cs typeface="+mn-cs"/>
        </a:defRPr>
      </a:lvl3pPr>
      <a:lvl4pPr marL="2261906" algn="l" defTabSz="1507937" rtl="0" eaLnBrk="1" latinLnBrk="0" hangingPunct="1">
        <a:defRPr sz="2968" kern="1200">
          <a:solidFill>
            <a:schemeClr val="tx1"/>
          </a:solidFill>
          <a:latin typeface="+mn-lt"/>
          <a:ea typeface="+mn-ea"/>
          <a:cs typeface="+mn-cs"/>
        </a:defRPr>
      </a:lvl4pPr>
      <a:lvl5pPr marL="3015874" algn="l" defTabSz="1507937" rtl="0" eaLnBrk="1" latinLnBrk="0" hangingPunct="1">
        <a:defRPr sz="2968" kern="1200">
          <a:solidFill>
            <a:schemeClr val="tx1"/>
          </a:solidFill>
          <a:latin typeface="+mn-lt"/>
          <a:ea typeface="+mn-ea"/>
          <a:cs typeface="+mn-cs"/>
        </a:defRPr>
      </a:lvl5pPr>
      <a:lvl6pPr marL="3769843" algn="l" defTabSz="1507937" rtl="0" eaLnBrk="1" latinLnBrk="0" hangingPunct="1">
        <a:defRPr sz="2968" kern="1200">
          <a:solidFill>
            <a:schemeClr val="tx1"/>
          </a:solidFill>
          <a:latin typeface="+mn-lt"/>
          <a:ea typeface="+mn-ea"/>
          <a:cs typeface="+mn-cs"/>
        </a:defRPr>
      </a:lvl6pPr>
      <a:lvl7pPr marL="4523811" algn="l" defTabSz="1507937" rtl="0" eaLnBrk="1" latinLnBrk="0" hangingPunct="1">
        <a:defRPr sz="2968" kern="1200">
          <a:solidFill>
            <a:schemeClr val="tx1"/>
          </a:solidFill>
          <a:latin typeface="+mn-lt"/>
          <a:ea typeface="+mn-ea"/>
          <a:cs typeface="+mn-cs"/>
        </a:defRPr>
      </a:lvl7pPr>
      <a:lvl8pPr marL="5277780" algn="l" defTabSz="1507937" rtl="0" eaLnBrk="1" latinLnBrk="0" hangingPunct="1">
        <a:defRPr sz="2968" kern="1200">
          <a:solidFill>
            <a:schemeClr val="tx1"/>
          </a:solidFill>
          <a:latin typeface="+mn-lt"/>
          <a:ea typeface="+mn-ea"/>
          <a:cs typeface="+mn-cs"/>
        </a:defRPr>
      </a:lvl8pPr>
      <a:lvl9pPr marL="6031748" algn="l" defTabSz="1507937" rtl="0" eaLnBrk="1" latinLnBrk="0" hangingPunct="1">
        <a:defRPr sz="2968"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 picture containing background pattern&#10;&#10;Description automatically generated">
            <a:extLst>
              <a:ext uri="{FF2B5EF4-FFF2-40B4-BE49-F238E27FC236}">
                <a16:creationId xmlns:a16="http://schemas.microsoft.com/office/drawing/2014/main" id="{A4773C76-D4E1-CF45-9D16-EEA173B6A839}"/>
              </a:ext>
            </a:extLst>
          </p:cNvPr>
          <p:cNvPicPr>
            <a:picLocks noChangeAspect="1"/>
          </p:cNvPicPr>
          <p:nvPr userDrawn="1"/>
        </p:nvPicPr>
        <p:blipFill>
          <a:blip r:embed="rId3"/>
          <a:stretch>
            <a:fillRect/>
          </a:stretch>
        </p:blipFill>
        <p:spPr>
          <a:xfrm>
            <a:off x="0" y="744"/>
            <a:ext cx="20105688" cy="11309450"/>
          </a:xfrm>
          <a:prstGeom prst="rect">
            <a:avLst/>
          </a:prstGeom>
        </p:spPr>
      </p:pic>
      <p:sp>
        <p:nvSpPr>
          <p:cNvPr id="2" name="Title Placeholder 1"/>
          <p:cNvSpPr>
            <a:spLocks noGrp="1"/>
          </p:cNvSpPr>
          <p:nvPr>
            <p:ph type="title"/>
          </p:nvPr>
        </p:nvSpPr>
        <p:spPr>
          <a:xfrm>
            <a:off x="1382266" y="602203"/>
            <a:ext cx="17341156" cy="2186259"/>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1382266" y="3011014"/>
            <a:ext cx="17341156" cy="717668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1382266" y="10483565"/>
            <a:ext cx="4523780" cy="602203"/>
          </a:xfrm>
          <a:prstGeom prst="rect">
            <a:avLst/>
          </a:prstGeom>
        </p:spPr>
        <p:txBody>
          <a:bodyPr vert="horz" lIns="91440" tIns="45720" rIns="91440" bIns="45720" rtlCol="0" anchor="ctr"/>
          <a:lstStyle>
            <a:lvl1pPr algn="l">
              <a:defRPr sz="1979">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6660009" y="10483565"/>
            <a:ext cx="6785670" cy="602203"/>
          </a:xfrm>
          <a:prstGeom prst="rect">
            <a:avLst/>
          </a:prstGeom>
        </p:spPr>
        <p:txBody>
          <a:bodyPr vert="horz" lIns="91440" tIns="45720" rIns="91440" bIns="45720" rtlCol="0" anchor="ctr"/>
          <a:lstStyle>
            <a:lvl1pPr algn="ctr">
              <a:defRPr sz="197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4199642" y="10483565"/>
            <a:ext cx="4523780" cy="602203"/>
          </a:xfrm>
          <a:prstGeom prst="rect">
            <a:avLst/>
          </a:prstGeom>
        </p:spPr>
        <p:txBody>
          <a:bodyPr vert="horz" lIns="91440" tIns="45720" rIns="91440" bIns="45720" rtlCol="0" anchor="ctr"/>
          <a:lstStyle>
            <a:lvl1pPr algn="r">
              <a:defRPr sz="1979">
                <a:solidFill>
                  <a:schemeClr val="tx1">
                    <a:tint val="75000"/>
                  </a:schemeClr>
                </a:solidFill>
              </a:defRPr>
            </a:lvl1pPr>
          </a:lstStyle>
          <a:p>
            <a:fld id="{C2EB959E-B575-9246-907F-171F8B5161B3}" type="slidenum">
              <a:rPr lang="en-US" smtClean="0"/>
              <a:t>‹#›</a:t>
            </a:fld>
            <a:endParaRPr lang="en-US"/>
          </a:p>
        </p:txBody>
      </p:sp>
    </p:spTree>
    <p:extLst>
      <p:ext uri="{BB962C8B-B14F-4D97-AF65-F5344CB8AC3E}">
        <p14:creationId xmlns:p14="http://schemas.microsoft.com/office/powerpoint/2010/main" val="898736758"/>
      </p:ext>
    </p:extLst>
  </p:cSld>
  <p:clrMap bg1="lt1" tx1="dk1" bg2="lt2" tx2="dk2" accent1="accent1" accent2="accent2" accent3="accent3" accent4="accent4" accent5="accent5" accent6="accent6" hlink="hlink" folHlink="folHlink"/>
  <p:sldLayoutIdLst>
    <p:sldLayoutId id="2147483694" r:id="rId1"/>
  </p:sldLayoutIdLst>
  <p:hf hdr="0" ftr="0" dt="0"/>
  <p:txStyles>
    <p:title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84" indent="-376984" algn="l" defTabSz="1507937" rtl="0" eaLnBrk="1" latinLnBrk="0" hangingPunct="1">
        <a:lnSpc>
          <a:spcPct val="90000"/>
        </a:lnSpc>
        <a:spcBef>
          <a:spcPts val="1649"/>
        </a:spcBef>
        <a:buFont typeface="Arial" panose="020B0604020202020204" pitchFamily="34" charset="0"/>
        <a:buChar char="•"/>
        <a:defRPr sz="4617" kern="1200">
          <a:solidFill>
            <a:schemeClr val="tx1"/>
          </a:solidFill>
          <a:latin typeface="+mn-lt"/>
          <a:ea typeface="+mn-ea"/>
          <a:cs typeface="+mn-cs"/>
        </a:defRPr>
      </a:lvl1pPr>
      <a:lvl2pPr marL="1130953" indent="-376984" algn="l" defTabSz="1507937" rtl="0" eaLnBrk="1" latinLnBrk="0" hangingPunct="1">
        <a:lnSpc>
          <a:spcPct val="90000"/>
        </a:lnSpc>
        <a:spcBef>
          <a:spcPts val="825"/>
        </a:spcBef>
        <a:buFont typeface="Arial" panose="020B0604020202020204" pitchFamily="34" charset="0"/>
        <a:buChar char="•"/>
        <a:defRPr sz="3958" kern="1200">
          <a:solidFill>
            <a:schemeClr val="tx1"/>
          </a:solidFill>
          <a:latin typeface="+mn-lt"/>
          <a:ea typeface="+mn-ea"/>
          <a:cs typeface="+mn-cs"/>
        </a:defRPr>
      </a:lvl2pPr>
      <a:lvl3pPr marL="1884921"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3pPr>
      <a:lvl4pPr marL="2638890"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4pPr>
      <a:lvl5pPr marL="3392858"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5pPr>
      <a:lvl6pPr marL="4146827"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6pPr>
      <a:lvl7pPr marL="4900795"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7pPr>
      <a:lvl8pPr marL="5654764"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8pPr>
      <a:lvl9pPr marL="6408732"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937" rtl="0" eaLnBrk="1" latinLnBrk="0" hangingPunct="1">
        <a:defRPr sz="2968" kern="1200">
          <a:solidFill>
            <a:schemeClr val="tx1"/>
          </a:solidFill>
          <a:latin typeface="+mn-lt"/>
          <a:ea typeface="+mn-ea"/>
          <a:cs typeface="+mn-cs"/>
        </a:defRPr>
      </a:lvl1pPr>
      <a:lvl2pPr marL="753969" algn="l" defTabSz="1507937" rtl="0" eaLnBrk="1" latinLnBrk="0" hangingPunct="1">
        <a:defRPr sz="2968" kern="1200">
          <a:solidFill>
            <a:schemeClr val="tx1"/>
          </a:solidFill>
          <a:latin typeface="+mn-lt"/>
          <a:ea typeface="+mn-ea"/>
          <a:cs typeface="+mn-cs"/>
        </a:defRPr>
      </a:lvl2pPr>
      <a:lvl3pPr marL="1507937" algn="l" defTabSz="1507937" rtl="0" eaLnBrk="1" latinLnBrk="0" hangingPunct="1">
        <a:defRPr sz="2968" kern="1200">
          <a:solidFill>
            <a:schemeClr val="tx1"/>
          </a:solidFill>
          <a:latin typeface="+mn-lt"/>
          <a:ea typeface="+mn-ea"/>
          <a:cs typeface="+mn-cs"/>
        </a:defRPr>
      </a:lvl3pPr>
      <a:lvl4pPr marL="2261906" algn="l" defTabSz="1507937" rtl="0" eaLnBrk="1" latinLnBrk="0" hangingPunct="1">
        <a:defRPr sz="2968" kern="1200">
          <a:solidFill>
            <a:schemeClr val="tx1"/>
          </a:solidFill>
          <a:latin typeface="+mn-lt"/>
          <a:ea typeface="+mn-ea"/>
          <a:cs typeface="+mn-cs"/>
        </a:defRPr>
      </a:lvl4pPr>
      <a:lvl5pPr marL="3015874" algn="l" defTabSz="1507937" rtl="0" eaLnBrk="1" latinLnBrk="0" hangingPunct="1">
        <a:defRPr sz="2968" kern="1200">
          <a:solidFill>
            <a:schemeClr val="tx1"/>
          </a:solidFill>
          <a:latin typeface="+mn-lt"/>
          <a:ea typeface="+mn-ea"/>
          <a:cs typeface="+mn-cs"/>
        </a:defRPr>
      </a:lvl5pPr>
      <a:lvl6pPr marL="3769843" algn="l" defTabSz="1507937" rtl="0" eaLnBrk="1" latinLnBrk="0" hangingPunct="1">
        <a:defRPr sz="2968" kern="1200">
          <a:solidFill>
            <a:schemeClr val="tx1"/>
          </a:solidFill>
          <a:latin typeface="+mn-lt"/>
          <a:ea typeface="+mn-ea"/>
          <a:cs typeface="+mn-cs"/>
        </a:defRPr>
      </a:lvl6pPr>
      <a:lvl7pPr marL="4523811" algn="l" defTabSz="1507937" rtl="0" eaLnBrk="1" latinLnBrk="0" hangingPunct="1">
        <a:defRPr sz="2968" kern="1200">
          <a:solidFill>
            <a:schemeClr val="tx1"/>
          </a:solidFill>
          <a:latin typeface="+mn-lt"/>
          <a:ea typeface="+mn-ea"/>
          <a:cs typeface="+mn-cs"/>
        </a:defRPr>
      </a:lvl7pPr>
      <a:lvl8pPr marL="5277780" algn="l" defTabSz="1507937" rtl="0" eaLnBrk="1" latinLnBrk="0" hangingPunct="1">
        <a:defRPr sz="2968" kern="1200">
          <a:solidFill>
            <a:schemeClr val="tx1"/>
          </a:solidFill>
          <a:latin typeface="+mn-lt"/>
          <a:ea typeface="+mn-ea"/>
          <a:cs typeface="+mn-cs"/>
        </a:defRPr>
      </a:lvl8pPr>
      <a:lvl9pPr marL="6031748" algn="l" defTabSz="1507937" rtl="0" eaLnBrk="1" latinLnBrk="0" hangingPunct="1">
        <a:defRPr sz="2968"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0A426795-40CE-3E46-89F1-628846E3EDE9}"/>
              </a:ext>
            </a:extLst>
          </p:cNvPr>
          <p:cNvPicPr>
            <a:picLocks noChangeAspect="1"/>
          </p:cNvPicPr>
          <p:nvPr userDrawn="1"/>
        </p:nvPicPr>
        <p:blipFill>
          <a:blip r:embed="rId5"/>
          <a:stretch>
            <a:fillRect/>
          </a:stretch>
        </p:blipFill>
        <p:spPr>
          <a:xfrm>
            <a:off x="0" y="744"/>
            <a:ext cx="20105688" cy="11309450"/>
          </a:xfrm>
          <a:prstGeom prst="rect">
            <a:avLst/>
          </a:prstGeom>
        </p:spPr>
      </p:pic>
      <p:sp>
        <p:nvSpPr>
          <p:cNvPr id="2" name="Title Placeholder 1"/>
          <p:cNvSpPr>
            <a:spLocks noGrp="1"/>
          </p:cNvSpPr>
          <p:nvPr>
            <p:ph type="title"/>
          </p:nvPr>
        </p:nvSpPr>
        <p:spPr>
          <a:xfrm>
            <a:off x="1382266" y="602203"/>
            <a:ext cx="17341156" cy="2186259"/>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1382266" y="3011014"/>
            <a:ext cx="17341156" cy="717668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1382266" y="10483565"/>
            <a:ext cx="4523780" cy="602203"/>
          </a:xfrm>
          <a:prstGeom prst="rect">
            <a:avLst/>
          </a:prstGeom>
        </p:spPr>
        <p:txBody>
          <a:bodyPr vert="horz" lIns="91440" tIns="45720" rIns="91440" bIns="45720" rtlCol="0" anchor="ctr"/>
          <a:lstStyle>
            <a:lvl1pPr algn="l">
              <a:defRPr sz="1979">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6660009" y="10483565"/>
            <a:ext cx="6785670" cy="602203"/>
          </a:xfrm>
          <a:prstGeom prst="rect">
            <a:avLst/>
          </a:prstGeom>
        </p:spPr>
        <p:txBody>
          <a:bodyPr vert="horz" lIns="91440" tIns="45720" rIns="91440" bIns="45720" rtlCol="0" anchor="ctr"/>
          <a:lstStyle>
            <a:lvl1pPr algn="ctr">
              <a:defRPr sz="197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4199642" y="10483565"/>
            <a:ext cx="4523780" cy="602203"/>
          </a:xfrm>
          <a:prstGeom prst="rect">
            <a:avLst/>
          </a:prstGeom>
        </p:spPr>
        <p:txBody>
          <a:bodyPr vert="horz" lIns="91440" tIns="45720" rIns="91440" bIns="45720" rtlCol="0" anchor="ctr"/>
          <a:lstStyle>
            <a:lvl1pPr algn="r">
              <a:defRPr sz="1979">
                <a:solidFill>
                  <a:schemeClr val="tx1">
                    <a:tint val="75000"/>
                  </a:schemeClr>
                </a:solidFill>
              </a:defRPr>
            </a:lvl1pPr>
          </a:lstStyle>
          <a:p>
            <a:fld id="{C2EB959E-B575-9246-907F-171F8B5161B3}" type="slidenum">
              <a:rPr lang="en-US" smtClean="0"/>
              <a:t>‹#›</a:t>
            </a:fld>
            <a:endParaRPr lang="en-US"/>
          </a:p>
        </p:txBody>
      </p:sp>
    </p:spTree>
    <p:extLst>
      <p:ext uri="{BB962C8B-B14F-4D97-AF65-F5344CB8AC3E}">
        <p14:creationId xmlns:p14="http://schemas.microsoft.com/office/powerpoint/2010/main" val="426949725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36" r:id="rId3"/>
  </p:sldLayoutIdLst>
  <p:hf hdr="0" ftr="0" dt="0"/>
  <p:txStyles>
    <p:title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84" indent="-376984" algn="l" defTabSz="1507937" rtl="0" eaLnBrk="1" latinLnBrk="0" hangingPunct="1">
        <a:lnSpc>
          <a:spcPct val="90000"/>
        </a:lnSpc>
        <a:spcBef>
          <a:spcPts val="1649"/>
        </a:spcBef>
        <a:buFont typeface="Arial" panose="020B0604020202020204" pitchFamily="34" charset="0"/>
        <a:buChar char="•"/>
        <a:defRPr sz="4617" kern="1200">
          <a:solidFill>
            <a:schemeClr val="tx1"/>
          </a:solidFill>
          <a:latin typeface="+mn-lt"/>
          <a:ea typeface="+mn-ea"/>
          <a:cs typeface="+mn-cs"/>
        </a:defRPr>
      </a:lvl1pPr>
      <a:lvl2pPr marL="1130953" indent="-376984" algn="l" defTabSz="1507937" rtl="0" eaLnBrk="1" latinLnBrk="0" hangingPunct="1">
        <a:lnSpc>
          <a:spcPct val="90000"/>
        </a:lnSpc>
        <a:spcBef>
          <a:spcPts val="825"/>
        </a:spcBef>
        <a:buFont typeface="Arial" panose="020B0604020202020204" pitchFamily="34" charset="0"/>
        <a:buChar char="•"/>
        <a:defRPr sz="3958" kern="1200">
          <a:solidFill>
            <a:schemeClr val="tx1"/>
          </a:solidFill>
          <a:latin typeface="+mn-lt"/>
          <a:ea typeface="+mn-ea"/>
          <a:cs typeface="+mn-cs"/>
        </a:defRPr>
      </a:lvl2pPr>
      <a:lvl3pPr marL="1884921"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3pPr>
      <a:lvl4pPr marL="2638890"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4pPr>
      <a:lvl5pPr marL="3392858"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5pPr>
      <a:lvl6pPr marL="4146827"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6pPr>
      <a:lvl7pPr marL="4900795"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7pPr>
      <a:lvl8pPr marL="5654764"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8pPr>
      <a:lvl9pPr marL="6408732"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937" rtl="0" eaLnBrk="1" latinLnBrk="0" hangingPunct="1">
        <a:defRPr sz="2968" kern="1200">
          <a:solidFill>
            <a:schemeClr val="tx1"/>
          </a:solidFill>
          <a:latin typeface="+mn-lt"/>
          <a:ea typeface="+mn-ea"/>
          <a:cs typeface="+mn-cs"/>
        </a:defRPr>
      </a:lvl1pPr>
      <a:lvl2pPr marL="753969" algn="l" defTabSz="1507937" rtl="0" eaLnBrk="1" latinLnBrk="0" hangingPunct="1">
        <a:defRPr sz="2968" kern="1200">
          <a:solidFill>
            <a:schemeClr val="tx1"/>
          </a:solidFill>
          <a:latin typeface="+mn-lt"/>
          <a:ea typeface="+mn-ea"/>
          <a:cs typeface="+mn-cs"/>
        </a:defRPr>
      </a:lvl2pPr>
      <a:lvl3pPr marL="1507937" algn="l" defTabSz="1507937" rtl="0" eaLnBrk="1" latinLnBrk="0" hangingPunct="1">
        <a:defRPr sz="2968" kern="1200">
          <a:solidFill>
            <a:schemeClr val="tx1"/>
          </a:solidFill>
          <a:latin typeface="+mn-lt"/>
          <a:ea typeface="+mn-ea"/>
          <a:cs typeface="+mn-cs"/>
        </a:defRPr>
      </a:lvl3pPr>
      <a:lvl4pPr marL="2261906" algn="l" defTabSz="1507937" rtl="0" eaLnBrk="1" latinLnBrk="0" hangingPunct="1">
        <a:defRPr sz="2968" kern="1200">
          <a:solidFill>
            <a:schemeClr val="tx1"/>
          </a:solidFill>
          <a:latin typeface="+mn-lt"/>
          <a:ea typeface="+mn-ea"/>
          <a:cs typeface="+mn-cs"/>
        </a:defRPr>
      </a:lvl4pPr>
      <a:lvl5pPr marL="3015874" algn="l" defTabSz="1507937" rtl="0" eaLnBrk="1" latinLnBrk="0" hangingPunct="1">
        <a:defRPr sz="2968" kern="1200">
          <a:solidFill>
            <a:schemeClr val="tx1"/>
          </a:solidFill>
          <a:latin typeface="+mn-lt"/>
          <a:ea typeface="+mn-ea"/>
          <a:cs typeface="+mn-cs"/>
        </a:defRPr>
      </a:lvl5pPr>
      <a:lvl6pPr marL="3769843" algn="l" defTabSz="1507937" rtl="0" eaLnBrk="1" latinLnBrk="0" hangingPunct="1">
        <a:defRPr sz="2968" kern="1200">
          <a:solidFill>
            <a:schemeClr val="tx1"/>
          </a:solidFill>
          <a:latin typeface="+mn-lt"/>
          <a:ea typeface="+mn-ea"/>
          <a:cs typeface="+mn-cs"/>
        </a:defRPr>
      </a:lvl6pPr>
      <a:lvl7pPr marL="4523811" algn="l" defTabSz="1507937" rtl="0" eaLnBrk="1" latinLnBrk="0" hangingPunct="1">
        <a:defRPr sz="2968" kern="1200">
          <a:solidFill>
            <a:schemeClr val="tx1"/>
          </a:solidFill>
          <a:latin typeface="+mn-lt"/>
          <a:ea typeface="+mn-ea"/>
          <a:cs typeface="+mn-cs"/>
        </a:defRPr>
      </a:lvl7pPr>
      <a:lvl8pPr marL="5277780" algn="l" defTabSz="1507937" rtl="0" eaLnBrk="1" latinLnBrk="0" hangingPunct="1">
        <a:defRPr sz="2968" kern="1200">
          <a:solidFill>
            <a:schemeClr val="tx1"/>
          </a:solidFill>
          <a:latin typeface="+mn-lt"/>
          <a:ea typeface="+mn-ea"/>
          <a:cs typeface="+mn-cs"/>
        </a:defRPr>
      </a:lvl8pPr>
      <a:lvl9pPr marL="6031748" algn="l" defTabSz="1507937" rtl="0" eaLnBrk="1" latinLnBrk="0" hangingPunct="1">
        <a:defRPr sz="296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hyperlink" Target="http://www.ornico.co.za/CAPTURE2/OUTDOOR/OUTDOOR-2023/2-FEBRUARY/2023_02_19_ABSA.PDF" TargetMode="External"/><Relationship Id="rId13" Type="http://schemas.openxmlformats.org/officeDocument/2006/relationships/hyperlink" Target="https://twitter.com/AbsaSouthAfrica/status/1625807819374043136" TargetMode="External"/><Relationship Id="rId18" Type="http://schemas.openxmlformats.org/officeDocument/2006/relationships/image" Target="../media/image7.jpeg"/><Relationship Id="rId3" Type="http://schemas.openxmlformats.org/officeDocument/2006/relationships/hyperlink" Target="http://fusion.ornico.co.za/CAPTURE2/DIRECT%20MARKETING/DIRECT%20MARKETING-2023/2-FEBRUARY/2023_02_13_ABSA.PNG" TargetMode="External"/><Relationship Id="rId7" Type="http://schemas.openxmlformats.org/officeDocument/2006/relationships/hyperlink" Target="https://twitter.com/AbsaSouthAfrica/status/1630205986173509632" TargetMode="External"/><Relationship Id="rId12" Type="http://schemas.openxmlformats.org/officeDocument/2006/relationships/hyperlink" Target="https://twitter.com/AbsaSouthAfrica/status/1623184852672708608" TargetMode="External"/><Relationship Id="rId17" Type="http://schemas.openxmlformats.org/officeDocument/2006/relationships/hyperlink" Target="http://www.ornico.co.za/CAPTURE2/PRINT/PRINT-2023/BANK/2-FEBRUARY/2023_02_22_DIE-BURGER_-ABSA_.JPG" TargetMode="External"/><Relationship Id="rId2" Type="http://schemas.openxmlformats.org/officeDocument/2006/relationships/hyperlink" Target="http://www.ornico.co.za/CAPTURE2/RADIO/RADIO-2022/RADIO%20JOHANNESBURG/11-NOVEMBER/2022_11_24_ABSA_ENGLISH_AND_ZULU.MP3" TargetMode="External"/><Relationship Id="rId16" Type="http://schemas.openxmlformats.org/officeDocument/2006/relationships/hyperlink" Target="http://www.ornico.co.za/CAPTURE2/PRINT/PRINT-2023/BANK/2-FEBRUARY/2023_02_01_DIE-BURGER_ABSA_9.JPG" TargetMode="External"/><Relationship Id="rId1" Type="http://schemas.openxmlformats.org/officeDocument/2006/relationships/slideLayout" Target="../slideLayouts/slideLayout5.xml"/><Relationship Id="rId6" Type="http://schemas.openxmlformats.org/officeDocument/2006/relationships/hyperlink" Target="http://www.ornico.co.za/CAPTURE2/OUTDOOR/OUTDOOR-2023/2-FEBRUARY/2023_02_19_ABSA_1.PDF" TargetMode="External"/><Relationship Id="rId11" Type="http://schemas.openxmlformats.org/officeDocument/2006/relationships/hyperlink" Target="https://fb.watch/j0nYuKsvkZ/" TargetMode="External"/><Relationship Id="rId5" Type="http://schemas.openxmlformats.org/officeDocument/2006/relationships/hyperlink" Target="http://fusion.ornico.co.za/CAPTURE2/ONLINE/ONLINE-2023/2-FEBRUARY/2023_02_04_ABSA_300X250_MSN.GIF" TargetMode="External"/><Relationship Id="rId15" Type="http://schemas.openxmlformats.org/officeDocument/2006/relationships/hyperlink" Target="http://www.ornico.co.za/CAPTURE2/RADIO/RADIO-2023/RADIO%20JOHANNESBURG/1-JANUARY/2023_01_25_ABSA_ENGLISH.MP3" TargetMode="External"/><Relationship Id="rId10" Type="http://schemas.openxmlformats.org/officeDocument/2006/relationships/hyperlink" Target="http://fusion.ornico.co.za/CAPTURE2/ONLINE/ONLINE-2023/2-FEBRUARY/2023_02_06_ABSA_278X100_MSN.GIF" TargetMode="External"/><Relationship Id="rId19" Type="http://schemas.openxmlformats.org/officeDocument/2006/relationships/chart" Target="../charts/chart1.xml"/><Relationship Id="rId4" Type="http://schemas.openxmlformats.org/officeDocument/2006/relationships/hyperlink" Target="http://fusion.ornico.co.za/CAPTURE2/ONLINE/ONLINE-2023/2-FEBRUARY/2023_02_01_ABSA_728X90_MSN.GIF" TargetMode="External"/><Relationship Id="rId9" Type="http://schemas.openxmlformats.org/officeDocument/2006/relationships/hyperlink" Target="http://www.ornico.co.za/CAPTURE2/OUTDOOR/OUTDOOR-2023/2-FEBRUARY/2023_02_20_ABSA.PDF" TargetMode="External"/><Relationship Id="rId14" Type="http://schemas.openxmlformats.org/officeDocument/2006/relationships/hyperlink" Target="http://www.ornico.co.za/CAPTURE2/RADIO/RADIO-2023/RADIO%20JOHANNESBURG/2-FEBRUARY/2023_02_13_ABSA_ENGLISH.MP3"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twitter.com/CapitecBankSA/status/1623942595423440898" TargetMode="External"/><Relationship Id="rId13" Type="http://schemas.openxmlformats.org/officeDocument/2006/relationships/hyperlink" Target="http://www.ornico.co.za/CAPTURE2/TV/TV-2023/2-FEBRUARY/2023_02_08_CAPITEC_BANK_2.MP4" TargetMode="External"/><Relationship Id="rId18" Type="http://schemas.openxmlformats.org/officeDocument/2006/relationships/hyperlink" Target="https://twitter.com/CapitecBankSA/status/1625122980605853696" TargetMode="External"/><Relationship Id="rId3" Type="http://schemas.openxmlformats.org/officeDocument/2006/relationships/hyperlink" Target="http://www.ornico.co.za/CAPTURE2/TV/TV-2023/1-JANUARY/2023_01_16_CAPITEC_BANK_3.MP4" TargetMode="External"/><Relationship Id="rId21" Type="http://schemas.openxmlformats.org/officeDocument/2006/relationships/image" Target="../media/image8.png"/><Relationship Id="rId7" Type="http://schemas.openxmlformats.org/officeDocument/2006/relationships/hyperlink" Target="http://www.ornico.co.za/CAPTURE2/RADIO/RADIO-2022/RADIO%20JOHANNESBURG/11-NOVEMBER/2022_11_08_CAPITEC_BANK_ENGLISH.MP3" TargetMode="External"/><Relationship Id="rId12" Type="http://schemas.openxmlformats.org/officeDocument/2006/relationships/hyperlink" Target="http://www.ornico.co.za/CAPTURE2/TV/TV-2023/2-FEBRUARY/2023_02_08_CAPITEC_BANK.MP4" TargetMode="External"/><Relationship Id="rId17" Type="http://schemas.openxmlformats.org/officeDocument/2006/relationships/hyperlink" Target="https://twitter.com/CapitecBankSA/status/1625419554720456704" TargetMode="External"/><Relationship Id="rId2" Type="http://schemas.openxmlformats.org/officeDocument/2006/relationships/chart" Target="../charts/chart2.xml"/><Relationship Id="rId16" Type="http://schemas.openxmlformats.org/officeDocument/2006/relationships/hyperlink" Target="http://fusion.ornico.co.za/CAPTURE2/DIRECT%20MARKETING/DIRECT%20MARKETING-2023/2-FEBRUARY/2023_02_17_CAPITEC.PNG" TargetMode="External"/><Relationship Id="rId20" Type="http://schemas.openxmlformats.org/officeDocument/2006/relationships/hyperlink" Target="https://twitter.com/CapitecBankSA/status/1625047311452712960" TargetMode="External"/><Relationship Id="rId1" Type="http://schemas.openxmlformats.org/officeDocument/2006/relationships/slideLayout" Target="../slideLayouts/slideLayout5.xml"/><Relationship Id="rId6" Type="http://schemas.openxmlformats.org/officeDocument/2006/relationships/hyperlink" Target="http://www.ornico.co.za/CAPTURE2/RADIO/RADIO-2023/RADIO%20JOHANNESBURG/1-JANUARY/2023_01_30_CAPITEC_BANK_ENGLISH_AND_ZULU.MP3" TargetMode="External"/><Relationship Id="rId11" Type="http://schemas.openxmlformats.org/officeDocument/2006/relationships/hyperlink" Target="http://www.ornico.co.za/CAPTURE2/TV/TV-2023/1-JANUARY/2023_01_20_CAPITEC_BANK.MP4" TargetMode="External"/><Relationship Id="rId5" Type="http://schemas.openxmlformats.org/officeDocument/2006/relationships/hyperlink" Target="http://www.ornico.co.za/CAPTURE2/RADIO/RADIO-2023/RADIO%20JOHANNESBURG/2-FEBRUARY/2023_02_03_CAPITEC_BANK_ENGLISH.MP3" TargetMode="External"/><Relationship Id="rId15" Type="http://schemas.openxmlformats.org/officeDocument/2006/relationships/hyperlink" Target="https://twitter.com/CapitecBankSA/status/1622941977628053505" TargetMode="External"/><Relationship Id="rId10" Type="http://schemas.openxmlformats.org/officeDocument/2006/relationships/hyperlink" Target="https://twitter.com/CapitecBankSA/status/1627660713102655488" TargetMode="External"/><Relationship Id="rId19" Type="http://schemas.openxmlformats.org/officeDocument/2006/relationships/hyperlink" Target="https://twitter.com/CapitecBankSA/status/1627680182092939271" TargetMode="External"/><Relationship Id="rId4" Type="http://schemas.openxmlformats.org/officeDocument/2006/relationships/hyperlink" Target="http://fusion.ornico.co.za/CAPTURE2/ONLINE/ONLINE-2023/2-FEBRUARY/2023_02_13_CAPITEC_680X340_TWITTER.PNG" TargetMode="External"/><Relationship Id="rId9" Type="http://schemas.openxmlformats.org/officeDocument/2006/relationships/hyperlink" Target="http://www.ornico.co.za/CAPTURE2/TV/TV-2023/2-FEBRUARY/2023_02_08_CAPITEC_BANK_3.MP4" TargetMode="External"/><Relationship Id="rId14" Type="http://schemas.openxmlformats.org/officeDocument/2006/relationships/hyperlink" Target="https://twitter.com/CapitecBankSA/status/1628738059792515073"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www.ornico.co.za/CAPTURE2/PRINT/PRINT-2023/BANK/2-FEBRUARY/2023_02_23_CAPE-TIMES_FIRST-NATIONAL-BANK_(2).JPG" TargetMode="External"/><Relationship Id="rId13" Type="http://schemas.openxmlformats.org/officeDocument/2006/relationships/hyperlink" Target="http://www.ornico.co.za/CAPTURE2/OUTDOOR/OUTDOOR-2023/2-FEBRUARY/2023_02_06_FIRST-NATIONAL-BANK-1_.JPG" TargetMode="External"/><Relationship Id="rId18" Type="http://schemas.openxmlformats.org/officeDocument/2006/relationships/hyperlink" Target="http://www.ornico.co.za/CAPTURE2/TV/TV-2022/6-JUNE/2022_06_13_FIRST_NATIONAL_BANK.MP4" TargetMode="External"/><Relationship Id="rId26" Type="http://schemas.openxmlformats.org/officeDocument/2006/relationships/hyperlink" Target="https://twitter.com/FNBSA/status/1625787222120099842" TargetMode="External"/><Relationship Id="rId3" Type="http://schemas.openxmlformats.org/officeDocument/2006/relationships/image" Target="../media/image9.png"/><Relationship Id="rId21" Type="http://schemas.openxmlformats.org/officeDocument/2006/relationships/hyperlink" Target="http://www.ornico.co.za/CAPTURE2/OUTDOOR/OUTDOOR-2023/2-FEBRUARY/2023_02_04_FIRST-NATIONAL-BANK.PDF" TargetMode="External"/><Relationship Id="rId7" Type="http://schemas.openxmlformats.org/officeDocument/2006/relationships/hyperlink" Target="http://www.ornico.co.za/CAPTURE2/TV/TV-2022/12-DECEMBER/2022_12_19_FIRST_NATIONAL_BANK.MP4" TargetMode="External"/><Relationship Id="rId12" Type="http://schemas.openxmlformats.org/officeDocument/2006/relationships/hyperlink" Target="https://twitter.com/FNBSA/status/1625750959501484032" TargetMode="External"/><Relationship Id="rId17" Type="http://schemas.openxmlformats.org/officeDocument/2006/relationships/hyperlink" Target="http://www.ornico.co.za/CAPTURE2/TV/TV-2022/6-JUNE/2022_06_13_FIRST_NATIONAL_BANK_2.MP4" TargetMode="External"/><Relationship Id="rId25" Type="http://schemas.openxmlformats.org/officeDocument/2006/relationships/hyperlink" Target="http://www.ornico.co.za/CAPTURE2/TV/TV-2023/2-FEBRUARY/2023_02_12_FIRST_NATIONAL_BANK.MP4" TargetMode="External"/><Relationship Id="rId2" Type="http://schemas.openxmlformats.org/officeDocument/2006/relationships/chart" Target="../charts/chart3.xml"/><Relationship Id="rId16" Type="http://schemas.openxmlformats.org/officeDocument/2006/relationships/hyperlink" Target="http://www.ornico.co.za/CAPTURE2/RADIO/RADIO-2023/RADIO%20JOHANNESBURG/2-FEBRUARY/2023_02_10_FIRST_NATIONAL_BANK_ENGLISH.MP3" TargetMode="External"/><Relationship Id="rId20" Type="http://schemas.openxmlformats.org/officeDocument/2006/relationships/hyperlink" Target="https://twitter.com/FNBSA/status/1622482753026510848" TargetMode="External"/><Relationship Id="rId29" Type="http://schemas.openxmlformats.org/officeDocument/2006/relationships/hyperlink" Target="https://twitter.com/FNBSA/status/1629110363009474562" TargetMode="External"/><Relationship Id="rId1" Type="http://schemas.openxmlformats.org/officeDocument/2006/relationships/slideLayout" Target="../slideLayouts/slideLayout5.xml"/><Relationship Id="rId6" Type="http://schemas.openxmlformats.org/officeDocument/2006/relationships/hyperlink" Target="http://www.ornico.co.za/CAPTURE2/RADIO/RADIO-2022/RADIO%20JOHANNESBURG/10-OCTOBER/2022_10_18_FIRST_NATIONAL_BANK_ENGLISH.MP3" TargetMode="External"/><Relationship Id="rId11" Type="http://schemas.openxmlformats.org/officeDocument/2006/relationships/hyperlink" Target="https://twitter.com/FNBSA/status/1623968138457915392" TargetMode="External"/><Relationship Id="rId24" Type="http://schemas.openxmlformats.org/officeDocument/2006/relationships/hyperlink" Target="http://www.ornico.co.za/CAPTURE2/OUTDOOR/OUTDOOR-2023/2-FEBRUARY/2023_02_04_FIRST-NATIONAL-BANK-1.PDF" TargetMode="External"/><Relationship Id="rId32" Type="http://schemas.openxmlformats.org/officeDocument/2006/relationships/hyperlink" Target="https://twitter.com/FNBSA/status/1620769172127944704" TargetMode="External"/><Relationship Id="rId5" Type="http://schemas.openxmlformats.org/officeDocument/2006/relationships/hyperlink" Target="http://www.ornico.co.za/CAPTURE2/TV/TV-2022/11-NOVEMBER/2022_11_08_FIRST_NATIONAL_BANK.MP4" TargetMode="External"/><Relationship Id="rId15" Type="http://schemas.openxmlformats.org/officeDocument/2006/relationships/hyperlink" Target="http://www.ornico.co.za/CAPTURE2/RADIO/RADIO-2022/RADIO%20JOHANNESBURG/12-DECEMBER/2022_12_03_FIRST_NATIONAL_BANK_ENGLISH.MP3" TargetMode="External"/><Relationship Id="rId23" Type="http://schemas.openxmlformats.org/officeDocument/2006/relationships/hyperlink" Target="http://www.ornico.co.za/CAPTURE2/OUTDOOR/OUTDOOR-2023/2-FEBRUARY/2023_02_04_FIRST-NATIONAL-BANK-2.PDF" TargetMode="External"/><Relationship Id="rId28" Type="http://schemas.openxmlformats.org/officeDocument/2006/relationships/hyperlink" Target="https://twitter.com/FNBSA/status/1625496709538398208" TargetMode="External"/><Relationship Id="rId10" Type="http://schemas.openxmlformats.org/officeDocument/2006/relationships/hyperlink" Target="http://www.ornico.co.za/CAPTURE2/TV/TV-2023/2-FEBRUARY/2023_02_14_FIRST_NATIONAL_BANK.MP4" TargetMode="External"/><Relationship Id="rId19" Type="http://schemas.openxmlformats.org/officeDocument/2006/relationships/hyperlink" Target="http://www.ornico.co.za/CAPTURE2/RADIO/RADIO-2023/RADIO%20JOHANNESBURG/2-FEBRUARY/2023_02_23_FIRST_NATIONAL_BANK_ENGLISH.MP3" TargetMode="External"/><Relationship Id="rId31" Type="http://schemas.openxmlformats.org/officeDocument/2006/relationships/hyperlink" Target="http://www.ornico.co.za/CAPTURE2/TV/TV-2023/1-JANUARY/2023_01_17_FIRST_NATIONAL_BANK.MP4" TargetMode="External"/><Relationship Id="rId4" Type="http://schemas.openxmlformats.org/officeDocument/2006/relationships/hyperlink" Target="http://www.ornico.co.za/CAPTURE2/TV/TV-2022/11-NOVEMBER/2022_11_09_FIRST_NATIONAL_BANK_2.MP4" TargetMode="External"/><Relationship Id="rId9" Type="http://schemas.openxmlformats.org/officeDocument/2006/relationships/hyperlink" Target="https://twitter.com/FNBSA/status/1626582245531058176" TargetMode="External"/><Relationship Id="rId14" Type="http://schemas.openxmlformats.org/officeDocument/2006/relationships/hyperlink" Target="http://www.ornico.co.za/CAPTURE2/PRINT/PRINT-2023/BANK/1-JANUARY/2023_01_20_MIDRAND-REPORTER_-FIRST-NATIONAL-BANK_.JPG" TargetMode="External"/><Relationship Id="rId22" Type="http://schemas.openxmlformats.org/officeDocument/2006/relationships/hyperlink" Target="http://www.ornico.co.za/CAPTURE2/OUTDOOR/OUTDOOR-2023/2-FEBRUARY/2023_02_06_FIRST-NATIONAL-BANK-2_.JPG" TargetMode="External"/><Relationship Id="rId27" Type="http://schemas.openxmlformats.org/officeDocument/2006/relationships/hyperlink" Target="http://www.ornico.co.za/CAPTURE2/PRINT/PRINT-2023/BANK/1-JANUARY/2023_01_20_ROSEBANK-KILLARNEY-GAZETTE_FIRST-NATIONAL-BANK_(2).JPG" TargetMode="External"/><Relationship Id="rId30" Type="http://schemas.openxmlformats.org/officeDocument/2006/relationships/hyperlink" Target="https://twitter.com/FNBSA/status/1630466998172893186"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twitter.com/StandardBankZA/status/1628688674081603588" TargetMode="External"/><Relationship Id="rId13" Type="http://schemas.openxmlformats.org/officeDocument/2006/relationships/hyperlink" Target="http://fusion.ornico.co.za/CAPTURE2/DIRECT%20MARKETING/DIRECT%20MARKETING-2023/2-FEBRUARY/2023_02_14_STANDARD-BANK.PNG" TargetMode="External"/><Relationship Id="rId18" Type="http://schemas.openxmlformats.org/officeDocument/2006/relationships/hyperlink" Target="https://twitter.com/StandardBankZA/status/1623985130833383427" TargetMode="External"/><Relationship Id="rId26" Type="http://schemas.openxmlformats.org/officeDocument/2006/relationships/hyperlink" Target="http://www.ornico.co.za/CAPTURE2/PRINT/PRINT-2023/BANK/2-FEBRUARY/2023_02_10_MAIL-&amp;-GUARDIAN-FRIDAY_-STANDARD-BANK_.JPG" TargetMode="External"/><Relationship Id="rId3" Type="http://schemas.openxmlformats.org/officeDocument/2006/relationships/hyperlink" Target="http://www.ornico.co.za/CAPTURE2/TV/TV-2023/1-JANUARY/2023_01_30_STANDARD_BANK_3.MP4" TargetMode="External"/><Relationship Id="rId21" Type="http://schemas.openxmlformats.org/officeDocument/2006/relationships/hyperlink" Target="http://www.ornico.co.za/CAPTURE2/RADIO/RADIO-2023/RADIO%20JOHANNESBURG/2-FEBRUARY/2023_02_14_STANDARD_BANK_ENGLISH.MP3" TargetMode="External"/><Relationship Id="rId7" Type="http://schemas.openxmlformats.org/officeDocument/2006/relationships/hyperlink" Target="https://twitter.com/StandardBankZA/status/1628688734739726336" TargetMode="External"/><Relationship Id="rId12" Type="http://schemas.openxmlformats.org/officeDocument/2006/relationships/hyperlink" Target="https://twitter.com/StandardBankZA/status/1622958495531438080" TargetMode="External"/><Relationship Id="rId17" Type="http://schemas.openxmlformats.org/officeDocument/2006/relationships/hyperlink" Target="http://www.ornico.co.za/CAPTURE2/OUTDOOR/OUTDOOR-2023/2-FEBRUARY/2023_02_20_STANDARD-BANK_1.PDF" TargetMode="External"/><Relationship Id="rId25" Type="http://schemas.openxmlformats.org/officeDocument/2006/relationships/hyperlink" Target="https://twitter.com/StandardBankArt/status/1628031761325359105" TargetMode="External"/><Relationship Id="rId2" Type="http://schemas.openxmlformats.org/officeDocument/2006/relationships/chart" Target="../charts/chart4.xml"/><Relationship Id="rId16" Type="http://schemas.openxmlformats.org/officeDocument/2006/relationships/hyperlink" Target="http://fusion.ornico.co.za/CAPTURE2/DIRECT%20MARKETING/DIRECT%20MARKETING-2023/2-FEBRUARY/2023_02_13_STANDARD-BANK.PNG" TargetMode="External"/><Relationship Id="rId20" Type="http://schemas.openxmlformats.org/officeDocument/2006/relationships/hyperlink" Target="http://www.ornico.co.za/CAPTURE2/RADIO/RADIO-2020/RADIO%20JOHANNESBURG/12-DECEMBER/2020_12_14_STANDARD_BANK_ENGLISH_5.MP3" TargetMode="External"/><Relationship Id="rId29"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hyperlink" Target="https://twitter.com/StandardBankZA/status/1628718943782285315" TargetMode="External"/><Relationship Id="rId11" Type="http://schemas.openxmlformats.org/officeDocument/2006/relationships/hyperlink" Target="https://twitter.com/StandardBankZA/status/1623228355385466882" TargetMode="External"/><Relationship Id="rId24" Type="http://schemas.openxmlformats.org/officeDocument/2006/relationships/hyperlink" Target="https://twitter.com/StandardBankArt/status/1629063545953427456" TargetMode="External"/><Relationship Id="rId5" Type="http://schemas.openxmlformats.org/officeDocument/2006/relationships/hyperlink" Target="http://www.ornico.co.za/CAPTURE2/TV/TV-2023/1-JANUARY/2023_01_23_STANDARD_BANK.MP4" TargetMode="External"/><Relationship Id="rId15" Type="http://schemas.openxmlformats.org/officeDocument/2006/relationships/hyperlink" Target="http://www.ornico.co.za/CAPTURE2/RADIO/RADIO-2022/RADIO%20JOHANNESBURG/11-NOVEMBER/2022_11_24_STANDARD_BANK_ENGLISH_1.MP3" TargetMode="External"/><Relationship Id="rId23" Type="http://schemas.openxmlformats.org/officeDocument/2006/relationships/hyperlink" Target="http://www.ornico.co.za/CAPTURE2/OUTDOOR/OUTDOOR-2023/2-FEBRUARY/2023_02_04_STANDARD-BANK.JPG" TargetMode="External"/><Relationship Id="rId28" Type="http://schemas.openxmlformats.org/officeDocument/2006/relationships/hyperlink" Target="https://twitter.com/StandardBankZA/status/1623637237366759425" TargetMode="External"/><Relationship Id="rId10" Type="http://schemas.openxmlformats.org/officeDocument/2006/relationships/hyperlink" Target="http://www.ornico.co.za/CAPTURE2/OUTDOOR/OUTDOOR-2023/2-FEBRUARY/2023_02_06_STANDARD-BANK.JPG" TargetMode="External"/><Relationship Id="rId19" Type="http://schemas.openxmlformats.org/officeDocument/2006/relationships/hyperlink" Target="http://www.ornico.co.za/CAPTURE2/RADIO/RADIO-2023/RADIO%20JOHANNESBURG/2-FEBRUARY/2023_02_13_STANDARD_BANK_ENGLISH.MP3" TargetMode="External"/><Relationship Id="rId4" Type="http://schemas.openxmlformats.org/officeDocument/2006/relationships/hyperlink" Target="http://www.ornico.co.za/CAPTURE2/TV/TV-2023/1-JANUARY/2023_01_30_STANDARD_BANK.MP4" TargetMode="External"/><Relationship Id="rId9" Type="http://schemas.openxmlformats.org/officeDocument/2006/relationships/hyperlink" Target="https://twitter.com/StandardBankZA/status/1628303650417246208" TargetMode="External"/><Relationship Id="rId14" Type="http://schemas.openxmlformats.org/officeDocument/2006/relationships/hyperlink" Target="http://www.ornico.co.za/CAPTURE2/RADIO/RADIO-2022/RADIO%20JOHANNESBURG/12-DECEMBER/2022_12_01_STANDARD_BANK_ENGLISH_1.MP3" TargetMode="External"/><Relationship Id="rId22" Type="http://schemas.openxmlformats.org/officeDocument/2006/relationships/hyperlink" Target="https://twitter.com/StandardBankZA/status/1630485559448686592" TargetMode="External"/><Relationship Id="rId27" Type="http://schemas.openxmlformats.org/officeDocument/2006/relationships/hyperlink" Target="https://twitter.com/StandardBankZA/status/1622143128491761664"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www.ornico.co.za/CAPTURE2/RADIO/RADIO-2023/RADIO%20JOHANNESBURG/2-FEBRUARY/2023_02_07_NEDBANK_ENGLISH.MP3" TargetMode="External"/><Relationship Id="rId13" Type="http://schemas.openxmlformats.org/officeDocument/2006/relationships/hyperlink" Target="https://twitter.com/Nedbank/status/1628280970016182274" TargetMode="External"/><Relationship Id="rId18" Type="http://schemas.openxmlformats.org/officeDocument/2006/relationships/hyperlink" Target="https://twitter.com/Nedbank/status/1630850978445418496" TargetMode="External"/><Relationship Id="rId26" Type="http://schemas.openxmlformats.org/officeDocument/2006/relationships/image" Target="../media/image12.png"/><Relationship Id="rId3" Type="http://schemas.openxmlformats.org/officeDocument/2006/relationships/hyperlink" Target="http://www.ornico.co.za/CAPTURE2/TV/TV-2023/2-FEBRUARY/2023_02_06_NEDBANK.MP4" TargetMode="External"/><Relationship Id="rId21" Type="http://schemas.openxmlformats.org/officeDocument/2006/relationships/hyperlink" Target="http://www.ornico.co.za/CAPTURE2/TV/TV-2022/11-NOVEMBER/2022_11_02_NEDBANK_2.MP4" TargetMode="External"/><Relationship Id="rId7" Type="http://schemas.openxmlformats.org/officeDocument/2006/relationships/hyperlink" Target="http://www.ornico.co.za/CAPTURE2/OUTDOOR/OUTDOOR-2023/2-FEBRUARY/2023_02_19_NEDBANK-(2).JPG" TargetMode="External"/><Relationship Id="rId12" Type="http://schemas.openxmlformats.org/officeDocument/2006/relationships/hyperlink" Target="http://www.ornico.co.za/CAPTURE2/RADIO/RADIO-2022/RADIO%20JOHANNESBURG/10-OCTOBER/2022_10_17_NEDBANK_ENGLISH.MP3" TargetMode="External"/><Relationship Id="rId17" Type="http://schemas.openxmlformats.org/officeDocument/2006/relationships/hyperlink" Target="https://twitter.com/Nedbank/status/1629028387342766081" TargetMode="External"/><Relationship Id="rId25" Type="http://schemas.openxmlformats.org/officeDocument/2006/relationships/image" Target="../media/image11.png"/><Relationship Id="rId2" Type="http://schemas.openxmlformats.org/officeDocument/2006/relationships/hyperlink" Target="http://www.ornico.co.za/CAPTURE2/OUTDOOR/OUTDOOR-2023/2-FEBRUARY/2023_02_19_NEDBANK.JPG" TargetMode="External"/><Relationship Id="rId16" Type="http://schemas.openxmlformats.org/officeDocument/2006/relationships/hyperlink" Target="http://www.ornico.co.za/CAPTURE2/TV/TV-2023/2-FEBRUARY/2023_02_07_NEDBANK.MP4" TargetMode="External"/><Relationship Id="rId20" Type="http://schemas.openxmlformats.org/officeDocument/2006/relationships/hyperlink" Target="https://twitter.com/Nedbank/status/1625401228791259137" TargetMode="External"/><Relationship Id="rId1" Type="http://schemas.openxmlformats.org/officeDocument/2006/relationships/slideLayout" Target="../slideLayouts/slideLayout5.xml"/><Relationship Id="rId6" Type="http://schemas.openxmlformats.org/officeDocument/2006/relationships/hyperlink" Target="http://www.ornico.co.za/CAPTURE2/TV/TV-2023/2-FEBRUARY/2023_02_11_NEDBANK2.MP4" TargetMode="External"/><Relationship Id="rId11" Type="http://schemas.openxmlformats.org/officeDocument/2006/relationships/hyperlink" Target="http://www.ornico.co.za/CAPTURE2/RADIO/RADIO-2023/RADIO%20JOHANNESBURG/1-JANUARY/2023_01_26_NEDBANK_ENGLISH_AND_ZULU.MP3" TargetMode="External"/><Relationship Id="rId24" Type="http://schemas.openxmlformats.org/officeDocument/2006/relationships/chart" Target="../charts/chart5.xml"/><Relationship Id="rId5" Type="http://schemas.openxmlformats.org/officeDocument/2006/relationships/hyperlink" Target="http://www.ornico.co.za/CAPTURE2/TV/TV-2023/2-FEBRUARY/2023_02_14_NEDBANK_2.MP4" TargetMode="External"/><Relationship Id="rId15" Type="http://schemas.openxmlformats.org/officeDocument/2006/relationships/hyperlink" Target="http://www.ornico.co.za/CAPTURE2/TV/TV-2023/2-FEBRUARY/2023_02_14_NEDBANK.MP4" TargetMode="External"/><Relationship Id="rId23" Type="http://schemas.openxmlformats.org/officeDocument/2006/relationships/hyperlink" Target="https://twitter.com/Nedbank/status/1629095934419210240" TargetMode="External"/><Relationship Id="rId10" Type="http://schemas.openxmlformats.org/officeDocument/2006/relationships/hyperlink" Target="http://www.ornico.co.za/CAPTURE2/TV/TV-2022/6-JUNE/2022_06_03_NEDBANK.MP4" TargetMode="External"/><Relationship Id="rId19" Type="http://schemas.openxmlformats.org/officeDocument/2006/relationships/hyperlink" Target="https://twitter.com/Nedbank/status/1623590425645748227" TargetMode="External"/><Relationship Id="rId4" Type="http://schemas.openxmlformats.org/officeDocument/2006/relationships/hyperlink" Target="https://twitter.com/Nedbank/status/1630528487789404160" TargetMode="External"/><Relationship Id="rId9" Type="http://schemas.openxmlformats.org/officeDocument/2006/relationships/hyperlink" Target="http://www.ornico.co.za/CAPTURE2/PRINT/PRINT-2023/BANK/2-FEBRUARY/2023_02_10_MIDRAND-REPORTER_-NEDBANK_.JPG" TargetMode="External"/><Relationship Id="rId14" Type="http://schemas.openxmlformats.org/officeDocument/2006/relationships/hyperlink" Target="https://twitter.com/Nedbank/status/1625116781563060228" TargetMode="External"/><Relationship Id="rId22" Type="http://schemas.openxmlformats.org/officeDocument/2006/relationships/hyperlink" Target="https://twitter.com/Nedbank/status/1629404024922316800"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hart" Target="../charts/chart6.xml"/><Relationship Id="rId1" Type="http://schemas.openxmlformats.org/officeDocument/2006/relationships/slideLayout" Target="../slideLayouts/slideLayout5.xml"/><Relationship Id="rId4" Type="http://schemas.openxmlformats.org/officeDocument/2006/relationships/hyperlink" Target="http://www.ornico.co.za/CAPTURE2/TV/TV-2022/12-DECEMBER/2022_12_21_FIRST_NATIONAL_BANK.MP4"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hart" Target="../charts/chart7.xml"/><Relationship Id="rId1" Type="http://schemas.openxmlformats.org/officeDocument/2006/relationships/slideLayout" Target="../slideLayouts/slideLayout5.xml"/><Relationship Id="rId5" Type="http://schemas.openxmlformats.org/officeDocument/2006/relationships/hyperlink" Target="https://twitter.com/StandardBankZA/status/1630183465684545536" TargetMode="External"/><Relationship Id="rId4" Type="http://schemas.openxmlformats.org/officeDocument/2006/relationships/hyperlink" Target="http://www.ornico.co.za/CAPTURE2/TV/TV-2023/1-JANUARY/2023_01_31_STANDARD_BANK.MP4"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hyperlink" Target="http://www.ornico.co.za/CAPTURE2/OUTDOOR/OUTDOOR-2023/2-FEBRUARY/2023_02_06_NEDBANK_.JPG" TargetMode="External"/><Relationship Id="rId3" Type="http://schemas.openxmlformats.org/officeDocument/2006/relationships/image" Target="../media/image12.png"/><Relationship Id="rId7" Type="http://schemas.openxmlformats.org/officeDocument/2006/relationships/hyperlink" Target="https://twitter.com/leosdaniels23/status/1627649835489796098" TargetMode="External"/><Relationship Id="rId12" Type="http://schemas.openxmlformats.org/officeDocument/2006/relationships/hyperlink" Target="https://twitter.com/Nedbank/status/1623749346108776448" TargetMode="External"/><Relationship Id="rId2" Type="http://schemas.openxmlformats.org/officeDocument/2006/relationships/chart" Target="../charts/chart8.xml"/><Relationship Id="rId1" Type="http://schemas.openxmlformats.org/officeDocument/2006/relationships/slideLayout" Target="../slideLayouts/slideLayout5.xml"/><Relationship Id="rId6" Type="http://schemas.openxmlformats.org/officeDocument/2006/relationships/hyperlink" Target="http://www.ornico.co.za/CAPTURE2/TV/TV-2022/7-JULY/2022_07_26_NEDBANK.MP4" TargetMode="External"/><Relationship Id="rId11" Type="http://schemas.openxmlformats.org/officeDocument/2006/relationships/hyperlink" Target="https://twitter.com/Nedbank/status/1622866763250647040" TargetMode="External"/><Relationship Id="rId5" Type="http://schemas.openxmlformats.org/officeDocument/2006/relationships/hyperlink" Target="http://www.ornico.co.za/CAPTURE2/TV/TV-2022/8-AUGUST/2022_08_03_NEDBANK.MP4" TargetMode="External"/><Relationship Id="rId10" Type="http://schemas.openxmlformats.org/officeDocument/2006/relationships/hyperlink" Target="https://twitter.com/Nedbank/status/1621108379816177665" TargetMode="External"/><Relationship Id="rId4" Type="http://schemas.openxmlformats.org/officeDocument/2006/relationships/hyperlink" Target="http://www.ornico.co.za/CAPTURE2/TV/TV-2022/7-JULY/2022_07_25_NEDBANK.MP4" TargetMode="External"/><Relationship Id="rId9" Type="http://schemas.openxmlformats.org/officeDocument/2006/relationships/hyperlink" Target="http://www.ornico.co.za/CAPTURE2/OUTDOOR/OUTDOOR-2023/2-FEBRUARY/2023_02_24_NEDBANK.PDF"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hyperlink" Target="https://twitter.com/AbsaSouthAfrica/status/1621372915584483330" TargetMode="External"/><Relationship Id="rId3" Type="http://schemas.openxmlformats.org/officeDocument/2006/relationships/image" Target="../media/image7.jpeg"/><Relationship Id="rId7" Type="http://schemas.openxmlformats.org/officeDocument/2006/relationships/hyperlink" Target="http://www.ornico.co.za/CAPTURE2/RADIO/RADIO-2022/RADIO%20JOHANNESBURG/7-JULY/2022_07_24_ABSA_ENGLISH.MP3"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hyperlink" Target="http://www.ornico.co.za/CAPTURE2/RADIO/RADIO-2021/RADIO%20JOHANNESBURG/4-APRIL/2021_04_17_ABSA_ENGLISH.MP3" TargetMode="External"/><Relationship Id="rId5" Type="http://schemas.openxmlformats.org/officeDocument/2006/relationships/hyperlink" Target="http://www.ornico.co.za/CAPTURE2/RADIO/RADIO-2021/RADIO%20JOHANNESBURG/4-APRIL/2021_04_01_ABSA_ENGLISH.MP3" TargetMode="External"/><Relationship Id="rId10" Type="http://schemas.openxmlformats.org/officeDocument/2006/relationships/hyperlink" Target="https://twitter.com/AbsaSouthAfrica/status/1628983117301141508" TargetMode="External"/><Relationship Id="rId4" Type="http://schemas.openxmlformats.org/officeDocument/2006/relationships/chart" Target="../charts/chart9.xml"/><Relationship Id="rId9" Type="http://schemas.openxmlformats.org/officeDocument/2006/relationships/hyperlink" Target="https://twitter.com/AbsaSouthAfrica/status/1623909691393810432"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www.ornico.co.za/CAPTURE2/RADIO/RADIO-2023/RADIO%20JOHANNESBURG/2-FEBRUARY/2023_02_22_FIRST_NATIONAL_BANK_ENGLISH_1.MP3" TargetMode="External"/><Relationship Id="rId2" Type="http://schemas.openxmlformats.org/officeDocument/2006/relationships/chart" Target="../charts/chart10.xml"/><Relationship Id="rId1" Type="http://schemas.openxmlformats.org/officeDocument/2006/relationships/slideLayout" Target="../slideLayouts/slideLayout5.xml"/><Relationship Id="rId6" Type="http://schemas.openxmlformats.org/officeDocument/2006/relationships/hyperlink" Target="http://www.ornico.co.za/CAPTURE2/RADIO/RADIO-2022/RADIO%20JOHANNESBURG/12-DECEMBER/2022_12_07_FIRST_NATIONAL_BANK_ENGLISH.MP3" TargetMode="External"/><Relationship Id="rId5" Type="http://schemas.openxmlformats.org/officeDocument/2006/relationships/hyperlink" Target="http://www.ornico.co.za/CAPTURE2/RADIO/RADIO-2023/RADIO%20JOHANNESBURG/1-JANUARY/2023_01_16_FIRST_NATIONAL_BANK_ENGLISH.MP3" TargetMode="External"/><Relationship Id="rId4" Type="http://schemas.openxmlformats.org/officeDocument/2006/relationships/hyperlink" Target="https://twitter.com/FNBSA/status/1610531601032646657"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hart" Target="../charts/chart11.xml"/><Relationship Id="rId1" Type="http://schemas.openxmlformats.org/officeDocument/2006/relationships/slideLayout" Target="../slideLayouts/slideLayout5.xml"/><Relationship Id="rId4" Type="http://schemas.openxmlformats.org/officeDocument/2006/relationships/hyperlink" Target="http://www.ornico.co.za/CAPTURE2/OUTDOOR/OUTDOOR-2023/2-FEBRUARY/2023_02_24_STANDARD-BANK.JPG"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hart" Target="../charts/chart12.xml"/><Relationship Id="rId1" Type="http://schemas.openxmlformats.org/officeDocument/2006/relationships/slideLayout" Target="../slideLayouts/slideLayout5.xml"/><Relationship Id="rId5" Type="http://schemas.openxmlformats.org/officeDocument/2006/relationships/hyperlink" Target="https://twitter.com/Nedbank/status/1629095934419210240" TargetMode="External"/><Relationship Id="rId4" Type="http://schemas.openxmlformats.org/officeDocument/2006/relationships/hyperlink" Target="https://twitter.com/Nedbank/status/1629404024922316800"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7.jpeg"/><Relationship Id="rId1" Type="http://schemas.openxmlformats.org/officeDocument/2006/relationships/slideLayout" Target="../slideLayouts/slideLayout5.xml"/><Relationship Id="rId4" Type="http://schemas.openxmlformats.org/officeDocument/2006/relationships/hyperlink" Target="http://www.ornico.co.za/CAPTURE2/TV/TV-2022/12-DECEMBER/2022_12_31_ABSA.MP4"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hart" Target="../charts/chart14.xml"/><Relationship Id="rId1" Type="http://schemas.openxmlformats.org/officeDocument/2006/relationships/slideLayout" Target="../slideLayouts/slideLayout5.xml"/><Relationship Id="rId6" Type="http://schemas.openxmlformats.org/officeDocument/2006/relationships/hyperlink" Target="http://www.ornico.co.za/CAPTURE2/PRINT/PRINT-2023/BANK/2-FEBRUARY/2023_02_23_BUSINESS-DAY_STANDARD-BANK_8.JPG" TargetMode="External"/><Relationship Id="rId5" Type="http://schemas.openxmlformats.org/officeDocument/2006/relationships/hyperlink" Target="http://www.ornico.co.za/CAPTURE2/PRINT/PRINT-2023/BANK/2-FEBRUARY/2023_02_23_BUSINESS-DAY_SRTANDARD-BANK_9.JPG" TargetMode="External"/><Relationship Id="rId4" Type="http://schemas.openxmlformats.org/officeDocument/2006/relationships/hyperlink" Target="http://www.ornico.co.za/CAPTURE2/RADIO/RADIO-2018/RADIO%20JOHANNESBURG/6-JUNE/2018_06_11_STANDARD_BANK_ENGLISH_4.MP3"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www.ornico.co.za/CAPTURE2/RADIO/RADIO-2023/RADIO%20JOHANNESBURG/2-FEBRUARY/2023_02_08_NEDBANK_ENGLISH_1.MP3" TargetMode="External"/><Relationship Id="rId3" Type="http://schemas.openxmlformats.org/officeDocument/2006/relationships/image" Target="../media/image12.png"/><Relationship Id="rId7" Type="http://schemas.openxmlformats.org/officeDocument/2006/relationships/hyperlink" Target="http://www.ornico.co.za/CAPTURE2/RADIO/RADIO-2022/RADIO%20JOHANNESBURG/12-DECEMBER/2022_12_04_NEDBANK_ENGLISH.MP3" TargetMode="External"/><Relationship Id="rId2" Type="http://schemas.openxmlformats.org/officeDocument/2006/relationships/chart" Target="../charts/chart15.xml"/><Relationship Id="rId1" Type="http://schemas.openxmlformats.org/officeDocument/2006/relationships/slideLayout" Target="../slideLayouts/slideLayout5.xml"/><Relationship Id="rId6" Type="http://schemas.openxmlformats.org/officeDocument/2006/relationships/hyperlink" Target="http://www.ornico.co.za/CAPTURE2/PRINT/PRINT-2023/BANK/1-JANUARY/2023_01_31_CONSTRUCTION-WORLD_NEDBANK_(14,15).PDF" TargetMode="External"/><Relationship Id="rId5" Type="http://schemas.openxmlformats.org/officeDocument/2006/relationships/hyperlink" Target="http://www.ornico.co.za/CAPTURE2/RADIO/RADIO-2023/RADIO%20JOHANNESBURG/2-FEBRUARY/2023_02_25_NEDBANK_ENGLISH.MP3" TargetMode="External"/><Relationship Id="rId4" Type="http://schemas.openxmlformats.org/officeDocument/2006/relationships/hyperlink" Target="http://fusion.ornico.co.za/TV/TV-2023/2-February/2023_02_15_NEDBANK.MP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8" Type="http://schemas.openxmlformats.org/officeDocument/2006/relationships/hyperlink" Target="http://www.ornico.co.za/CAPTURE2/OUTDOOR/OUTDOOR-2023/2-FEBRUARY/2023_02_24_INVESTEC.JPG" TargetMode="External"/><Relationship Id="rId13" Type="http://schemas.openxmlformats.org/officeDocument/2006/relationships/hyperlink" Target="http://www.ornico.co.za/CAPTURE2/PRINT/PRINT-2023/FINANCIAL%20MANAGEMENT/2-FEB/2023_02_24_BUSINESS-DAY_INVESTEC_8.JPG" TargetMode="External"/><Relationship Id="rId18" Type="http://schemas.openxmlformats.org/officeDocument/2006/relationships/hyperlink" Target="https://www.linkedin.com/posts/investec_30th-edition-of-the-investec-sa-womens-open-activity-7033691785335910400-QeGI?utm_source=share&amp;utm_medium=member_desktop" TargetMode="External"/><Relationship Id="rId3" Type="http://schemas.openxmlformats.org/officeDocument/2006/relationships/image" Target="../media/image13.png"/><Relationship Id="rId21" Type="http://schemas.openxmlformats.org/officeDocument/2006/relationships/hyperlink" Target="https://twitter.com/Investec/status/1625063583338971137" TargetMode="External"/><Relationship Id="rId7" Type="http://schemas.openxmlformats.org/officeDocument/2006/relationships/hyperlink" Target="https://twitter.com/Investec/status/1622913163854336001" TargetMode="External"/><Relationship Id="rId12" Type="http://schemas.openxmlformats.org/officeDocument/2006/relationships/hyperlink" Target="http://www.ornico.co.za/CAPTURE2/RADIO/RADIO-2023/RADIO%20JOHANNESBURG/2-FEBRUARY/2023_02_02_INVESTEC_LIFE_ENGLISH_1.MP3" TargetMode="External"/><Relationship Id="rId17" Type="http://schemas.openxmlformats.org/officeDocument/2006/relationships/hyperlink" Target="https://twitter.com/Investec/status/1630089454508470273" TargetMode="External"/><Relationship Id="rId2" Type="http://schemas.openxmlformats.org/officeDocument/2006/relationships/notesSlide" Target="../notesSlides/notesSlide5.xml"/><Relationship Id="rId16" Type="http://schemas.openxmlformats.org/officeDocument/2006/relationships/hyperlink" Target="http://www.ornico.co.za/CAPTURE2/PRINT/PRINT-2023/FINANCIAL%20MANAGEMENT/2-FEB/2023_02_23_BUSINESS-DAY_INVESTEC_8.JPG" TargetMode="External"/><Relationship Id="rId20" Type="http://schemas.openxmlformats.org/officeDocument/2006/relationships/hyperlink" Target="http://www.ornico.co.za/CAPTURE2/PRINT/PRINT-2022/FINANCIAL%20MANAGEMENT/10-OCT/2022_10_31_SA-ART-TIMES_INVESTEC_4,5.JPG" TargetMode="External"/><Relationship Id="rId1" Type="http://schemas.openxmlformats.org/officeDocument/2006/relationships/slideLayout" Target="../slideLayouts/slideLayout5.xml"/><Relationship Id="rId6" Type="http://schemas.openxmlformats.org/officeDocument/2006/relationships/hyperlink" Target="http://www.ornico.co.za/CAPTURE2/OUTDOOR/OUTDOOR-2023/2-FEBRUARY/2023_02_06_INVESTEC-PRIVATE-BANKING.JPG" TargetMode="External"/><Relationship Id="rId11" Type="http://schemas.openxmlformats.org/officeDocument/2006/relationships/hyperlink" Target="http://www.ornico.co.za/CAPTURE2/PRINT/PRINT-2022/FINANCIAL%20MANAGEMENT/10-OCT/2022_10_20-_FINANCIAL-MAIL_INVESTEC_(64).JPG" TargetMode="External"/><Relationship Id="rId5" Type="http://schemas.openxmlformats.org/officeDocument/2006/relationships/hyperlink" Target="http://www.ornico.co.za/CAPTURE2/PRINT/PRINT-2023/FINANCIAL%20MANAGEMENT/2-FEB/2023_02_28_GETAWAY_INVESTEC_(124).JPG" TargetMode="External"/><Relationship Id="rId15" Type="http://schemas.openxmlformats.org/officeDocument/2006/relationships/hyperlink" Target="https://twitter.com/Investec/status/1623607648091271168" TargetMode="External"/><Relationship Id="rId10" Type="http://schemas.openxmlformats.org/officeDocument/2006/relationships/hyperlink" Target="http://www.ornico.co.za/CAPTURE2/PRINT/PRINT-2022/FINANCIAL%20MANAGEMENT/6-JUN/2022_06_23_FINANCIAL-MAIL_INVESTEC_(64).JPG" TargetMode="External"/><Relationship Id="rId19" Type="http://schemas.openxmlformats.org/officeDocument/2006/relationships/hyperlink" Target="https://www.linkedin.com/posts/investec_reflections-on-legacy-investec-cape-town-activity-7031885459098087424-Qrtn?utm_source=share&amp;utm_medium=member_desktop" TargetMode="External"/><Relationship Id="rId4" Type="http://schemas.openxmlformats.org/officeDocument/2006/relationships/image" Target="../media/image14.png"/><Relationship Id="rId9" Type="http://schemas.openxmlformats.org/officeDocument/2006/relationships/hyperlink" Target="http://www.ornico.co.za/CAPTURE2/RADIO/RADIO-2023/RADIO%20JOHANNESBURG/1-JANUARY/2023_01_25_INVESTEC_ENGLISH.MP3" TargetMode="External"/><Relationship Id="rId14" Type="http://schemas.openxmlformats.org/officeDocument/2006/relationships/hyperlink" Target="https://www.linkedin.com/posts/investec_dealmakersawards-activity-7034098008174567424-MQ2-?utm_source=share&amp;utm_medium=member_desktop" TargetMode="External"/><Relationship Id="rId22" Type="http://schemas.openxmlformats.org/officeDocument/2006/relationships/chart" Target="../charts/chart16.xml"/></Relationships>
</file>

<file path=ppt/slides/_rels/slide32.xml.rels><?xml version="1.0" encoding="UTF-8" standalone="yes"?>
<Relationships xmlns="http://schemas.openxmlformats.org/package/2006/relationships"><Relationship Id="rId8" Type="http://schemas.openxmlformats.org/officeDocument/2006/relationships/hyperlink" Target="https://twitter.com/Nedbank/status/1618188787527335937" TargetMode="External"/><Relationship Id="rId13" Type="http://schemas.openxmlformats.org/officeDocument/2006/relationships/hyperlink" Target="https://web.facebook.com/ads/experience/confirmation/?experience_id=916682199348391&amp;is_responsive=0&amp;_rdc=1&amp;_rdr" TargetMode="External"/><Relationship Id="rId18" Type="http://schemas.openxmlformats.org/officeDocument/2006/relationships/chart" Target="../charts/chart17.xml"/><Relationship Id="rId3" Type="http://schemas.openxmlformats.org/officeDocument/2006/relationships/image" Target="../media/image13.png"/><Relationship Id="rId7" Type="http://schemas.openxmlformats.org/officeDocument/2006/relationships/hyperlink" Target="https://web.facebook.com/ads/experience/confirmation/?experience_id=542387297845492&amp;is_responsive=0&amp;_rdc=1&amp;_rdr" TargetMode="External"/><Relationship Id="rId12" Type="http://schemas.openxmlformats.org/officeDocument/2006/relationships/hyperlink" Target="https://twitter.com/Nedbank/status/1618188196407377920" TargetMode="External"/><Relationship Id="rId17" Type="http://schemas.openxmlformats.org/officeDocument/2006/relationships/hyperlink" Target="https://twitter.com/NBPrivateWealth/status/1618192565970288641" TargetMode="External"/><Relationship Id="rId2" Type="http://schemas.openxmlformats.org/officeDocument/2006/relationships/notesSlide" Target="../notesSlides/notesSlide6.xml"/><Relationship Id="rId16" Type="http://schemas.openxmlformats.org/officeDocument/2006/relationships/hyperlink" Target="https://twitter.com/Nedbank/status/1618189191652810752" TargetMode="External"/><Relationship Id="rId1" Type="http://schemas.openxmlformats.org/officeDocument/2006/relationships/slideLayout" Target="../slideLayouts/slideLayout10.xml"/><Relationship Id="rId6" Type="http://schemas.openxmlformats.org/officeDocument/2006/relationships/hyperlink" Target="https://displayvideo.google.com/doubleclick/preview/main?creativeId=xbid.460801849&amp;ecId=AOgHqNqK2_RiSica7D7ZK7EHKTC11AemOCsQsRGtAJ4_fRCZ2n9j_eCe0NsXk-Z1kVPTEdt108JOKwYXEvRjYxXFZuT5yP4AbQ%3D%3D&amp;eftd=1&amp;dv3b=IKaozvICMJedwgE&amp;flexHeight=600&amp;flexWidth=300" TargetMode="External"/><Relationship Id="rId11" Type="http://schemas.openxmlformats.org/officeDocument/2006/relationships/hyperlink" Target="https://twitter.com/NBPrivateWealth/status/1618193715369058304" TargetMode="External"/><Relationship Id="rId5" Type="http://schemas.openxmlformats.org/officeDocument/2006/relationships/hyperlink" Target="https://displayvideo.google.com/doubleclick/preview/main?creativeId=xbid.460802098&amp;ecId=AOgHqNotOWX3q3EHMqEUcRchZGjcHpQaiMdWEXhWgRZcPPobV0NIdwXKUlEZhUdyQ5N1AXUAuYoagbFz5x4P4AGR5ZHYbAi5pw%3D%3D&amp;eftd=1&amp;dv3b=IKaozvICMJedwgE&amp;flexHeight=250&amp;flexWidth=300" TargetMode="External"/><Relationship Id="rId15" Type="http://schemas.openxmlformats.org/officeDocument/2006/relationships/hyperlink" Target="https://twitter.com/Nedbank/status/1618186559336988672" TargetMode="External"/><Relationship Id="rId10" Type="http://schemas.openxmlformats.org/officeDocument/2006/relationships/hyperlink" Target="https://web.facebook.com/ads/experience/confirmation/?experience_id=2668519936624536&amp;is_responsive=0&amp;_rdc=1&amp;_rdr" TargetMode="External"/><Relationship Id="rId4" Type="http://schemas.openxmlformats.org/officeDocument/2006/relationships/hyperlink" Target="https://web.facebook.com/ads/experience/confirmation/?experience_id=1227124211566758&amp;is_responsive=0&amp;_rdc=1&amp;_rdr" TargetMode="External"/><Relationship Id="rId9" Type="http://schemas.openxmlformats.org/officeDocument/2006/relationships/hyperlink" Target="https://web.facebook.com/ads/experience/confirmation/?experience_id=679495967205048&amp;is_responsive=0&amp;_rdc=1&amp;_rdr" TargetMode="External"/><Relationship Id="rId14" Type="http://schemas.openxmlformats.org/officeDocument/2006/relationships/hyperlink" Target="https://www.linkedin.com/feed/update/urn:li:sponsoredContentV2:(urn:li:share:7023579139899076608,urn:li:sponsoredCreative:228289313)/?actorCompanyId=10091082&amp;viewContext=REVIEWER"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8" Type="http://schemas.openxmlformats.org/officeDocument/2006/relationships/hyperlink" Target="https://www.linkedin.com/posts/allan-gray_allan-gray-long-term-investing-activity-7029445555328016384-URqP/?utm_source=share&amp;utm_medium=member_desktop" TargetMode="External"/><Relationship Id="rId13" Type="http://schemas.openxmlformats.org/officeDocument/2006/relationships/hyperlink" Target="https://www.linkedin.com/posts/allan-gray_2023-budget-a-taxing-balance-activity-7034518735260397568-M4Er/?utm_source=share&amp;utm_medium=member_desktop" TargetMode="External"/><Relationship Id="rId3" Type="http://schemas.openxmlformats.org/officeDocument/2006/relationships/image" Target="../media/image15.png"/><Relationship Id="rId7" Type="http://schemas.openxmlformats.org/officeDocument/2006/relationships/hyperlink" Target="https://www.linkedin.com/posts/allan-gray_allan-gray-long-term-investing-activity-7031983530159026176-sz0O/?utm_source=share&amp;utm_medium=member_desktop" TargetMode="External"/><Relationship Id="rId12" Type="http://schemas.openxmlformats.org/officeDocument/2006/relationships/hyperlink" Target="https://www.linkedin.com/posts/allan-gray_tax-tips-as-we-head-into-the-2023-tax-season-activity-7028362420448309248-ntOF/?utm_source=share&amp;utm_medium=member_desktop"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hyperlink" Target="http://www.ornico.co.za/CAPTURE2/PRINT/PRINT-2023/ASSET%20MANAGEMENT/2-FEBRUARY/2023_02_19_SUNDAY-TIMES-BUSINESS-TIMES_ALLAN-GRAY.JPG" TargetMode="External"/><Relationship Id="rId11" Type="http://schemas.openxmlformats.org/officeDocument/2006/relationships/hyperlink" Target="http://www.ornico.co.za/CAPTURE2/PRINT/PRINT-2022/ASSET%20MANAGEMENT/6-JUNE/2022_06_24_MAIL-&amp;-GUARDIAN-BUSINESS_-ALLAN-GRAY_.JPG" TargetMode="External"/><Relationship Id="rId5" Type="http://schemas.openxmlformats.org/officeDocument/2006/relationships/hyperlink" Target="http://www.ornico.co.za/CAPTURE2/RADIO/RADIO-2022/RADIO%20JOHANNESBURG/8-AUGUST/2022_08_22_ALLAN_GRAY_ENGLISH.MP3" TargetMode="External"/><Relationship Id="rId15" Type="http://schemas.openxmlformats.org/officeDocument/2006/relationships/chart" Target="../charts/chart18.xml"/><Relationship Id="rId10" Type="http://schemas.openxmlformats.org/officeDocument/2006/relationships/hyperlink" Target="http://www.ornico.co.za/CAPTURE2/PRINT/PRINT-2022/ASSET%20MANAGEMENT/7-JULY/2022_07_13_BUSINESS-DAY_-ALLAN-GRAY_.JPG" TargetMode="External"/><Relationship Id="rId4" Type="http://schemas.openxmlformats.org/officeDocument/2006/relationships/hyperlink" Target="http://www.ornico.co.za/CAPTURE2/RADIO/RADIO-2020/RADIO%20JOHANNESBURG/1-JANUARY/2020_01_28_ALLAN_GRAY_ENGLISH.MP3" TargetMode="External"/><Relationship Id="rId9" Type="http://schemas.openxmlformats.org/officeDocument/2006/relationships/hyperlink" Target="http://www.ornico.co.za/CAPTURE2/PRINT/PRINT-2022/ASSET%20MANAGEMENT/4_APRIL/2022_04_17_SUNDAY-TIMES-BUSINESS-TIMES_ALLAN-GRAY_5.JPG" TargetMode="External"/><Relationship Id="rId14" Type="http://schemas.openxmlformats.org/officeDocument/2006/relationships/hyperlink" Target="http://www.ornico.co.za/CAPTURE2/TV/TV-2023/1-JANUARY/2023_01_24_ALLAN_GRAY.MP4"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fusion.ornico.co.za/CAPTURE2/DIRECT%20MARKETING/DIRECT%20MARKETING-2023/2-FEBRUARY/2023_02_28_OLD-MUTUAL.PNG" TargetMode="External"/><Relationship Id="rId13" Type="http://schemas.openxmlformats.org/officeDocument/2006/relationships/hyperlink" Target="http://www.ornico.co.za/CAPTURE2/PRINT/PRINT-2023/INSURANCE/2-FEBRUARY/2023_02_28_MONEY-MARKETING_OLD-MUTUAL_-(10).JPG" TargetMode="External"/><Relationship Id="rId3" Type="http://schemas.openxmlformats.org/officeDocument/2006/relationships/image" Target="../media/image16.png"/><Relationship Id="rId7" Type="http://schemas.openxmlformats.org/officeDocument/2006/relationships/hyperlink" Target="http://fusion.ornico.co.za/CAPTURE2/DIRECT%20MARKETING/DIRECT%20MARKETING-2023/2-FEBRUARY/2023_02_01_OLD-MUTUAL.JPG" TargetMode="External"/><Relationship Id="rId12" Type="http://schemas.openxmlformats.org/officeDocument/2006/relationships/hyperlink" Target="https://twitter.com/OldMutualSA/status/1628464700642975751"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hyperlink" Target="http://fusion.ornico.co.za/CAPTURE2/DIRECT%20MARKETING/DIRECT%20MARKETING-2023/2-FEBRUARY/2023_02_02_OLD-MUTUAL.PNG" TargetMode="External"/><Relationship Id="rId11" Type="http://schemas.openxmlformats.org/officeDocument/2006/relationships/hyperlink" Target="https://twitter.com/OldMutualSA/status/1627685079131586560" TargetMode="External"/><Relationship Id="rId5" Type="http://schemas.openxmlformats.org/officeDocument/2006/relationships/hyperlink" Target="http://www.ornico.co.za/CAPTURE2/TV/TV-2023/1-JANUARY/2023_01_25_OLD_MUTUAL.MP4" TargetMode="External"/><Relationship Id="rId15" Type="http://schemas.openxmlformats.org/officeDocument/2006/relationships/chart" Target="../charts/chart19.xml"/><Relationship Id="rId10" Type="http://schemas.openxmlformats.org/officeDocument/2006/relationships/hyperlink" Target="http://www.ornico.co.za/CAPTURE2/PRINT/PRINT-2023/INSURANCE/2-FEBRUARY/2023_02_28_WEG_OLD-MUTUAL_(6,7).PDF" TargetMode="External"/><Relationship Id="rId4" Type="http://schemas.openxmlformats.org/officeDocument/2006/relationships/hyperlink" Target="http://www.ornico.co.za/CAPTURE2/TV/TV-2023/2-FEBRUARY/2023_02_01_OLD_MUTUAL.MP4" TargetMode="External"/><Relationship Id="rId9" Type="http://schemas.openxmlformats.org/officeDocument/2006/relationships/hyperlink" Target="http://www.ornico.co.za/CAPTURE2/PRINT/PRINT-2022/INSURANCE/12-DECEMBER/2022_12_31_GO_OLD-MUTUAL_(34,35).PDF" TargetMode="External"/><Relationship Id="rId14" Type="http://schemas.openxmlformats.org/officeDocument/2006/relationships/image" Target="../media/image17.png"/></Relationships>
</file>

<file path=ppt/slides/_rels/slide36.xml.rels><?xml version="1.0" encoding="UTF-8" standalone="yes"?>
<Relationships xmlns="http://schemas.openxmlformats.org/package/2006/relationships"><Relationship Id="rId8" Type="http://schemas.openxmlformats.org/officeDocument/2006/relationships/hyperlink" Target="http://www.ornico.co.za/CAPTURE2/PRINT/PRINT-2022/INSURANCE/8-AUGUST/2022_08_31_MONEY-MARKETING_SANLAM_-(17).JPG" TargetMode="External"/><Relationship Id="rId13" Type="http://schemas.openxmlformats.org/officeDocument/2006/relationships/hyperlink" Target="https://twitter.com/SanlamInvest/status/1628470298092732416" TargetMode="External"/><Relationship Id="rId3" Type="http://schemas.openxmlformats.org/officeDocument/2006/relationships/image" Target="../media/image18.png"/><Relationship Id="rId7" Type="http://schemas.openxmlformats.org/officeDocument/2006/relationships/hyperlink" Target="http://www.ornico.co.za/CAPTURE2/PRINT/PRINT-2023/INSURANCE/2-FEBRUARY/2023_02_28_MONEY-MARKETING_SANLAM1_(15).JPG" TargetMode="External"/><Relationship Id="rId12" Type="http://schemas.openxmlformats.org/officeDocument/2006/relationships/hyperlink" Target="https://twitter.com/SanlamInvest/status/1630646661788606469"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hyperlink" Target="https://twitter.com/SanlamInvest/status/1625430976254861313" TargetMode="External"/><Relationship Id="rId11" Type="http://schemas.openxmlformats.org/officeDocument/2006/relationships/hyperlink" Target="https://twitter.com/SanlamInvest/status/1630584872342282240" TargetMode="External"/><Relationship Id="rId5" Type="http://schemas.openxmlformats.org/officeDocument/2006/relationships/hyperlink" Target="http://www.ornico.co.za/CAPTURE2/PRINT/PRINT-2023/INSURANCE/1-JANUARY/2023_01_29_SUNDAY-TIMES_SANLAM_11.JPG" TargetMode="External"/><Relationship Id="rId15" Type="http://schemas.openxmlformats.org/officeDocument/2006/relationships/chart" Target="../charts/chart20.xml"/><Relationship Id="rId10" Type="http://schemas.openxmlformats.org/officeDocument/2006/relationships/hyperlink" Target="http://www.ornico.co.za/CAPTURE2/PRINT/PRINT-2023/INSURANCE/2-FEBRUARY/2023_02_28_HR-FUTURE_SANLAM_(13).JPG" TargetMode="External"/><Relationship Id="rId4" Type="http://schemas.openxmlformats.org/officeDocument/2006/relationships/hyperlink" Target="http://www.ornico.co.za/CAPTURE2/TV/TV-2023/1-JANUARY/2023_01_31_SANLAM.MP4" TargetMode="External"/><Relationship Id="rId9" Type="http://schemas.openxmlformats.org/officeDocument/2006/relationships/hyperlink" Target="http://www.ornico.co.za/CAPTURE2/PRINT/PRINT-2023/INSURANCE/2-FEBRUARY/2023_02_28_SA-ART-TIMES_SANLAM_19.JPG" TargetMode="External"/><Relationship Id="rId14" Type="http://schemas.openxmlformats.org/officeDocument/2006/relationships/hyperlink" Target="https://twitter.com/SanlamInvest/status/1628464501178658816"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s://twitter.com/NedgroupInvest/status/1622943473782468608" TargetMode="External"/><Relationship Id="rId13" Type="http://schemas.openxmlformats.org/officeDocument/2006/relationships/hyperlink" Target="https://twitter.com/NedgroupInvest/status/1630478006996070411" TargetMode="External"/><Relationship Id="rId3" Type="http://schemas.openxmlformats.org/officeDocument/2006/relationships/image" Target="../media/image19.png"/><Relationship Id="rId7" Type="http://schemas.openxmlformats.org/officeDocument/2006/relationships/hyperlink" Target="https://twitter.com/NedgroupInvest/status/1625434752797777920" TargetMode="External"/><Relationship Id="rId12" Type="http://schemas.openxmlformats.org/officeDocument/2006/relationships/hyperlink" Target="https://twitter.com/NedgroupInvest/status/1626185121958174725"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hyperlink" Target="https://twitter.com/NedgroupInvest/status/1622586370567938051" TargetMode="External"/><Relationship Id="rId11" Type="http://schemas.openxmlformats.org/officeDocument/2006/relationships/hyperlink" Target="https://www.linkedin.com/posts/nedgroup-investments_subscribe-now-nedgroup-investments-balanced-activity-7030887676752867328-OSBU?utm_source=share&amp;utm_medium=member_desktop" TargetMode="External"/><Relationship Id="rId5" Type="http://schemas.openxmlformats.org/officeDocument/2006/relationships/hyperlink" Target="https://twitter.com/NedgroupInvest/status/1620784161068818436" TargetMode="External"/><Relationship Id="rId15" Type="http://schemas.openxmlformats.org/officeDocument/2006/relationships/chart" Target="../charts/chart21.xml"/><Relationship Id="rId10" Type="http://schemas.openxmlformats.org/officeDocument/2006/relationships/hyperlink" Target="https://twitter.com/NedgroupInvest/status/1623221364625743872" TargetMode="External"/><Relationship Id="rId4" Type="http://schemas.openxmlformats.org/officeDocument/2006/relationships/hyperlink" Target="https://twitter.com/NedgroupInvest/status/1614955755928428545" TargetMode="External"/><Relationship Id="rId9" Type="http://schemas.openxmlformats.org/officeDocument/2006/relationships/hyperlink" Target="https://www.youtube.com/watch?v=PzAHZgywmkQ" TargetMode="External"/><Relationship Id="rId14" Type="http://schemas.openxmlformats.org/officeDocument/2006/relationships/hyperlink" Target="https://www.linkedin.com/posts/nedgroup-investments_watch-now-budget-speech-2023-unpacking-activity-7034884717602586624-1AmR?utm_source=share&amp;utm_medium=member_desktop"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8" Type="http://schemas.openxmlformats.org/officeDocument/2006/relationships/hyperlink" Target="https://twitter.com/Absa_CIB/status/1621422426578948096" TargetMode="External"/><Relationship Id="rId13" Type="http://schemas.openxmlformats.org/officeDocument/2006/relationships/hyperlink" Target="http://www.ornico.co.za/CAPTURE2/PRINT/PRINT-2023/BANK/2-FEBRUARY/2023_02_26_SUNDAY-TIMES_ABSA-CORPORATE-AND-INVESTMENT-BANKING_5.JPG" TargetMode="External"/><Relationship Id="rId3" Type="http://schemas.openxmlformats.org/officeDocument/2006/relationships/image" Target="../media/image20.png"/><Relationship Id="rId7" Type="http://schemas.openxmlformats.org/officeDocument/2006/relationships/hyperlink" Target="https://twitter.com/Absa_CIB/status/1622492339989012481" TargetMode="External"/><Relationship Id="rId12" Type="http://schemas.openxmlformats.org/officeDocument/2006/relationships/hyperlink" Target="http://www.ornico.co.za/CAPTURE2/PRINT/PRINT-2023/BANK/2-FEBRUARY/2023_02_28_BUSINESS-DAY_ABSA-CORPORATE-AND-INVESTMENT-BANKING_12.JPG"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hyperlink" Target="http://www.ornico.co.za/CAPTURE2/PRINT/PRINT-2023/BANK/2-FEBRUARY/2023_02_17_MAIL-&amp;-GUARDIAN-SUPPLEMENT_-ABSA_.JPG" TargetMode="External"/><Relationship Id="rId11" Type="http://schemas.openxmlformats.org/officeDocument/2006/relationships/hyperlink" Target="https://twitter.com/Absa_CIB/status/1625396541279072256" TargetMode="External"/><Relationship Id="rId5" Type="http://schemas.openxmlformats.org/officeDocument/2006/relationships/hyperlink" Target="http://www.ornico.co.za/CAPTURE2/RADIO/RADIO-2022/RADIO%20JOHANNESBURG/2-FEBRUARY/2022_02_07_ABSA_CORPORATE_AND_INVESTMENT_BANKING_ENGLISH.MP3" TargetMode="External"/><Relationship Id="rId15" Type="http://schemas.openxmlformats.org/officeDocument/2006/relationships/image" Target="../media/image21.png"/><Relationship Id="rId10" Type="http://schemas.openxmlformats.org/officeDocument/2006/relationships/hyperlink" Target="http://www.ornico.co.za/CAPTURE2/PRINT/PRINT-2023/BANK/2-FEBRUARY/2023_02_03_BUSINESS-DAY_ABSA-CORPORATE-AND-INVESTMENT-BANKING_3.JPG" TargetMode="External"/><Relationship Id="rId4" Type="http://schemas.openxmlformats.org/officeDocument/2006/relationships/hyperlink" Target="http://www.ornico.co.za/CAPTURE2/RADIO/RADIO-2023/RADIO%20JOHANNESBURG/2-FEBRUARY/2023_02_15_ABSA_CORPORATE_AND_INVESTMENT_BANKING_ENGLISH.MP3" TargetMode="External"/><Relationship Id="rId9" Type="http://schemas.openxmlformats.org/officeDocument/2006/relationships/hyperlink" Target="https://twitter.com/Absa_CIB/status/1621079071181488129" TargetMode="External"/><Relationship Id="rId14" Type="http://schemas.openxmlformats.org/officeDocument/2006/relationships/hyperlink" Target="https://twitter.com/Absa_CIB/status/1628392709449826306"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hyperlink" Target="https://twitter.com/RMBCIB/status/1625434876638887937" TargetMode="External"/><Relationship Id="rId13" Type="http://schemas.openxmlformats.org/officeDocument/2006/relationships/hyperlink" Target="https://twitter.com/RMBCIB/status/1628744435860226048" TargetMode="External"/><Relationship Id="rId3" Type="http://schemas.openxmlformats.org/officeDocument/2006/relationships/image" Target="../media/image22.png"/><Relationship Id="rId7" Type="http://schemas.openxmlformats.org/officeDocument/2006/relationships/hyperlink" Target="http://www.ornico.co.za/CAPTURE2/PRINT/PRINT-2023/BANK/2-FEBRUARY/2023_02_07_BUSINESS-DAY_RAND-MERCHANT-BANK_1.JPG" TargetMode="External"/><Relationship Id="rId12" Type="http://schemas.openxmlformats.org/officeDocument/2006/relationships/hyperlink" Target="http://fusion.ornico.co.za/CAPTURE2/ONLINE/ONLINE-2023/2-FEBRUARY/2023_02_09_RMB_680X356_TWITTER.JPG" TargetMode="External"/><Relationship Id="rId2" Type="http://schemas.openxmlformats.org/officeDocument/2006/relationships/notesSlide" Target="../notesSlides/notesSlide12.xml"/><Relationship Id="rId16" Type="http://schemas.openxmlformats.org/officeDocument/2006/relationships/image" Target="../media/image21.png"/><Relationship Id="rId1" Type="http://schemas.openxmlformats.org/officeDocument/2006/relationships/slideLayout" Target="../slideLayouts/slideLayout5.xml"/><Relationship Id="rId6" Type="http://schemas.openxmlformats.org/officeDocument/2006/relationships/hyperlink" Target="http://www.ornico.co.za/CAPTURE2/RADIO/RADIO-2022/RADIO%20JOHANNESBURG/5-MAY/2022_05_19_RAND_MERCHANT_BANK_ENGLISH.MP3" TargetMode="External"/><Relationship Id="rId11" Type="http://schemas.openxmlformats.org/officeDocument/2006/relationships/hyperlink" Target="http://www.ornico.co.za/CAPTURE2/PRINT/PRINT-2023/BANK/1-JANUARY/2023_01_26_FINANCIAL-MAIL_RAND-MERCHANT-BANK-CORPORATE-AND-INVESTMENT-BANKING_(53).JPG" TargetMode="External"/><Relationship Id="rId5" Type="http://schemas.openxmlformats.org/officeDocument/2006/relationships/hyperlink" Target="http://www.ornico.co.za/CAPTURE2/RADIO/RADIO-2022/RADIO%20JOHANNESBURG/5-MAY/2022_05_30_RAND_MERCHANT_BANK_ENGLISH.MP3" TargetMode="External"/><Relationship Id="rId15" Type="http://schemas.openxmlformats.org/officeDocument/2006/relationships/hyperlink" Target="https://twitter.com/RMBCIB/status/1622960310385614852" TargetMode="External"/><Relationship Id="rId10" Type="http://schemas.openxmlformats.org/officeDocument/2006/relationships/hyperlink" Target="http://www.ornico.co.za/CAPTURE2/PRINT/PRINT-2022/BANK/10-OCTOBER/2022_10_27__FINANCIAL-MAIL_RAND-MERCHANT-BANK-CORPORATE-AND-INVESTMENT-BANKING_(53).JPG" TargetMode="External"/><Relationship Id="rId4" Type="http://schemas.openxmlformats.org/officeDocument/2006/relationships/hyperlink" Target="http://www.ornico.co.za/CAPTURE2/TV/TV-2022/6-JUNE/2022_06_19_RAND_MERCHANT_BANK.MP4" TargetMode="External"/><Relationship Id="rId9" Type="http://schemas.openxmlformats.org/officeDocument/2006/relationships/hyperlink" Target="https://twitter.com/RMBCIB/status/1625526537372983298" TargetMode="External"/><Relationship Id="rId14" Type="http://schemas.openxmlformats.org/officeDocument/2006/relationships/hyperlink" Target="http://www.ornico.co.za/CAPTURE2/PRINT/PRINT-2023/BANK/2-FEBRUARY/2023_02_23-_FINANCIAL-MAIL_RAND-MERCHANT-BANK_(64).JPG"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hyperlink" Target="http://www.ornico.co.za/CAPTURE2/PRINT/PRINT-2023/BANK/2-FEBRUARY/2023_02_24_BUSINESS-DAY_STANDARD-BANK-CORPORATE-AND-INVESTMENT-BANKING.JPG"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hyperlink" Target="https://twitter.com/StandardBankZA/status/1628137056080695314" TargetMode="External"/><Relationship Id="rId5" Type="http://schemas.openxmlformats.org/officeDocument/2006/relationships/hyperlink" Target="https://twitter.com/StandardBankZA/status/1628131366444404739" TargetMode="External"/><Relationship Id="rId4" Type="http://schemas.openxmlformats.org/officeDocument/2006/relationships/hyperlink" Target="http://www.ornico.co.za/CAPTURE2/TV/TV-2023/1-JANUARY/2023_01_31_STANDARD_BANK_2.MP4"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s://twitter.com/NedbankCIB/status/1621113642790883328" TargetMode="External"/><Relationship Id="rId13" Type="http://schemas.openxmlformats.org/officeDocument/2006/relationships/hyperlink" Target="https://twitter.com/NedbankCIB/status/1627639380981456896" TargetMode="External"/><Relationship Id="rId3" Type="http://schemas.openxmlformats.org/officeDocument/2006/relationships/image" Target="../media/image24.png"/><Relationship Id="rId7" Type="http://schemas.openxmlformats.org/officeDocument/2006/relationships/hyperlink" Target="http://www.ornico.co.za/CAPTURE2/PRINT/PRINT-2023/BANK/1-JANUARY/2023_01_31_JSE_NEDBANK-CORPORATE-AND-INVESTMENT-BANKING_-(9).JPG" TargetMode="External"/><Relationship Id="rId12" Type="http://schemas.openxmlformats.org/officeDocument/2006/relationships/hyperlink" Target="https://twitter.com/NedbankCIB/status/1628669267733368833"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hyperlink" Target="http://www.ornico.co.za/CAPTURE2/PRINT/PRINT-2023/BANK/2-FEBRUARY/2023_02_03_BUSINESS-DAY_NEDBANK-CORPORATE-AND-INVESTMENT-BANKING_5.JPG" TargetMode="External"/><Relationship Id="rId11" Type="http://schemas.openxmlformats.org/officeDocument/2006/relationships/hyperlink" Target="https://twitter.com/NedbankCIB/status/1628636275409584133" TargetMode="External"/><Relationship Id="rId5" Type="http://schemas.openxmlformats.org/officeDocument/2006/relationships/hyperlink" Target="http://www.ornico.co.za/CAPTURE2/OUTDOOR/OUTDOOR-2023/2-FEBRUARY/2023_02_19_NEDBANK-CORPORATE-AND-INVESTMENT-BANKING.JPG" TargetMode="External"/><Relationship Id="rId10" Type="http://schemas.openxmlformats.org/officeDocument/2006/relationships/hyperlink" Target="http://www.ornico.co.za/CAPTURE2/PRINT/PRINT-2022/BANK/12-DECEMBER/2022_12_31_DEALMAKERS-MAGAZINE-SUPPLEMENT_NEDBANK-CORPORATE-AND-INVESTMENT-BANKING_(21).JPG" TargetMode="External"/><Relationship Id="rId4" Type="http://schemas.openxmlformats.org/officeDocument/2006/relationships/hyperlink" Target="http://www.ornico.co.za/CAPTURE2/TV/TV-2022/11-NOVEMBER/2022_11_27_NEDBANK_CORPORATE_AND_INVESTMENT_BANKING.MP4" TargetMode="External"/><Relationship Id="rId9" Type="http://schemas.openxmlformats.org/officeDocument/2006/relationships/hyperlink" Target="https://twitter.com/NedbankCIB/status/1622614991936360448"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8" Type="http://schemas.openxmlformats.org/officeDocument/2006/relationships/hyperlink" Target="http://www.ornico.co.za/CAPTURE2/OUTDOOR/OUTDOOR-2023/2-FEBRUARY/2023_02_19_ABSA.PDF" TargetMode="External"/><Relationship Id="rId13" Type="http://schemas.openxmlformats.org/officeDocument/2006/relationships/hyperlink" Target="https://fb.watch/j0nYuKsvkZ/" TargetMode="External"/><Relationship Id="rId18" Type="http://schemas.openxmlformats.org/officeDocument/2006/relationships/hyperlink" Target="http://www.ornico.co.za/CAPTURE2/PRINT/PRINT-2023/BANK/2-FEBRUARY/2023_02_17_MAIL-&amp;-GUARDIAN-SUPPLEMENT_-ABSA_.JPG" TargetMode="External"/><Relationship Id="rId3" Type="http://schemas.openxmlformats.org/officeDocument/2006/relationships/image" Target="../media/image25.png"/><Relationship Id="rId21" Type="http://schemas.openxmlformats.org/officeDocument/2006/relationships/chart" Target="../charts/chart22.xml"/><Relationship Id="rId7" Type="http://schemas.openxmlformats.org/officeDocument/2006/relationships/hyperlink" Target="https://twitter.com/AbsaSouthAfrica/status/1630205986173509632" TargetMode="External"/><Relationship Id="rId12" Type="http://schemas.openxmlformats.org/officeDocument/2006/relationships/hyperlink" Target="http://www.ornico.co.za/CAPTURE2/PRINT/PRINT-2023/BANK/2-FEBRUARY/2023_02_22_DIE-BURGER_-ABSA_.JPG" TargetMode="External"/><Relationship Id="rId17" Type="http://schemas.openxmlformats.org/officeDocument/2006/relationships/hyperlink" Target="http://www.ornico.co.za/CAPTURE2/TV/TV-2022/12-DECEMBER/2022_12_31_ABSA.MP4" TargetMode="External"/><Relationship Id="rId2" Type="http://schemas.openxmlformats.org/officeDocument/2006/relationships/notesSlide" Target="../notesSlides/notesSlide15.xml"/><Relationship Id="rId16" Type="http://schemas.openxmlformats.org/officeDocument/2006/relationships/hyperlink" Target="http://www.ornico.co.za/CAPTURE2/RADIO/RADIO-2023/RADIO%20JOHANNESBURG/2-FEBRUARY/2023_02_13_ABSA_ENGLISH.MP3" TargetMode="External"/><Relationship Id="rId20" Type="http://schemas.openxmlformats.org/officeDocument/2006/relationships/hyperlink" Target="https://twitter.com/Absa_CIB/status/1621079071181488129" TargetMode="External"/><Relationship Id="rId1" Type="http://schemas.openxmlformats.org/officeDocument/2006/relationships/slideLayout" Target="../slideLayouts/slideLayout10.xml"/><Relationship Id="rId6" Type="http://schemas.openxmlformats.org/officeDocument/2006/relationships/hyperlink" Target="http://www.ornico.co.za/CAPTURE2/OUTDOOR/OUTDOOR-2023/2-FEBRUARY/2023_02_19_ABSA_1.PDF" TargetMode="External"/><Relationship Id="rId11" Type="http://schemas.openxmlformats.org/officeDocument/2006/relationships/hyperlink" Target="http://www.ornico.co.za/CAPTURE2/PRINT/PRINT-2023/BANK/2-FEBRUARY/2023_02_01_DIE-BURGER_ABSA_9.JPG" TargetMode="External"/><Relationship Id="rId5" Type="http://schemas.openxmlformats.org/officeDocument/2006/relationships/hyperlink" Target="http://fusion.ornico.co.za/CAPTURE2/DIRECT%20MARKETING/DIRECT%20MARKETING-2023/2-FEBRUARY/2023_02_13_ABSA.PNG" TargetMode="External"/><Relationship Id="rId15" Type="http://schemas.openxmlformats.org/officeDocument/2006/relationships/hyperlink" Target="https://twitter.com/AbsaSouthAfrica/status/1625807819374043136" TargetMode="External"/><Relationship Id="rId10" Type="http://schemas.openxmlformats.org/officeDocument/2006/relationships/hyperlink" Target="http://fusion.ornico.co.za/CAPTURE2/ONLINE/ONLINE-2023/2-FEBRUARY/2023_02_06_ABSA_278X100_MSN.GIF" TargetMode="External"/><Relationship Id="rId19" Type="http://schemas.openxmlformats.org/officeDocument/2006/relationships/hyperlink" Target="http://www.ornico.co.za/CAPTURE2/RADIO/RADIO-2023/RADIO%20JOHANNESBURG/2-FEBRUARY/2023_02_15_ABSA_CORPORATE_AND_INVESTMENT_BANKING_ENGLISH.MP3" TargetMode="External"/><Relationship Id="rId4" Type="http://schemas.openxmlformats.org/officeDocument/2006/relationships/hyperlink" Target="http://www.ornico.co.za/CAPTURE2/RADIO/RADIO-2022/RADIO%20JOHANNESBURG/11-NOVEMBER/2022_11_24_ABSA_ENGLISH_AND_ZULU.MP3" TargetMode="External"/><Relationship Id="rId9" Type="http://schemas.openxmlformats.org/officeDocument/2006/relationships/hyperlink" Target="http://www.ornico.co.za/CAPTURE2/OUTDOOR/OUTDOOR-2023/2-FEBRUARY/2023_02_20_ABSA.PDF" TargetMode="External"/><Relationship Id="rId14" Type="http://schemas.openxmlformats.org/officeDocument/2006/relationships/hyperlink" Target="https://twitter.com/AbsaSouthAfrica/status/1623184852672708608"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www.ornico.co.za/CAPTURE2/RADIO/RADIO-2023/RADIO%20JOHANNESBURG/1-JANUARY/2023_01_30_CAPITEC_BANK_ENGLISH_AND_ZULU.MP3" TargetMode="External"/><Relationship Id="rId13" Type="http://schemas.openxmlformats.org/officeDocument/2006/relationships/hyperlink" Target="https://twitter.com/CapitecBankSA/status/1622941977628053505" TargetMode="External"/><Relationship Id="rId18" Type="http://schemas.openxmlformats.org/officeDocument/2006/relationships/chart" Target="../charts/chart23.xml"/><Relationship Id="rId3" Type="http://schemas.openxmlformats.org/officeDocument/2006/relationships/image" Target="../media/image26.png"/><Relationship Id="rId7" Type="http://schemas.openxmlformats.org/officeDocument/2006/relationships/hyperlink" Target="http://www.ornico.co.za/CAPTURE2/TV/TV-2023/2-FEBRUARY/2023_02_08_CAPITEC_BANK_3.MP4" TargetMode="External"/><Relationship Id="rId12" Type="http://schemas.openxmlformats.org/officeDocument/2006/relationships/hyperlink" Target="https://twitter.com/CapitecBankSA/status/1628738059792515073" TargetMode="External"/><Relationship Id="rId17" Type="http://schemas.openxmlformats.org/officeDocument/2006/relationships/image" Target="../media/image27.png"/><Relationship Id="rId2" Type="http://schemas.openxmlformats.org/officeDocument/2006/relationships/notesSlide" Target="../notesSlides/notesSlide16.xml"/><Relationship Id="rId16" Type="http://schemas.openxmlformats.org/officeDocument/2006/relationships/hyperlink" Target="https://twitter.com/CapitecBankSA/status/1627680182092939271" TargetMode="External"/><Relationship Id="rId1" Type="http://schemas.openxmlformats.org/officeDocument/2006/relationships/slideLayout" Target="../slideLayouts/slideLayout5.xml"/><Relationship Id="rId6" Type="http://schemas.openxmlformats.org/officeDocument/2006/relationships/hyperlink" Target="http://www.ornico.co.za/CAPTURE2/RADIO/RADIO-2023/RADIO%20JOHANNESBURG/2-FEBRUARY/2023_02_03_CAPITEC_BANK_ENGLISH.MP3" TargetMode="External"/><Relationship Id="rId11" Type="http://schemas.openxmlformats.org/officeDocument/2006/relationships/hyperlink" Target="http://www.ornico.co.za/CAPTURE2/TV/TV-2023/2-FEBRUARY/2023_02_08_CAPITEC_BANK_2.MP4" TargetMode="External"/><Relationship Id="rId5" Type="http://schemas.openxmlformats.org/officeDocument/2006/relationships/hyperlink" Target="http://fusion.ornico.co.za/CAPTURE2/ONLINE/ONLINE-2023/2-FEBRUARY/2023_02_13_CAPITEC_680X340_TWITTER.PNG" TargetMode="External"/><Relationship Id="rId15" Type="http://schemas.openxmlformats.org/officeDocument/2006/relationships/hyperlink" Target="https://twitter.com/CapitecBankSA/status/1625122980605853696" TargetMode="External"/><Relationship Id="rId10" Type="http://schemas.openxmlformats.org/officeDocument/2006/relationships/hyperlink" Target="http://www.ornico.co.za/CAPTURE2/TV/TV-2023/1-JANUARY/2023_01_20_CAPITEC_BANK.MP4" TargetMode="External"/><Relationship Id="rId4" Type="http://schemas.openxmlformats.org/officeDocument/2006/relationships/hyperlink" Target="http://www.ornico.co.za/CAPTURE2/TV/TV-2023/1-JANUARY/2023_01_16_CAPITEC_BANK_3.MP4" TargetMode="External"/><Relationship Id="rId9" Type="http://schemas.openxmlformats.org/officeDocument/2006/relationships/hyperlink" Target="http://www.ornico.co.za/CAPTURE2/TV/TV-2023/2-FEBRUARY/2023_02_08_CAPITEC_BANK.MP4" TargetMode="External"/><Relationship Id="rId14" Type="http://schemas.openxmlformats.org/officeDocument/2006/relationships/hyperlink" Target="https://twitter.com/CapitecBankSA/status/1625419554720456704" TargetMode="External"/></Relationships>
</file>

<file path=ppt/slides/_rels/slide46.xml.rels><?xml version="1.0" encoding="UTF-8" standalone="yes"?>
<Relationships xmlns="http://schemas.openxmlformats.org/package/2006/relationships"><Relationship Id="rId8" Type="http://schemas.openxmlformats.org/officeDocument/2006/relationships/hyperlink" Target="https://twitter.com/FNBSA/status/1623968138457915392" TargetMode="External"/><Relationship Id="rId13" Type="http://schemas.openxmlformats.org/officeDocument/2006/relationships/hyperlink" Target="http://www.ornico.co.za/CAPTURE2/PRINT/PRINT-2023/BANK/1-JANUARY/2023_01_20_MIDRAND-REPORTER_-FIRST-NATIONAL-BANK_.JPG" TargetMode="External"/><Relationship Id="rId18" Type="http://schemas.openxmlformats.org/officeDocument/2006/relationships/hyperlink" Target="https://twitter.com/FNBSA/status/1625787222120099842" TargetMode="External"/><Relationship Id="rId3" Type="http://schemas.openxmlformats.org/officeDocument/2006/relationships/image" Target="../media/image28.png"/><Relationship Id="rId21" Type="http://schemas.openxmlformats.org/officeDocument/2006/relationships/hyperlink" Target="https://twitter.com/FNBSA/status/1630466998172893186" TargetMode="External"/><Relationship Id="rId7" Type="http://schemas.openxmlformats.org/officeDocument/2006/relationships/hyperlink" Target="http://www.ornico.co.za/CAPTURE2/TV/TV-2022/12-DECEMBER/2022_12_21_FIRST_NATIONAL_BANK.MP4" TargetMode="External"/><Relationship Id="rId12" Type="http://schemas.openxmlformats.org/officeDocument/2006/relationships/hyperlink" Target="http://www.ornico.co.za/CAPTURE2/OUTDOOR/OUTDOOR-2023/2-FEBRUARY/2023_02_06_FIRST-NATIONAL-BANK-1_.JPG" TargetMode="External"/><Relationship Id="rId17" Type="http://schemas.openxmlformats.org/officeDocument/2006/relationships/hyperlink" Target="http://www.ornico.co.za/CAPTURE2/TV/TV-2023/2-FEBRUARY/2023_02_12_FIRST_NATIONAL_BANK.MP4" TargetMode="External"/><Relationship Id="rId25" Type="http://schemas.openxmlformats.org/officeDocument/2006/relationships/chart" Target="../charts/chart24.xml"/><Relationship Id="rId2" Type="http://schemas.openxmlformats.org/officeDocument/2006/relationships/notesSlide" Target="../notesSlides/notesSlide17.xml"/><Relationship Id="rId16" Type="http://schemas.openxmlformats.org/officeDocument/2006/relationships/hyperlink" Target="http://www.ornico.co.za/CAPTURE2/TV/TV-2022/6-JUNE/2022_06_13_FIRST_NATIONAL_BANK_2.MP4" TargetMode="External"/><Relationship Id="rId20" Type="http://schemas.openxmlformats.org/officeDocument/2006/relationships/hyperlink" Target="https://twitter.com/FNBSA/status/1629110363009474562" TargetMode="External"/><Relationship Id="rId1" Type="http://schemas.openxmlformats.org/officeDocument/2006/relationships/slideLayout" Target="../slideLayouts/slideLayout5.xml"/><Relationship Id="rId6" Type="http://schemas.openxmlformats.org/officeDocument/2006/relationships/hyperlink" Target="http://www.ornico.co.za/CAPTURE2/RADIO/RADIO-2022/RADIO%20JOHANNESBURG/10-OCTOBER/2022_10_18_FIRST_NATIONAL_BANK_ENGLISH.MP3" TargetMode="External"/><Relationship Id="rId11" Type="http://schemas.openxmlformats.org/officeDocument/2006/relationships/hyperlink" Target="http://www.ornico.co.za/CAPTURE2/RADIO/RADIO-2023/RADIO%20JOHANNESBURG/1-JANUARY/2023_01_16_FIRST_NATIONAL_BANK_ENGLISH.MP3" TargetMode="External"/><Relationship Id="rId24" Type="http://schemas.openxmlformats.org/officeDocument/2006/relationships/image" Target="../media/image27.png"/><Relationship Id="rId5" Type="http://schemas.openxmlformats.org/officeDocument/2006/relationships/hyperlink" Target="http://www.ornico.co.za/CAPTURE2/TV/TV-2022/11-NOVEMBER/2022_11_08_FIRST_NATIONAL_BANK.MP4" TargetMode="External"/><Relationship Id="rId15" Type="http://schemas.openxmlformats.org/officeDocument/2006/relationships/hyperlink" Target="http://www.ornico.co.za/CAPTURE2/RADIO/RADIO-2023/RADIO%20JOHANNESBURG/2-FEBRUARY/2023_02_10_FIRST_NATIONAL_BANK_ENGLISH.MP3" TargetMode="External"/><Relationship Id="rId23" Type="http://schemas.openxmlformats.org/officeDocument/2006/relationships/hyperlink" Target="https://twitter.com/FNBSA/status/1620769172127944704" TargetMode="External"/><Relationship Id="rId10" Type="http://schemas.openxmlformats.org/officeDocument/2006/relationships/hyperlink" Target="http://www.ornico.co.za/CAPTURE2/TV/TV-2022/12-DECEMBER/2022_12_19_FIRST_NATIONAL_BANK.MP4" TargetMode="External"/><Relationship Id="rId19" Type="http://schemas.openxmlformats.org/officeDocument/2006/relationships/hyperlink" Target="http://www.ornico.co.za/CAPTURE2/PRINT/PRINT-2023/BANK/1-JANUARY/2023_01_20_ROSEBANK-KILLARNEY-GAZETTE_FIRST-NATIONAL-BANK_(2).JPG" TargetMode="External"/><Relationship Id="rId4" Type="http://schemas.openxmlformats.org/officeDocument/2006/relationships/hyperlink" Target="http://www.ornico.co.za/CAPTURE2/TV/TV-2022/11-NOVEMBER/2022_11_09_FIRST_NATIONAL_BANK_2.MP4" TargetMode="External"/><Relationship Id="rId9" Type="http://schemas.openxmlformats.org/officeDocument/2006/relationships/hyperlink" Target="http://www.ornico.co.za/CAPTURE2/PRINT/PRINT-2023/BANK/2-FEBRUARY/2023_02_23_CAPE-TIMES_FIRST-NATIONAL-BANK_(2).JPG" TargetMode="External"/><Relationship Id="rId14" Type="http://schemas.openxmlformats.org/officeDocument/2006/relationships/hyperlink" Target="http://www.ornico.co.za/CAPTURE2/RADIO/RADIO-2022/RADIO%20JOHANNESBURG/12-DECEMBER/2022_12_03_FIRST_NATIONAL_BANK_ENGLISH.MP3" TargetMode="External"/><Relationship Id="rId22" Type="http://schemas.openxmlformats.org/officeDocument/2006/relationships/hyperlink" Target="http://www.ornico.co.za/CAPTURE2/TV/TV-2023/1-JANUARY/2023_01_17_FIRST_NATIONAL_BANK.MP4"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www.ornico.co.za/CAPTURE2/TV/TV-2023/1-JANUARY/2023_01_31_STANDARD_BANK_2.MP4" TargetMode="External"/><Relationship Id="rId13" Type="http://schemas.openxmlformats.org/officeDocument/2006/relationships/hyperlink" Target="http://www.ornico.co.za/CAPTURE2/PRINT/PRINT-2023/BANK/2-FEBRUARY/2023_02_23_BUSINESS-DAY_STANDARD-BANK_8.JPG" TargetMode="External"/><Relationship Id="rId18" Type="http://schemas.openxmlformats.org/officeDocument/2006/relationships/hyperlink" Target="http://www.ornico.co.za/CAPTURE2/RADIO/RADIO-2023/RADIO%20JOHANNESBURG/2-FEBRUARY/2023_02_14_STANDARD_BANK_ENGLISH.MP3" TargetMode="External"/><Relationship Id="rId26" Type="http://schemas.openxmlformats.org/officeDocument/2006/relationships/chart" Target="../charts/chart25.xml"/><Relationship Id="rId3" Type="http://schemas.openxmlformats.org/officeDocument/2006/relationships/image" Target="../media/image29.png"/><Relationship Id="rId21" Type="http://schemas.openxmlformats.org/officeDocument/2006/relationships/hyperlink" Target="https://twitter.com/StandardBankArt/status/1628031761325359105" TargetMode="External"/><Relationship Id="rId7" Type="http://schemas.openxmlformats.org/officeDocument/2006/relationships/hyperlink" Target="http://www.ornico.co.za/CAPTURE2/TV/TV-2023/1-JANUARY/2023_01_31_STANDARD_BANK.MP4" TargetMode="External"/><Relationship Id="rId12" Type="http://schemas.openxmlformats.org/officeDocument/2006/relationships/hyperlink" Target="http://www.ornico.co.za/CAPTURE2/RADIO/RADIO-2022/RADIO%20JOHANNESBURG/11-NOVEMBER/2022_11_24_STANDARD_BANK_ENGLISH_1.MP3" TargetMode="External"/><Relationship Id="rId17" Type="http://schemas.openxmlformats.org/officeDocument/2006/relationships/hyperlink" Target="https://twitter.com/StandardBankZA/status/1623985130833383427" TargetMode="External"/><Relationship Id="rId25" Type="http://schemas.openxmlformats.org/officeDocument/2006/relationships/image" Target="../media/image27.png"/><Relationship Id="rId2" Type="http://schemas.openxmlformats.org/officeDocument/2006/relationships/notesSlide" Target="../notesSlides/notesSlide18.xml"/><Relationship Id="rId16" Type="http://schemas.openxmlformats.org/officeDocument/2006/relationships/hyperlink" Target="http://www.ornico.co.za/CAPTURE2/OUTDOOR/OUTDOOR-2023/2-FEBRUARY/2023_02_20_STANDARD-BANK_1.PDF" TargetMode="External"/><Relationship Id="rId20" Type="http://schemas.openxmlformats.org/officeDocument/2006/relationships/hyperlink" Target="https://twitter.com/StandardBankArt/status/1629063545953427456" TargetMode="External"/><Relationship Id="rId1" Type="http://schemas.openxmlformats.org/officeDocument/2006/relationships/slideLayout" Target="../slideLayouts/slideLayout5.xml"/><Relationship Id="rId6" Type="http://schemas.openxmlformats.org/officeDocument/2006/relationships/hyperlink" Target="http://www.ornico.co.za/CAPTURE2/TV/TV-2023/1-JANUARY/2023_01_23_STANDARD_BANK.MP4" TargetMode="External"/><Relationship Id="rId11" Type="http://schemas.openxmlformats.org/officeDocument/2006/relationships/hyperlink" Target="https://twitter.com/StandardBankZA/status/1628688734739726336" TargetMode="External"/><Relationship Id="rId24" Type="http://schemas.openxmlformats.org/officeDocument/2006/relationships/hyperlink" Target="https://twitter.com/StandardBankZA/status/1623637237366759425" TargetMode="External"/><Relationship Id="rId5" Type="http://schemas.openxmlformats.org/officeDocument/2006/relationships/hyperlink" Target="http://www.ornico.co.za/CAPTURE2/TV/TV-2023/1-JANUARY/2023_01_30_STANDARD_BANK.MP4" TargetMode="External"/><Relationship Id="rId15" Type="http://schemas.openxmlformats.org/officeDocument/2006/relationships/hyperlink" Target="http://fusion.ornico.co.za/CAPTURE2/DIRECT%20MARKETING/DIRECT%20MARKETING-2023/2-FEBRUARY/2023_02_13_STANDARD-BANK.PNG" TargetMode="External"/><Relationship Id="rId23" Type="http://schemas.openxmlformats.org/officeDocument/2006/relationships/hyperlink" Target="https://twitter.com/StandardBankZA/status/1622143128491761664" TargetMode="External"/><Relationship Id="rId10" Type="http://schemas.openxmlformats.org/officeDocument/2006/relationships/hyperlink" Target="https://twitter.com/StandardBankZA/status/1628303650417246208" TargetMode="External"/><Relationship Id="rId19" Type="http://schemas.openxmlformats.org/officeDocument/2006/relationships/hyperlink" Target="https://twitter.com/StandardBankZA/status/1630485559448686592" TargetMode="External"/><Relationship Id="rId4" Type="http://schemas.openxmlformats.org/officeDocument/2006/relationships/hyperlink" Target="http://www.ornico.co.za/CAPTURE2/TV/TV-2023/1-JANUARY/2023_01_30_STANDARD_BANK_3.MP4" TargetMode="External"/><Relationship Id="rId9" Type="http://schemas.openxmlformats.org/officeDocument/2006/relationships/hyperlink" Target="https://twitter.com/StandardBankZA/status/1628718943782285315" TargetMode="External"/><Relationship Id="rId14" Type="http://schemas.openxmlformats.org/officeDocument/2006/relationships/hyperlink" Target="http://www.ornico.co.za/CAPTURE2/RADIO/RADIO-2022/RADIO%20JOHANNESBURG/12-DECEMBER/2022_12_01_STANDARD_BANK_ENGLISH_1.MP3" TargetMode="External"/><Relationship Id="rId22" Type="http://schemas.openxmlformats.org/officeDocument/2006/relationships/hyperlink" Target="http://www.ornico.co.za/CAPTURE2/PRINT/PRINT-2023/BANK/2-FEBRUARY/2023_02_10_MAIL-&amp;-GUARDIAN-FRIDAY_-STANDARD-BANK_.JPG"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s://twitter.com/Nedbank/status/1630528487789404160" TargetMode="External"/><Relationship Id="rId13" Type="http://schemas.openxmlformats.org/officeDocument/2006/relationships/hyperlink" Target="http://www.ornico.co.za/CAPTURE2/RADIO/RADIO-2023/RADIO%20JOHANNESBURG/2-FEBRUARY/2023_02_25_NEDBANK_ENGLISH.MP3" TargetMode="External"/><Relationship Id="rId18" Type="http://schemas.openxmlformats.org/officeDocument/2006/relationships/hyperlink" Target="https://twitter.com/Nedbank/status/1628456478699814912" TargetMode="External"/><Relationship Id="rId3" Type="http://schemas.openxmlformats.org/officeDocument/2006/relationships/image" Target="../media/image30.png"/><Relationship Id="rId21" Type="http://schemas.openxmlformats.org/officeDocument/2006/relationships/hyperlink" Target="https://twitter.com/Nedbank/status/1623978864471949312" TargetMode="External"/><Relationship Id="rId7" Type="http://schemas.openxmlformats.org/officeDocument/2006/relationships/hyperlink" Target="http://www.ornico.co.za/CAPTURE2/TV/TV-2023/2-FEBRUARY/2023_02_06_NEDBANK.MP4" TargetMode="External"/><Relationship Id="rId12" Type="http://schemas.openxmlformats.org/officeDocument/2006/relationships/hyperlink" Target="http://www.ornico.co.za/CAPTURE2/TV/TV-2022/11-NOVEMBER/2022_11_02_NEDBANK_2.MP4" TargetMode="External"/><Relationship Id="rId17" Type="http://schemas.openxmlformats.org/officeDocument/2006/relationships/hyperlink" Target="http://www.ornico.co.za/CAPTURE2/TV/TV-2023/2-FEBRUARY/2023_02_14_NEDBANK_4.MP4" TargetMode="External"/><Relationship Id="rId2" Type="http://schemas.openxmlformats.org/officeDocument/2006/relationships/notesSlide" Target="../notesSlides/notesSlide19.xml"/><Relationship Id="rId16" Type="http://schemas.openxmlformats.org/officeDocument/2006/relationships/hyperlink" Target="http://fusion.ornico.co.za/TV/TV-2023/2-February/2023_02_16_NEDBANK.MP4" TargetMode="External"/><Relationship Id="rId20" Type="http://schemas.openxmlformats.org/officeDocument/2006/relationships/hyperlink" Target="https://twitter.com/Nedbank/status/1625434711186149379" TargetMode="External"/><Relationship Id="rId1" Type="http://schemas.openxmlformats.org/officeDocument/2006/relationships/slideLayout" Target="../slideLayouts/slideLayout5.xml"/><Relationship Id="rId6" Type="http://schemas.openxmlformats.org/officeDocument/2006/relationships/hyperlink" Target="http://www.ornico.co.za/CAPTURE2/TV/TV-2023/2-FEBRUARY/2023_02_07_NEDBANK.MP4" TargetMode="External"/><Relationship Id="rId11" Type="http://schemas.openxmlformats.org/officeDocument/2006/relationships/hyperlink" Target="http://www.ornico.co.za/CAPTURE2/OUTDOOR/OUTDOOR-2023/2-FEBRUARY/2023_02_19_NEDBANK-(2).JPG" TargetMode="External"/><Relationship Id="rId5" Type="http://schemas.openxmlformats.org/officeDocument/2006/relationships/hyperlink" Target="http://www.ornico.co.za/CAPTURE2/OUTDOOR/OUTDOOR-2023/2-FEBRUARY/2023_02_19_NEDBANK.JPG" TargetMode="External"/><Relationship Id="rId15" Type="http://schemas.openxmlformats.org/officeDocument/2006/relationships/hyperlink" Target="https://twitter.com/nedbanksport/status/1622840623437938689" TargetMode="External"/><Relationship Id="rId23" Type="http://schemas.openxmlformats.org/officeDocument/2006/relationships/chart" Target="../charts/chart26.xml"/><Relationship Id="rId10" Type="http://schemas.openxmlformats.org/officeDocument/2006/relationships/hyperlink" Target="https://twitter.com/Nedbank/status/1628280970016182274" TargetMode="External"/><Relationship Id="rId19" Type="http://schemas.openxmlformats.org/officeDocument/2006/relationships/hyperlink" Target="https://twitter.com/Nedbank/status/1628471693357326336" TargetMode="External"/><Relationship Id="rId4" Type="http://schemas.openxmlformats.org/officeDocument/2006/relationships/hyperlink" Target="https://twitter.com/leosdaniels23/status/1627649835489796098" TargetMode="External"/><Relationship Id="rId9" Type="http://schemas.openxmlformats.org/officeDocument/2006/relationships/hyperlink" Target="http://www.ornico.co.za/CAPTURE2/TV/TV-2023/2-FEBRUARY/2023_02_14_NEDBANK.MP4" TargetMode="External"/><Relationship Id="rId14" Type="http://schemas.openxmlformats.org/officeDocument/2006/relationships/hyperlink" Target="http://www.ornico.co.za/CAPTURE2/TV/TV-2022/11-NOVEMBER/2022_11_27_NEDBANK_CORPORATE_AND_INVESTMENT_BANKING.MP4" TargetMode="External"/><Relationship Id="rId22" Type="http://schemas.openxmlformats.org/officeDocument/2006/relationships/image" Target="../media/image1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8" Type="http://schemas.openxmlformats.org/officeDocument/2006/relationships/hyperlink" Target="http://www.ornico.co.za/CAPTURE2/PRINT/PRINT-2023/BANK/2-FEBRUARY/2023_02_19_SUNDAY-TIMES_AFRICAN-BANK_7.JPG" TargetMode="External"/><Relationship Id="rId13" Type="http://schemas.openxmlformats.org/officeDocument/2006/relationships/hyperlink" Target="https://twitter.com/AfricanBank/status/1628740645090197505" TargetMode="External"/><Relationship Id="rId18" Type="http://schemas.openxmlformats.org/officeDocument/2006/relationships/image" Target="../media/image34.png"/><Relationship Id="rId3" Type="http://schemas.openxmlformats.org/officeDocument/2006/relationships/hyperlink" Target="https://twitter.com/AfricanBank/status/1621069822640680960" TargetMode="External"/><Relationship Id="rId7" Type="http://schemas.openxmlformats.org/officeDocument/2006/relationships/hyperlink" Target="https://twitter.com/AfricanBank/status/1629058563766374400" TargetMode="External"/><Relationship Id="rId12" Type="http://schemas.openxmlformats.org/officeDocument/2006/relationships/hyperlink" Target="https://twitter.com/AfricanBank/status/1628374880000278529" TargetMode="External"/><Relationship Id="rId17" Type="http://schemas.openxmlformats.org/officeDocument/2006/relationships/image" Target="../media/image33.png"/><Relationship Id="rId2" Type="http://schemas.openxmlformats.org/officeDocument/2006/relationships/notesSlide" Target="../notesSlides/notesSlide20.xml"/><Relationship Id="rId16" Type="http://schemas.openxmlformats.org/officeDocument/2006/relationships/image" Target="../media/image32.png"/><Relationship Id="rId1" Type="http://schemas.openxmlformats.org/officeDocument/2006/relationships/slideLayout" Target="../slideLayouts/slideLayout3.xml"/><Relationship Id="rId6" Type="http://schemas.openxmlformats.org/officeDocument/2006/relationships/hyperlink" Target="http://www.ornico.co.za/CAPTURE2/PRINT/PRINT-2023/BANK/2-FEBRUARY/2023_02_28_GQ_AFRICAN-BANK_(7).JPG" TargetMode="External"/><Relationship Id="rId11" Type="http://schemas.openxmlformats.org/officeDocument/2006/relationships/hyperlink" Target="https://twitter.com/AfricanBank/status/1623332563166150657" TargetMode="External"/><Relationship Id="rId5" Type="http://schemas.openxmlformats.org/officeDocument/2006/relationships/hyperlink" Target="http://www.ornico.co.za/CAPTURE2/PRINT/PRINT-2023/BANK/2-FEBRUARY/2023_02_24_DAILY-SUN-JHB_AFRICAN-BANK_5.JPG" TargetMode="External"/><Relationship Id="rId15" Type="http://schemas.openxmlformats.org/officeDocument/2006/relationships/image" Target="../media/image31.png"/><Relationship Id="rId10" Type="http://schemas.openxmlformats.org/officeDocument/2006/relationships/hyperlink" Target="http://www.ornico.co.za/CAPTURE2/PRINT/PRINT-2023/BANK/2-FEBRUARY/2023_02_10_SOWETAN-AFRICAN-BANK_7.JPG" TargetMode="External"/><Relationship Id="rId4" Type="http://schemas.openxmlformats.org/officeDocument/2006/relationships/hyperlink" Target="https://twitter.com/AfricanBank/status/1623601317561221124" TargetMode="External"/><Relationship Id="rId9" Type="http://schemas.openxmlformats.org/officeDocument/2006/relationships/hyperlink" Target="https://twitter.com/AfricanBank/status/1621750402625708035" TargetMode="External"/><Relationship Id="rId14" Type="http://schemas.openxmlformats.org/officeDocument/2006/relationships/hyperlink" Target="https://twitter.com/AfricanBank/status/1628767398579806210" TargetMode="External"/></Relationships>
</file>

<file path=ppt/slides/_rels/slide51.xml.rels><?xml version="1.0" encoding="UTF-8" standalone="yes"?>
<Relationships xmlns="http://schemas.openxmlformats.org/package/2006/relationships"><Relationship Id="rId8" Type="http://schemas.openxmlformats.org/officeDocument/2006/relationships/hyperlink" Target="http://fusion.ornico.co.za/CAPTURE2/DIRECT%20MARKETING/DIRECT%20MARKETING-2023/2-FEBRUARY/2023_02_10_DISCOVERY-BANK.PNG" TargetMode="External"/><Relationship Id="rId13" Type="http://schemas.openxmlformats.org/officeDocument/2006/relationships/hyperlink" Target="https://twitter.com/Discovery_SA/status/1622837567593844737" TargetMode="External"/><Relationship Id="rId18" Type="http://schemas.openxmlformats.org/officeDocument/2006/relationships/image" Target="../media/image36.png"/><Relationship Id="rId3" Type="http://schemas.openxmlformats.org/officeDocument/2006/relationships/hyperlink" Target="http://www.ornico.co.za/CAPTURE2/TV/TV-2023/2-FEBRUARY/2023_02_04_DISCOVERY_BANK.MP4" TargetMode="External"/><Relationship Id="rId21" Type="http://schemas.openxmlformats.org/officeDocument/2006/relationships/image" Target="../media/image39.png"/><Relationship Id="rId7" Type="http://schemas.openxmlformats.org/officeDocument/2006/relationships/hyperlink" Target="http://www.ornico.co.za/CAPTURE2/TV/TV-2022/12-DECEMBER/2022_12_18_DISCOVERY_BANK.MP4" TargetMode="External"/><Relationship Id="rId12" Type="http://schemas.openxmlformats.org/officeDocument/2006/relationships/hyperlink" Target="https://twitter.com/Discovery_SA/status/1620727428556460038" TargetMode="External"/><Relationship Id="rId17" Type="http://schemas.openxmlformats.org/officeDocument/2006/relationships/image" Target="../media/image35.png"/><Relationship Id="rId2" Type="http://schemas.openxmlformats.org/officeDocument/2006/relationships/notesSlide" Target="../notesSlides/notesSlide21.xml"/><Relationship Id="rId16" Type="http://schemas.openxmlformats.org/officeDocument/2006/relationships/hyperlink" Target="https://twitter.com/Discovery_SA/status/1627657260011859969" TargetMode="External"/><Relationship Id="rId20" Type="http://schemas.openxmlformats.org/officeDocument/2006/relationships/image" Target="../media/image38.png"/><Relationship Id="rId1" Type="http://schemas.openxmlformats.org/officeDocument/2006/relationships/slideLayout" Target="../slideLayouts/slideLayout3.xml"/><Relationship Id="rId6" Type="http://schemas.openxmlformats.org/officeDocument/2006/relationships/hyperlink" Target="https://twitter.com/Discovery_SA/status/1621503375832453120" TargetMode="External"/><Relationship Id="rId11" Type="http://schemas.openxmlformats.org/officeDocument/2006/relationships/hyperlink" Target="https://twitter.com/Discovery_SA/status/1628696172520177665" TargetMode="External"/><Relationship Id="rId5" Type="http://schemas.openxmlformats.org/officeDocument/2006/relationships/hyperlink" Target="http://www.ornico.co.za/CAPTURE2/TV/TV-2023/2-FEBRUARY/2023_02_08_DISCOVERY_BANK_3.MP4" TargetMode="External"/><Relationship Id="rId15" Type="http://schemas.openxmlformats.org/officeDocument/2006/relationships/hyperlink" Target="https://twitter.com/Discovery_SA/status/1626519062405689344" TargetMode="External"/><Relationship Id="rId10" Type="http://schemas.openxmlformats.org/officeDocument/2006/relationships/hyperlink" Target="https://twitter.com/Discovery_SA/status/1625838516520292356" TargetMode="External"/><Relationship Id="rId19" Type="http://schemas.openxmlformats.org/officeDocument/2006/relationships/image" Target="../media/image37.png"/><Relationship Id="rId4" Type="http://schemas.openxmlformats.org/officeDocument/2006/relationships/hyperlink" Target="http://www.ornico.co.za/CAPTURE2/PRINT/PRINT-2023/BANK/2-FEBRUARY/2023_02_28_GETAWAY_DISCOVERY-BANK_(7).JPG" TargetMode="External"/><Relationship Id="rId9" Type="http://schemas.openxmlformats.org/officeDocument/2006/relationships/hyperlink" Target="https://twitter.com/Discovery_SA/status/1625072293822038017" TargetMode="External"/><Relationship Id="rId14" Type="http://schemas.openxmlformats.org/officeDocument/2006/relationships/hyperlink" Target="https://twitter.com/Discovery_SA/status/1620753840835371014" TargetMode="External"/></Relationships>
</file>

<file path=ppt/slides/_rels/slide5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www.ornico.co.za/CAPTURE2/OUTDOOR/OUTDOOR-2023/2-FEBRUARY/2023_02_08_TYME-BANK.JPG" TargetMode="External"/><Relationship Id="rId7" Type="http://schemas.openxmlformats.org/officeDocument/2006/relationships/hyperlink" Target="http://fusion.ornico.co.za/CAPTURE2/ONLINE/ONLINE-2023/2-FEBRUARY/2023_02_04_TYME-BANK_300X250_MSN.GIF" TargetMode="External"/><Relationship Id="rId12"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s://twitter.com/tymebankza/status/1629125210740760582" TargetMode="External"/><Relationship Id="rId11" Type="http://schemas.openxmlformats.org/officeDocument/2006/relationships/image" Target="../media/image43.png"/><Relationship Id="rId5" Type="http://schemas.openxmlformats.org/officeDocument/2006/relationships/hyperlink" Target="https://twitter.com/tymebankza/status/1626921316648378368" TargetMode="External"/><Relationship Id="rId10" Type="http://schemas.openxmlformats.org/officeDocument/2006/relationships/image" Target="../media/image42.png"/><Relationship Id="rId4" Type="http://schemas.openxmlformats.org/officeDocument/2006/relationships/hyperlink" Target="https://twitter.com/tymebankza/status/1621186858129530883" TargetMode="External"/><Relationship Id="rId9" Type="http://schemas.openxmlformats.org/officeDocument/2006/relationships/image" Target="../media/image4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E8F9-A911-7046-A475-8B4918EA2673}"/>
              </a:ext>
            </a:extLst>
          </p:cNvPr>
          <p:cNvSpPr>
            <a:spLocks noGrp="1"/>
          </p:cNvSpPr>
          <p:nvPr>
            <p:ph type="title"/>
          </p:nvPr>
        </p:nvSpPr>
        <p:spPr>
          <a:xfrm>
            <a:off x="1262318" y="3467319"/>
            <a:ext cx="16269544" cy="2186259"/>
          </a:xfrm>
        </p:spPr>
        <p:txBody>
          <a:bodyPr>
            <a:normAutofit/>
          </a:bodyPr>
          <a:lstStyle/>
          <a:p>
            <a:r>
              <a:rPr lang="en-ZA"/>
              <a:t>Competitor marketing communications review </a:t>
            </a:r>
            <a:endParaRPr lang="en-US"/>
          </a:p>
        </p:txBody>
      </p:sp>
      <p:sp>
        <p:nvSpPr>
          <p:cNvPr id="3" name="Text Placeholder 2">
            <a:extLst>
              <a:ext uri="{FF2B5EF4-FFF2-40B4-BE49-F238E27FC236}">
                <a16:creationId xmlns:a16="http://schemas.microsoft.com/office/drawing/2014/main" id="{35B1526E-E861-0C41-9089-A8C466B9F00A}"/>
              </a:ext>
            </a:extLst>
          </p:cNvPr>
          <p:cNvSpPr>
            <a:spLocks noGrp="1"/>
          </p:cNvSpPr>
          <p:nvPr>
            <p:ph type="body" idx="1"/>
          </p:nvPr>
        </p:nvSpPr>
        <p:spPr>
          <a:xfrm>
            <a:off x="1262318" y="6252152"/>
            <a:ext cx="6551486" cy="820711"/>
          </a:xfrm>
        </p:spPr>
        <p:txBody>
          <a:bodyPr/>
          <a:lstStyle/>
          <a:p>
            <a:r>
              <a:rPr lang="en-US"/>
              <a:t>Month of analysis: February 2023</a:t>
            </a:r>
          </a:p>
        </p:txBody>
      </p:sp>
      <p:sp>
        <p:nvSpPr>
          <p:cNvPr id="4" name="Text Placeholder 3">
            <a:extLst>
              <a:ext uri="{FF2B5EF4-FFF2-40B4-BE49-F238E27FC236}">
                <a16:creationId xmlns:a16="http://schemas.microsoft.com/office/drawing/2014/main" id="{410539DB-5B63-BF44-A86B-B85098A3F814}"/>
              </a:ext>
            </a:extLst>
          </p:cNvPr>
          <p:cNvSpPr>
            <a:spLocks noGrp="1"/>
          </p:cNvSpPr>
          <p:nvPr>
            <p:ph type="body" idx="10"/>
          </p:nvPr>
        </p:nvSpPr>
        <p:spPr>
          <a:xfrm>
            <a:off x="1262318" y="5469286"/>
            <a:ext cx="6551486" cy="820711"/>
          </a:xfrm>
        </p:spPr>
        <p:txBody>
          <a:bodyPr/>
          <a:lstStyle/>
          <a:p>
            <a:r>
              <a:rPr lang="en-ZA"/>
              <a:t>Prepared by: Group Market Research</a:t>
            </a:r>
          </a:p>
        </p:txBody>
      </p:sp>
    </p:spTree>
    <p:extLst>
      <p:ext uri="{BB962C8B-B14F-4D97-AF65-F5344CB8AC3E}">
        <p14:creationId xmlns:p14="http://schemas.microsoft.com/office/powerpoint/2010/main" val="3250102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lstStyle/>
          <a:p>
            <a:r>
              <a:rPr lang="en-US"/>
              <a:t>Appendix</a:t>
            </a:r>
          </a:p>
        </p:txBody>
      </p:sp>
    </p:spTree>
    <p:extLst>
      <p:ext uri="{BB962C8B-B14F-4D97-AF65-F5344CB8AC3E}">
        <p14:creationId xmlns:p14="http://schemas.microsoft.com/office/powerpoint/2010/main" val="1100920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03.01</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lstStyle/>
          <a:p>
            <a:r>
              <a:rPr lang="en-US"/>
              <a:t>Consumer</a:t>
            </a:r>
          </a:p>
        </p:txBody>
      </p:sp>
    </p:spTree>
    <p:extLst>
      <p:ext uri="{BB962C8B-B14F-4D97-AF65-F5344CB8AC3E}">
        <p14:creationId xmlns:p14="http://schemas.microsoft.com/office/powerpoint/2010/main" val="2018413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object 19">
            <a:extLst>
              <a:ext uri="{FF2B5EF4-FFF2-40B4-BE49-F238E27FC236}">
                <a16:creationId xmlns:a16="http://schemas.microsoft.com/office/drawing/2014/main" id="{ACC59155-0E25-9662-8A13-D406DB27199E}"/>
              </a:ext>
            </a:extLst>
          </p:cNvPr>
          <p:cNvGraphicFramePr>
            <a:graphicFrameLocks noGrp="1"/>
          </p:cNvGraphicFramePr>
          <p:nvPr>
            <p:extLst>
              <p:ext uri="{D42A27DB-BD31-4B8C-83A1-F6EECF244321}">
                <p14:modId xmlns:p14="http://schemas.microsoft.com/office/powerpoint/2010/main" val="4039590655"/>
              </p:ext>
            </p:extLst>
          </p:nvPr>
        </p:nvGraphicFramePr>
        <p:xfrm>
          <a:off x="3116848" y="1517017"/>
          <a:ext cx="13187306" cy="4768881"/>
        </p:xfrm>
        <a:graphic>
          <a:graphicData uri="http://schemas.openxmlformats.org/drawingml/2006/table">
            <a:tbl>
              <a:tblPr firstRow="1" bandRow="1">
                <a:tableStyleId>{2D5ABB26-0587-4C30-8999-92F81FD0307C}</a:tableStyleId>
              </a:tblPr>
              <a:tblGrid>
                <a:gridCol w="7091568">
                  <a:extLst>
                    <a:ext uri="{9D8B030D-6E8A-4147-A177-3AD203B41FA5}">
                      <a16:colId xmlns:a16="http://schemas.microsoft.com/office/drawing/2014/main" val="20000"/>
                    </a:ext>
                  </a:extLst>
                </a:gridCol>
                <a:gridCol w="982638">
                  <a:extLst>
                    <a:ext uri="{9D8B030D-6E8A-4147-A177-3AD203B41FA5}">
                      <a16:colId xmlns:a16="http://schemas.microsoft.com/office/drawing/2014/main" val="20001"/>
                    </a:ext>
                  </a:extLst>
                </a:gridCol>
                <a:gridCol w="1117811">
                  <a:extLst>
                    <a:ext uri="{9D8B030D-6E8A-4147-A177-3AD203B41FA5}">
                      <a16:colId xmlns:a16="http://schemas.microsoft.com/office/drawing/2014/main" val="20002"/>
                    </a:ext>
                  </a:extLst>
                </a:gridCol>
                <a:gridCol w="1335705">
                  <a:extLst>
                    <a:ext uri="{9D8B030D-6E8A-4147-A177-3AD203B41FA5}">
                      <a16:colId xmlns:a16="http://schemas.microsoft.com/office/drawing/2014/main" val="20003"/>
                    </a:ext>
                  </a:extLst>
                </a:gridCol>
                <a:gridCol w="1259133">
                  <a:extLst>
                    <a:ext uri="{9D8B030D-6E8A-4147-A177-3AD203B41FA5}">
                      <a16:colId xmlns:a16="http://schemas.microsoft.com/office/drawing/2014/main" val="20004"/>
                    </a:ext>
                  </a:extLst>
                </a:gridCol>
                <a:gridCol w="1400451">
                  <a:extLst>
                    <a:ext uri="{9D8B030D-6E8A-4147-A177-3AD203B41FA5}">
                      <a16:colId xmlns:a16="http://schemas.microsoft.com/office/drawing/2014/main" val="20005"/>
                    </a:ext>
                  </a:extLst>
                </a:gridCol>
              </a:tblGrid>
              <a:tr h="540644">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467779">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442"/>
                          </a:solidFill>
                          <a:latin typeface="Arial"/>
                          <a:cs typeface="Arial"/>
                        </a:rPr>
                        <a:t>The #Africanacity and #ICanWithAbsa campaigns continued, supported by the Absa </a:t>
                      </a:r>
                      <a:r>
                        <a:rPr lang="en-US" sz="1600" i="0">
                          <a:solidFill>
                            <a:srgbClr val="006442"/>
                          </a:solidFill>
                          <a:latin typeface="Arial"/>
                          <a:cs typeface="Arial"/>
                          <a:hlinkClick r:id="rId2"/>
                        </a:rPr>
                        <a:t>Transactional</a:t>
                      </a:r>
                      <a:r>
                        <a:rPr lang="en-US" sz="1600" i="0">
                          <a:solidFill>
                            <a:srgbClr val="006442"/>
                          </a:solidFill>
                          <a:latin typeface="Arial"/>
                          <a:cs typeface="Arial"/>
                        </a:rPr>
                        <a:t> and Savings </a:t>
                      </a:r>
                      <a:r>
                        <a:rPr lang="en-US" sz="1600" i="0">
                          <a:solidFill>
                            <a:srgbClr val="006442"/>
                          </a:solidFill>
                          <a:latin typeface="Arial"/>
                          <a:cs typeface="Arial"/>
                          <a:hlinkClick r:id="rId2"/>
                        </a:rPr>
                        <a:t>account</a:t>
                      </a:r>
                      <a:r>
                        <a:rPr lang="en-US" sz="1600" i="0">
                          <a:solidFill>
                            <a:srgbClr val="006442"/>
                          </a:solidFill>
                          <a:latin typeface="Arial"/>
                          <a:cs typeface="Arial"/>
                        </a:rPr>
                        <a:t> Gold Package, </a:t>
                      </a:r>
                      <a:r>
                        <a:rPr lang="en-US" sz="1600" i="0">
                          <a:solidFill>
                            <a:srgbClr val="006442"/>
                          </a:solidFill>
                          <a:latin typeface="Arial"/>
                          <a:cs typeface="Arial"/>
                          <a:hlinkClick r:id="rId3"/>
                        </a:rPr>
                        <a:t>vehicle</a:t>
                      </a:r>
                      <a:r>
                        <a:rPr lang="en-US" sz="1600" i="0">
                          <a:solidFill>
                            <a:srgbClr val="006442"/>
                          </a:solidFill>
                          <a:latin typeface="Arial"/>
                          <a:cs typeface="Arial"/>
                        </a:rPr>
                        <a:t> </a:t>
                      </a:r>
                      <a:r>
                        <a:rPr lang="en-US" sz="1600" i="0">
                          <a:solidFill>
                            <a:srgbClr val="006442"/>
                          </a:solidFill>
                          <a:latin typeface="Arial"/>
                          <a:cs typeface="Arial"/>
                          <a:hlinkClick r:id="rId4"/>
                        </a:rPr>
                        <a:t>as</a:t>
                      </a:r>
                      <a:r>
                        <a:rPr lang="en-US" sz="1600" i="0">
                          <a:solidFill>
                            <a:srgbClr val="006442"/>
                          </a:solidFill>
                          <a:latin typeface="Arial"/>
                          <a:cs typeface="Arial"/>
                        </a:rPr>
                        <a:t> well as </a:t>
                      </a:r>
                      <a:r>
                        <a:rPr lang="en-US" sz="1600" i="0">
                          <a:solidFill>
                            <a:srgbClr val="006442"/>
                          </a:solidFill>
                          <a:latin typeface="Arial"/>
                          <a:cs typeface="Arial"/>
                          <a:hlinkClick r:id="rId5"/>
                        </a:rPr>
                        <a:t>home</a:t>
                      </a:r>
                      <a:r>
                        <a:rPr lang="en-US" sz="1600" i="0">
                          <a:solidFill>
                            <a:srgbClr val="006442"/>
                          </a:solidFill>
                          <a:latin typeface="Arial"/>
                          <a:cs typeface="Arial"/>
                        </a:rPr>
                        <a:t> insurance offerings. </a:t>
                      </a:r>
                      <a:r>
                        <a:rPr lang="en-US" sz="1600" i="0">
                          <a:solidFill>
                            <a:srgbClr val="006442"/>
                          </a:solidFill>
                          <a:latin typeface="Arial"/>
                          <a:cs typeface="Arial"/>
                          <a:hlinkClick r:id="rId6"/>
                        </a:rPr>
                        <a:t>Student</a:t>
                      </a:r>
                      <a:r>
                        <a:rPr lang="en-US" sz="1600" i="0">
                          <a:solidFill>
                            <a:srgbClr val="006442"/>
                          </a:solidFill>
                          <a:latin typeface="Arial"/>
                          <a:cs typeface="Arial"/>
                        </a:rPr>
                        <a:t> </a:t>
                      </a:r>
                      <a:r>
                        <a:rPr lang="en-US" sz="1600" i="0">
                          <a:solidFill>
                            <a:srgbClr val="006442"/>
                          </a:solidFill>
                          <a:latin typeface="Arial"/>
                          <a:cs typeface="Arial"/>
                          <a:hlinkClick r:id="rId7"/>
                        </a:rPr>
                        <a:t>solutions</a:t>
                      </a:r>
                      <a:r>
                        <a:rPr lang="en-US" sz="1600" i="0">
                          <a:solidFill>
                            <a:srgbClr val="006442"/>
                          </a:solidFill>
                          <a:latin typeface="Arial"/>
                          <a:cs typeface="Arial"/>
                        </a:rPr>
                        <a:t>, including </a:t>
                      </a:r>
                      <a:r>
                        <a:rPr lang="en-US" sz="1600" i="0">
                          <a:solidFill>
                            <a:srgbClr val="006442"/>
                          </a:solidFill>
                          <a:latin typeface="Arial"/>
                          <a:cs typeface="Arial"/>
                          <a:hlinkClick r:id="rId8"/>
                        </a:rPr>
                        <a:t>loans </a:t>
                      </a:r>
                      <a:r>
                        <a:rPr lang="en-US" sz="1600" i="0">
                          <a:solidFill>
                            <a:srgbClr val="006442"/>
                          </a:solidFill>
                          <a:latin typeface="Arial"/>
                          <a:cs typeface="Arial"/>
                        </a:rPr>
                        <a:t>and </a:t>
                      </a:r>
                      <a:r>
                        <a:rPr lang="en-US" sz="1600" i="0">
                          <a:solidFill>
                            <a:srgbClr val="006442"/>
                          </a:solidFill>
                          <a:latin typeface="Arial"/>
                          <a:cs typeface="Arial"/>
                          <a:hlinkClick r:id="rId9"/>
                        </a:rPr>
                        <a:t>credit</a:t>
                      </a:r>
                      <a:r>
                        <a:rPr lang="en-US" sz="1600" i="0">
                          <a:solidFill>
                            <a:srgbClr val="006442"/>
                          </a:solidFill>
                          <a:latin typeface="Arial"/>
                          <a:cs typeface="Arial"/>
                        </a:rPr>
                        <a:t> cards were also </a:t>
                      </a:r>
                      <a:r>
                        <a:rPr lang="en-US" sz="1600" i="0">
                          <a:solidFill>
                            <a:srgbClr val="006442"/>
                          </a:solidFill>
                          <a:latin typeface="Arial"/>
                          <a:cs typeface="Arial"/>
                          <a:hlinkClick r:id="rId10"/>
                        </a:rPr>
                        <a:t>promoted</a:t>
                      </a:r>
                      <a:r>
                        <a:rPr lang="en-US" sz="1600" i="0">
                          <a:solidFill>
                            <a:srgbClr val="006442"/>
                          </a:solidFill>
                          <a:latin typeface="Arial"/>
                          <a:cs typeface="Arial"/>
                        </a:rPr>
                        <a:t> over the month</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1"/>
                        </a:rPr>
                        <a:t>Rewards</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2"/>
                        </a:rPr>
                        <a:t>continued</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to be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3"/>
                        </a:rPr>
                        <a:t>emphasised</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(#MoreFreeAbsaRewards,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4"/>
                        </a:rPr>
                        <a:t>#ICanWithAbsa</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including getting up to 30%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5"/>
                        </a:rPr>
                        <a:t>cash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back, which continued to feature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#WeDoMoreWednesdays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competitions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Ongoing focus on its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6"/>
                        </a:rPr>
                        <a:t>sponsorship</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of the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7"/>
                        </a:rPr>
                        <a:t>KKNK</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arts festival</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7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0592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70405">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8" name="object 16">
            <a:extLst>
              <a:ext uri="{FF2B5EF4-FFF2-40B4-BE49-F238E27FC236}">
                <a16:creationId xmlns:a16="http://schemas.microsoft.com/office/drawing/2014/main" id="{11F93FF4-486A-4F92-A0A2-4D916B1897AA}"/>
              </a:ext>
            </a:extLst>
          </p:cNvPr>
          <p:cNvSpPr/>
          <p:nvPr/>
        </p:nvSpPr>
        <p:spPr>
          <a:xfrm>
            <a:off x="15318636" y="25856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0" name="object 16">
            <a:extLst>
              <a:ext uri="{FF2B5EF4-FFF2-40B4-BE49-F238E27FC236}">
                <a16:creationId xmlns:a16="http://schemas.microsoft.com/office/drawing/2014/main" id="{45F369E2-B95F-207C-1DB0-C5DC49E068CF}"/>
              </a:ext>
            </a:extLst>
          </p:cNvPr>
          <p:cNvSpPr/>
          <p:nvPr/>
        </p:nvSpPr>
        <p:spPr>
          <a:xfrm>
            <a:off x="14206291" y="451694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3" name="object 16">
            <a:extLst>
              <a:ext uri="{FF2B5EF4-FFF2-40B4-BE49-F238E27FC236}">
                <a16:creationId xmlns:a16="http://schemas.microsoft.com/office/drawing/2014/main" id="{FE45CA2E-22AF-DF1E-3CF3-3194D6C9B21D}"/>
              </a:ext>
            </a:extLst>
          </p:cNvPr>
          <p:cNvSpPr/>
          <p:nvPr/>
        </p:nvSpPr>
        <p:spPr>
          <a:xfrm>
            <a:off x="11576200" y="25856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5" name="object 16">
            <a:extLst>
              <a:ext uri="{FF2B5EF4-FFF2-40B4-BE49-F238E27FC236}">
                <a16:creationId xmlns:a16="http://schemas.microsoft.com/office/drawing/2014/main" id="{2F5FDE45-03B6-FC2B-C5D5-FB5C1246FA85}"/>
              </a:ext>
            </a:extLst>
          </p:cNvPr>
          <p:cNvSpPr/>
          <p:nvPr/>
        </p:nvSpPr>
        <p:spPr>
          <a:xfrm>
            <a:off x="12660095" y="25856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1" name="object 16">
            <a:extLst>
              <a:ext uri="{FF2B5EF4-FFF2-40B4-BE49-F238E27FC236}">
                <a16:creationId xmlns:a16="http://schemas.microsoft.com/office/drawing/2014/main" id="{E8ECB6D4-DF2D-E7CA-17F9-F671B7F11EF6}"/>
              </a:ext>
            </a:extLst>
          </p:cNvPr>
          <p:cNvSpPr/>
          <p:nvPr/>
        </p:nvSpPr>
        <p:spPr>
          <a:xfrm>
            <a:off x="15318636" y="357316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2" name="object 16">
            <a:extLst>
              <a:ext uri="{FF2B5EF4-FFF2-40B4-BE49-F238E27FC236}">
                <a16:creationId xmlns:a16="http://schemas.microsoft.com/office/drawing/2014/main" id="{0F2D3B7D-D4E1-6180-3569-BDA3A2E9826C}"/>
              </a:ext>
            </a:extLst>
          </p:cNvPr>
          <p:cNvSpPr/>
          <p:nvPr/>
        </p:nvSpPr>
        <p:spPr>
          <a:xfrm>
            <a:off x="11558014" y="357316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12</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1882116127"/>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66%</a:t>
                      </a:r>
                    </a:p>
                  </a:txBody>
                  <a:tcPr/>
                </a:tc>
                <a:tc>
                  <a:txBody>
                    <a:bodyPr/>
                    <a:lstStyle/>
                    <a:p>
                      <a:pPr algn="ctr"/>
                      <a:r>
                        <a:rPr lang="en-ZA" sz="2000">
                          <a:latin typeface="Arial" panose="020B0604020202020204" pitchFamily="34" charset="0"/>
                          <a:cs typeface="Arial" panose="020B0604020202020204" pitchFamily="34" charset="0"/>
                        </a:rPr>
                        <a:t>68%</a:t>
                      </a:r>
                    </a:p>
                  </a:txBody>
                  <a:tcPr/>
                </a:tc>
                <a:tc>
                  <a:txBody>
                    <a:bodyPr/>
                    <a:lstStyle/>
                    <a:p>
                      <a:pPr algn="ctr"/>
                      <a:r>
                        <a:rPr lang="en-ZA" sz="200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34%</a:t>
                      </a:r>
                    </a:p>
                  </a:txBody>
                  <a:tcPr/>
                </a:tc>
                <a:tc>
                  <a:txBody>
                    <a:bodyPr/>
                    <a:lstStyle/>
                    <a:p>
                      <a:pPr algn="ctr"/>
                      <a:r>
                        <a:rPr lang="en-ZA" sz="2000">
                          <a:latin typeface="Arial" panose="020B0604020202020204" pitchFamily="34" charset="0"/>
                          <a:cs typeface="Arial" panose="020B0604020202020204" pitchFamily="34" charset="0"/>
                        </a:rPr>
                        <a:t>38%</a:t>
                      </a:r>
                    </a:p>
                  </a:txBody>
                  <a:tcPr/>
                </a:tc>
                <a:tc>
                  <a:txBody>
                    <a:bodyPr/>
                    <a:lstStyle/>
                    <a:p>
                      <a:pPr algn="ctr"/>
                      <a:r>
                        <a:rPr lang="en-ZA" sz="2000">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21%</a:t>
                      </a:r>
                    </a:p>
                  </a:txBody>
                  <a:tcPr/>
                </a:tc>
                <a:tc>
                  <a:txBody>
                    <a:bodyPr/>
                    <a:lstStyle/>
                    <a:p>
                      <a:pPr algn="ctr"/>
                      <a:r>
                        <a:rPr lang="en-ZA" sz="2000">
                          <a:latin typeface="Arial" panose="020B0604020202020204" pitchFamily="34" charset="0"/>
                          <a:cs typeface="Arial" panose="020B0604020202020204" pitchFamily="34" charset="0"/>
                        </a:rPr>
                        <a:t>21%</a:t>
                      </a:r>
                    </a:p>
                  </a:txBody>
                  <a:tcPr/>
                </a:tc>
                <a:tc>
                  <a:txBody>
                    <a:bodyPr/>
                    <a:lstStyle/>
                    <a:p>
                      <a:pPr algn="ctr"/>
                      <a:r>
                        <a:rPr lang="en-ZA" sz="200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a:off x="17641865" y="7653782"/>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pic>
        <p:nvPicPr>
          <p:cNvPr id="3" name="Picture 2">
            <a:extLst>
              <a:ext uri="{FF2B5EF4-FFF2-40B4-BE49-F238E27FC236}">
                <a16:creationId xmlns:a16="http://schemas.microsoft.com/office/drawing/2014/main" id="{71709C67-3C59-92F2-4BE9-67C44354AE51}"/>
              </a:ext>
            </a:extLst>
          </p:cNvPr>
          <p:cNvPicPr>
            <a:picLocks noChangeAspect="1"/>
          </p:cNvPicPr>
          <p:nvPr/>
        </p:nvPicPr>
        <p:blipFill>
          <a:blip r:embed="rId18"/>
          <a:srcRect/>
          <a:stretch/>
        </p:blipFill>
        <p:spPr>
          <a:xfrm>
            <a:off x="290957" y="130204"/>
            <a:ext cx="1023986" cy="1023986"/>
          </a:xfrm>
          <a:prstGeom prst="ellipse">
            <a:avLst/>
          </a:prstGeom>
        </p:spPr>
      </p:pic>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Consumer Banking - Absa</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39619"/>
            <a:ext cx="9861349" cy="3868941"/>
            <a:chOff x="15158648" y="1559530"/>
            <a:chExt cx="4608417" cy="3969637"/>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59700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4017252294"/>
                </p:ext>
              </p:extLst>
            </p:nvPr>
          </p:nvGraphicFramePr>
          <p:xfrm>
            <a:off x="15158648" y="2445149"/>
            <a:ext cx="4608417" cy="3047429"/>
          </p:xfrm>
          <a:graphic>
            <a:graphicData uri="http://schemas.openxmlformats.org/drawingml/2006/chart">
              <c:chart xmlns:c="http://schemas.openxmlformats.org/drawingml/2006/chart" xmlns:r="http://schemas.openxmlformats.org/officeDocument/2006/relationships" r:id="rId19"/>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39" name="Isosceles Triangle 38">
            <a:extLst>
              <a:ext uri="{FF2B5EF4-FFF2-40B4-BE49-F238E27FC236}">
                <a16:creationId xmlns:a16="http://schemas.microsoft.com/office/drawing/2014/main" id="{09E73807-A4C1-C624-4829-D9041BA4109E}"/>
              </a:ext>
            </a:extLst>
          </p:cNvPr>
          <p:cNvSpPr/>
          <p:nvPr/>
        </p:nvSpPr>
        <p:spPr>
          <a:xfrm>
            <a:off x="17641865" y="7262657"/>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a:extLst>
              <a:ext uri="{FF2B5EF4-FFF2-40B4-BE49-F238E27FC236}">
                <a16:creationId xmlns:a16="http://schemas.microsoft.com/office/drawing/2014/main" id="{CF9FC986-DA2A-6128-AE6F-85C321AF20FD}"/>
              </a:ext>
            </a:extLst>
          </p:cNvPr>
          <p:cNvSpPr txBox="1"/>
          <p:nvPr/>
        </p:nvSpPr>
        <p:spPr>
          <a:xfrm>
            <a:off x="3006158" y="5960934"/>
            <a:ext cx="338336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 </a:t>
            </a:r>
            <a:r>
              <a:rPr lang="en-ZA" sz="1200" err="1">
                <a:latin typeface="Arial" panose="020B0604020202020204" pitchFamily="34" charset="0"/>
                <a:cs typeface="Arial" panose="020B0604020202020204" pitchFamily="34" charset="0"/>
              </a:rPr>
              <a:t>Allcomer</a:t>
            </a:r>
            <a:r>
              <a:rPr lang="en-ZA" sz="1200">
                <a:latin typeface="Arial" panose="020B0604020202020204" pitchFamily="34" charset="0"/>
                <a:cs typeface="Arial" panose="020B0604020202020204" pitchFamily="34" charset="0"/>
              </a:rPr>
              <a:t>, Newcomer and social</a:t>
            </a:r>
          </a:p>
        </p:txBody>
      </p:sp>
    </p:spTree>
    <p:extLst>
      <p:ext uri="{BB962C8B-B14F-4D97-AF65-F5344CB8AC3E}">
        <p14:creationId xmlns:p14="http://schemas.microsoft.com/office/powerpoint/2010/main" val="3589285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13</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2327456122"/>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75%</a:t>
                      </a:r>
                    </a:p>
                  </a:txBody>
                  <a:tcPr/>
                </a:tc>
                <a:tc>
                  <a:txBody>
                    <a:bodyPr/>
                    <a:lstStyle/>
                    <a:p>
                      <a:pPr algn="ctr"/>
                      <a:r>
                        <a:rPr lang="en-ZA" sz="2000">
                          <a:latin typeface="Arial" panose="020B0604020202020204" pitchFamily="34" charset="0"/>
                          <a:cs typeface="Arial" panose="020B0604020202020204" pitchFamily="34" charset="0"/>
                        </a:rPr>
                        <a:t>75%</a:t>
                      </a:r>
                    </a:p>
                  </a:txBody>
                  <a:tcPr/>
                </a:tc>
                <a:tc>
                  <a:txBody>
                    <a:bodyPr/>
                    <a:lstStyle/>
                    <a:p>
                      <a:pPr algn="ctr"/>
                      <a:r>
                        <a:rPr lang="en-ZA" sz="200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37%</a:t>
                      </a:r>
                    </a:p>
                  </a:txBody>
                  <a:tcPr/>
                </a:tc>
                <a:tc>
                  <a:txBody>
                    <a:bodyPr/>
                    <a:lstStyle/>
                    <a:p>
                      <a:pPr algn="ctr"/>
                      <a:r>
                        <a:rPr lang="en-ZA" sz="2000">
                          <a:latin typeface="Arial" panose="020B0604020202020204" pitchFamily="34" charset="0"/>
                          <a:cs typeface="Arial" panose="020B0604020202020204" pitchFamily="34" charset="0"/>
                        </a:rPr>
                        <a:t>41%</a:t>
                      </a:r>
                    </a:p>
                  </a:txBody>
                  <a:tcPr/>
                </a:tc>
                <a:tc>
                  <a:txBody>
                    <a:bodyPr/>
                    <a:lstStyle/>
                    <a:p>
                      <a:pPr algn="ctr"/>
                      <a:r>
                        <a:rPr lang="en-ZA" sz="2000">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28%</a:t>
                      </a:r>
                    </a:p>
                  </a:txBody>
                  <a:tcPr/>
                </a:tc>
                <a:tc>
                  <a:txBody>
                    <a:bodyPr/>
                    <a:lstStyle/>
                    <a:p>
                      <a:pPr algn="ctr"/>
                      <a:r>
                        <a:rPr lang="en-ZA" sz="2000">
                          <a:latin typeface="Arial" panose="020B0604020202020204" pitchFamily="34" charset="0"/>
                          <a:cs typeface="Arial" panose="020B0604020202020204" pitchFamily="34" charset="0"/>
                        </a:rPr>
                        <a:t>27%</a:t>
                      </a:r>
                    </a:p>
                  </a:txBody>
                  <a:tcPr/>
                </a:tc>
                <a:tc>
                  <a:txBody>
                    <a:bodyPr/>
                    <a:lstStyle/>
                    <a:p>
                      <a:pPr algn="ctr"/>
                      <a:r>
                        <a:rPr lang="en-ZA" sz="2000">
                          <a:latin typeface="Arial" panose="020B0604020202020204" pitchFamily="34" charset="0"/>
                          <a:cs typeface="Arial" panose="020B0604020202020204" pitchFamily="34" charset="0"/>
                        </a:rPr>
                        <a:t>-1%</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a:off x="17641865" y="7653782"/>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8" name="Isosceles Triangle 17">
            <a:extLst>
              <a:ext uri="{FF2B5EF4-FFF2-40B4-BE49-F238E27FC236}">
                <a16:creationId xmlns:a16="http://schemas.microsoft.com/office/drawing/2014/main" id="{53A66623-9397-4D6A-BC7D-D906597A6ED2}"/>
              </a:ext>
            </a:extLst>
          </p:cNvPr>
          <p:cNvSpPr/>
          <p:nvPr/>
        </p:nvSpPr>
        <p:spPr>
          <a:xfrm rot="10800000">
            <a:off x="17641865" y="8044907"/>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Consumer Banking - Capitec</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311121"/>
            <a:ext cx="9861349" cy="3721791"/>
            <a:chOff x="15158648" y="1559530"/>
            <a:chExt cx="4608417" cy="3969637"/>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59700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434545636"/>
                </p:ext>
              </p:extLst>
            </p:nvPr>
          </p:nvGraphicFramePr>
          <p:xfrm>
            <a:off x="15158648" y="2445149"/>
            <a:ext cx="4608417" cy="3084018"/>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graphicFrame>
        <p:nvGraphicFramePr>
          <p:cNvPr id="2" name="object 19">
            <a:extLst>
              <a:ext uri="{FF2B5EF4-FFF2-40B4-BE49-F238E27FC236}">
                <a16:creationId xmlns:a16="http://schemas.microsoft.com/office/drawing/2014/main" id="{8E674FFA-8762-BE94-295D-27ADAF6FCACA}"/>
              </a:ext>
            </a:extLst>
          </p:cNvPr>
          <p:cNvGraphicFramePr/>
          <p:nvPr>
            <p:extLst>
              <p:ext uri="{D42A27DB-BD31-4B8C-83A1-F6EECF244321}">
                <p14:modId xmlns:p14="http://schemas.microsoft.com/office/powerpoint/2010/main" val="3999443357"/>
              </p:ext>
            </p:extLst>
          </p:nvPr>
        </p:nvGraphicFramePr>
        <p:xfrm>
          <a:off x="3074769" y="1560187"/>
          <a:ext cx="13195373" cy="5200543"/>
        </p:xfrm>
        <a:graphic>
          <a:graphicData uri="http://schemas.openxmlformats.org/drawingml/2006/table">
            <a:tbl>
              <a:tblPr firstRow="1" bandRow="1">
                <a:tableStyleId>{2D5ABB26-0587-4C30-8999-92F81FD0307C}</a:tableStyleId>
              </a:tblPr>
              <a:tblGrid>
                <a:gridCol w="6810249">
                  <a:extLst>
                    <a:ext uri="{9D8B030D-6E8A-4147-A177-3AD203B41FA5}">
                      <a16:colId xmlns:a16="http://schemas.microsoft.com/office/drawing/2014/main" val="20000"/>
                    </a:ext>
                  </a:extLst>
                </a:gridCol>
                <a:gridCol w="1047583">
                  <a:extLst>
                    <a:ext uri="{9D8B030D-6E8A-4147-A177-3AD203B41FA5}">
                      <a16:colId xmlns:a16="http://schemas.microsoft.com/office/drawing/2014/main" val="20001"/>
                    </a:ext>
                  </a:extLst>
                </a:gridCol>
                <a:gridCol w="1337346">
                  <a:extLst>
                    <a:ext uri="{9D8B030D-6E8A-4147-A177-3AD203B41FA5}">
                      <a16:colId xmlns:a16="http://schemas.microsoft.com/office/drawing/2014/main" val="20002"/>
                    </a:ext>
                  </a:extLst>
                </a:gridCol>
                <a:gridCol w="1337346">
                  <a:extLst>
                    <a:ext uri="{9D8B030D-6E8A-4147-A177-3AD203B41FA5}">
                      <a16:colId xmlns:a16="http://schemas.microsoft.com/office/drawing/2014/main" val="20003"/>
                    </a:ext>
                  </a:extLst>
                </a:gridCol>
                <a:gridCol w="1260679">
                  <a:extLst>
                    <a:ext uri="{9D8B030D-6E8A-4147-A177-3AD203B41FA5}">
                      <a16:colId xmlns:a16="http://schemas.microsoft.com/office/drawing/2014/main" val="20004"/>
                    </a:ext>
                  </a:extLst>
                </a:gridCol>
                <a:gridCol w="1402170">
                  <a:extLst>
                    <a:ext uri="{9D8B030D-6E8A-4147-A177-3AD203B41FA5}">
                      <a16:colId xmlns:a16="http://schemas.microsoft.com/office/drawing/2014/main" val="20005"/>
                    </a:ext>
                  </a:extLst>
                </a:gridCol>
              </a:tblGrid>
              <a:tr h="671897">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42329">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dirty="0">
                          <a:ln>
                            <a:noFill/>
                          </a:ln>
                          <a:solidFill>
                            <a:srgbClr val="006341"/>
                          </a:solidFill>
                          <a:effectLst/>
                          <a:uLnTx/>
                          <a:uFillTx/>
                          <a:latin typeface="Arial"/>
                          <a:ea typeface="+mn-ea"/>
                          <a:cs typeface="Arial"/>
                        </a:rPr>
                        <a:t>The bank continued its </a:t>
                      </a:r>
                      <a:r>
                        <a:rPr kumimoji="0" lang="en-US" sz="1600" b="0" i="1" u="none" strike="noStrike" kern="1200" cap="none" spc="0" normalizeH="0" baseline="0" noProof="0" dirty="0">
                          <a:ln>
                            <a:noFill/>
                          </a:ln>
                          <a:solidFill>
                            <a:srgbClr val="006341"/>
                          </a:solidFill>
                          <a:effectLst/>
                          <a:uLnTx/>
                          <a:uFillTx/>
                          <a:latin typeface="Arial"/>
                          <a:ea typeface="+mn-ea"/>
                          <a:cs typeface="Arial"/>
                          <a:hlinkClick r:id="rId3"/>
                        </a:rPr>
                        <a:t>Switch</a:t>
                      </a:r>
                      <a:r>
                        <a:rPr kumimoji="0" lang="en-US" sz="1600" b="0" i="1" u="none" strike="noStrike" kern="1200" cap="none" spc="0" normalizeH="0" baseline="0" noProof="0" dirty="0">
                          <a:ln>
                            <a:noFill/>
                          </a:ln>
                          <a:solidFill>
                            <a:srgbClr val="006341"/>
                          </a:solidFill>
                          <a:effectLst/>
                          <a:uLnTx/>
                          <a:uFillTx/>
                          <a:latin typeface="Arial"/>
                          <a:ea typeface="+mn-ea"/>
                          <a:cs typeface="Arial"/>
                        </a:rPr>
                        <a:t> to Capitec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4"/>
                        </a:rPr>
                        <a:t>messaging</a:t>
                      </a:r>
                      <a:r>
                        <a:rPr kumimoji="0" lang="en-US" sz="1600" b="0" i="0" u="none" strike="noStrike" kern="1200" cap="none" spc="0" normalizeH="0" baseline="0" noProof="0" dirty="0">
                          <a:ln>
                            <a:noFill/>
                          </a:ln>
                          <a:solidFill>
                            <a:srgbClr val="006341"/>
                          </a:solidFill>
                          <a:effectLst/>
                          <a:uLnTx/>
                          <a:uFillTx/>
                          <a:latin typeface="Arial"/>
                          <a:ea typeface="+mn-ea"/>
                          <a:cs typeface="Arial"/>
                        </a:rPr>
                        <a:t>, which included its SA’s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5"/>
                        </a:rPr>
                        <a:t>Best</a:t>
                      </a:r>
                      <a:r>
                        <a:rPr kumimoji="0" lang="en-US" sz="1600" b="0" i="0" u="none" strike="noStrike" kern="1200" cap="none" spc="0" normalizeH="0" baseline="0" noProof="0" dirty="0">
                          <a:ln>
                            <a:noFill/>
                          </a:ln>
                          <a:solidFill>
                            <a:srgbClr val="006341"/>
                          </a:solidFill>
                          <a:effectLst/>
                          <a:uLnTx/>
                          <a:uFillTx/>
                          <a:latin typeface="Arial"/>
                          <a:ea typeface="+mn-ea"/>
                          <a:cs typeface="Arial"/>
                        </a:rPr>
                        <a:t> Digital Bank award and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6"/>
                        </a:rPr>
                        <a:t>competitions</a:t>
                      </a:r>
                      <a:r>
                        <a:rPr kumimoji="0" lang="en-US" sz="1600" b="0" i="0" u="none" strike="noStrike" kern="1200" cap="none" spc="0" normalizeH="0" baseline="0" noProof="0" dirty="0">
                          <a:ln>
                            <a:noFill/>
                          </a:ln>
                          <a:solidFill>
                            <a:srgbClr val="006341"/>
                          </a:solidFill>
                          <a:effectLst/>
                          <a:uLnTx/>
                          <a:uFillTx/>
                          <a:latin typeface="Arial"/>
                          <a:ea typeface="+mn-ea"/>
                          <a:cs typeface="Arial"/>
                        </a:rPr>
                        <a:t> (#LiveBetterWithCapitec). Messaging related to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7"/>
                        </a:rPr>
                        <a:t>#LiveBetterDay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8"/>
                        </a:rPr>
                        <a:t>emphasised</a:t>
                      </a:r>
                      <a:r>
                        <a:rPr kumimoji="0" lang="en-US" sz="1600" b="0" i="0" u="none" strike="noStrike" kern="1200" cap="none" spc="0" normalizeH="0" baseline="0" noProof="0" dirty="0">
                          <a:ln>
                            <a:noFill/>
                          </a:ln>
                          <a:solidFill>
                            <a:srgbClr val="006341"/>
                          </a:solidFill>
                          <a:effectLst/>
                          <a:uLnTx/>
                          <a:uFillTx/>
                          <a:latin typeface="Arial"/>
                          <a:ea typeface="+mn-ea"/>
                          <a:cs typeface="Arial"/>
                        </a:rPr>
                        <a:t> the brand having the Best Financial Services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9"/>
                        </a:rPr>
                        <a:t>Loyalty</a:t>
                      </a:r>
                      <a:r>
                        <a:rPr kumimoji="0" lang="en-US" sz="1600" b="0" i="0" u="none" strike="noStrike" kern="1200" cap="none" spc="0" normalizeH="0" baseline="0" noProof="0" dirty="0">
                          <a:ln>
                            <a:noFill/>
                          </a:ln>
                          <a:solidFill>
                            <a:srgbClr val="006341"/>
                          </a:solidFill>
                          <a:effectLst/>
                          <a:uLnTx/>
                          <a:uFillTx/>
                          <a:latin typeface="Arial"/>
                          <a:ea typeface="+mn-ea"/>
                          <a:cs typeface="Arial"/>
                        </a:rPr>
                        <a:t> program for 2022.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dirty="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0"/>
                        </a:rPr>
                        <a:t>The</a:t>
                      </a:r>
                      <a:r>
                        <a:rPr kumimoji="0" lang="en-US" sz="1600" b="0" i="0" u="none" strike="noStrike" kern="1200" cap="none" spc="0" normalizeH="0" baseline="0" noProof="0" dirty="0">
                          <a:ln>
                            <a:noFill/>
                          </a:ln>
                          <a:solidFill>
                            <a:srgbClr val="006341"/>
                          </a:solidFill>
                          <a:effectLst/>
                          <a:uLnTx/>
                          <a:uFillTx/>
                          <a:latin typeface="Arial"/>
                          <a:ea typeface="+mn-ea"/>
                          <a:cs typeface="Arial"/>
                        </a:rPr>
                        <a:t>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1"/>
                        </a:rPr>
                        <a:t>credit</a:t>
                      </a:r>
                      <a:r>
                        <a:rPr kumimoji="0" lang="en-US" sz="1600" b="0" i="0" u="none" strike="noStrike" kern="1200" cap="none" spc="0" normalizeH="0" baseline="0" noProof="0" dirty="0">
                          <a:ln>
                            <a:noFill/>
                          </a:ln>
                          <a:solidFill>
                            <a:srgbClr val="006341"/>
                          </a:solidFill>
                          <a:effectLst/>
                          <a:uLnTx/>
                          <a:uFillTx/>
                          <a:latin typeface="Arial"/>
                          <a:ea typeface="+mn-ea"/>
                          <a:cs typeface="Arial"/>
                        </a:rPr>
                        <a:t>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2"/>
                        </a:rPr>
                        <a:t>card</a:t>
                      </a:r>
                      <a:r>
                        <a:rPr kumimoji="0" lang="en-US" sz="1600" b="0" i="0" u="none" strike="noStrike" kern="1200" cap="none" spc="0" normalizeH="0" baseline="0" noProof="0" dirty="0">
                          <a:ln>
                            <a:noFill/>
                          </a:ln>
                          <a:solidFill>
                            <a:srgbClr val="006341"/>
                          </a:solidFill>
                          <a:effectLst/>
                          <a:uLnTx/>
                          <a:uFillTx/>
                          <a:latin typeface="Arial"/>
                          <a:ea typeface="+mn-ea"/>
                          <a:cs typeface="Arial"/>
                        </a:rPr>
                        <a:t>, Capitec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3"/>
                        </a:rPr>
                        <a:t>Connect</a:t>
                      </a:r>
                      <a:r>
                        <a:rPr kumimoji="0" lang="en-US" sz="1600" b="0" i="0" u="none" strike="noStrike" kern="1200" cap="none" spc="0" normalizeH="0" baseline="0" noProof="0" dirty="0">
                          <a:ln>
                            <a:noFill/>
                          </a:ln>
                          <a:solidFill>
                            <a:srgbClr val="006341"/>
                          </a:solidFill>
                          <a:effectLst/>
                          <a:uLnTx/>
                          <a:uFillTx/>
                          <a:latin typeface="Arial"/>
                          <a:ea typeface="+mn-ea"/>
                          <a:cs typeface="Arial"/>
                        </a:rPr>
                        <a:t> data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4"/>
                        </a:rPr>
                        <a:t>offering</a:t>
                      </a:r>
                      <a:r>
                        <a:rPr kumimoji="0" lang="en-US" sz="1600" b="0" i="0" u="none" strike="noStrike" kern="1200" cap="none" spc="0" normalizeH="0" baseline="0" noProof="0" dirty="0">
                          <a:ln>
                            <a:noFill/>
                          </a:ln>
                          <a:solidFill>
                            <a:srgbClr val="006341"/>
                          </a:solidFill>
                          <a:effectLst/>
                          <a:uLnTx/>
                          <a:uFillTx/>
                          <a:latin typeface="Arial"/>
                          <a:ea typeface="+mn-ea"/>
                          <a:cs typeface="Arial"/>
                        </a:rPr>
                        <a:t>,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5"/>
                        </a:rPr>
                        <a:t>rewards</a:t>
                      </a:r>
                      <a:r>
                        <a:rPr kumimoji="0" lang="en-US" sz="1600" b="0" i="0" u="none" strike="noStrike" kern="1200" cap="none" spc="0" normalizeH="0" baseline="0" noProof="0" dirty="0">
                          <a:ln>
                            <a:noFill/>
                          </a:ln>
                          <a:solidFill>
                            <a:srgbClr val="006341"/>
                          </a:solidFill>
                          <a:effectLst/>
                          <a:uLnTx/>
                          <a:uFillTx/>
                          <a:latin typeface="Arial"/>
                          <a:ea typeface="+mn-ea"/>
                          <a:cs typeface="Arial"/>
                        </a:rPr>
                        <a:t> and a </a:t>
                      </a:r>
                      <a:r>
                        <a:rPr kumimoji="0" lang="en-US" sz="1600" b="0" i="1" u="none" strike="noStrike" kern="1200" cap="none" spc="0" normalizeH="0" baseline="0" noProof="0" dirty="0">
                          <a:ln>
                            <a:noFill/>
                          </a:ln>
                          <a:solidFill>
                            <a:srgbClr val="006341"/>
                          </a:solidFill>
                          <a:effectLst/>
                          <a:uLnTx/>
                          <a:uFillTx/>
                          <a:latin typeface="Arial"/>
                          <a:ea typeface="+mn-ea"/>
                          <a:cs typeface="Arial"/>
                        </a:rPr>
                        <a:t>purpose</a:t>
                      </a:r>
                      <a:r>
                        <a:rPr kumimoji="0" lang="en-US" sz="1600" b="0" i="0" u="none" strike="noStrike" kern="1200" cap="none" spc="0" normalizeH="0" baseline="0" noProof="0" dirty="0">
                          <a:ln>
                            <a:noFill/>
                          </a:ln>
                          <a:solidFill>
                            <a:srgbClr val="006341"/>
                          </a:solidFill>
                          <a:effectLst/>
                          <a:uLnTx/>
                          <a:uFillTx/>
                          <a:latin typeface="Arial"/>
                          <a:ea typeface="+mn-ea"/>
                          <a:cs typeface="Arial"/>
                        </a:rPr>
                        <a:t>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6"/>
                        </a:rPr>
                        <a:t>loan</a:t>
                      </a:r>
                      <a:r>
                        <a:rPr kumimoji="0" lang="en-US" sz="1600" b="0" i="0" u="none" strike="noStrike" kern="1200" cap="none" spc="0" normalizeH="0" baseline="0" noProof="0" dirty="0">
                          <a:ln>
                            <a:noFill/>
                          </a:ln>
                          <a:solidFill>
                            <a:srgbClr val="006341"/>
                          </a:solidFill>
                          <a:effectLst/>
                          <a:uLnTx/>
                          <a:uFillTx/>
                          <a:latin typeface="Arial"/>
                          <a:ea typeface="+mn-ea"/>
                          <a:cs typeface="Arial"/>
                        </a:rPr>
                        <a:t> were promoted during the period, which also featured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7"/>
                        </a:rPr>
                        <a:t>Valentines Day </a:t>
                      </a:r>
                      <a:r>
                        <a:rPr kumimoji="0" lang="en-US" sz="1600" b="0" i="0" u="none" strike="noStrike" kern="1200" cap="none" spc="0" normalizeH="0" baseline="0" noProof="0" dirty="0">
                          <a:ln>
                            <a:noFill/>
                          </a:ln>
                          <a:solidFill>
                            <a:srgbClr val="006341"/>
                          </a:solidFill>
                          <a:effectLst/>
                          <a:uLnTx/>
                          <a:uFillTx/>
                          <a:latin typeface="Arial"/>
                          <a:ea typeface="+mn-ea"/>
                          <a:cs typeface="Arial"/>
                        </a:rPr>
                        <a:t>competitions, all of which were supported by #LoveWithCapitec and #LiveBetterWithCapitec</a:t>
                      </a:r>
                      <a:endParaRPr kumimoji="0" lang="en-US" sz="1000" b="0" i="0" u="none" strike="noStrike" kern="1200" cap="none" spc="0" normalizeH="0" baseline="0" noProof="0" dirty="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dirty="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8"/>
                        </a:rPr>
                        <a:t>#TheInsiderSA </a:t>
                      </a:r>
                      <a:r>
                        <a:rPr kumimoji="0" lang="en-US" sz="1600" b="0" i="0" u="none" strike="noStrike" kern="1200" cap="none" spc="0" normalizeH="0" baseline="0" noProof="0" dirty="0">
                          <a:ln>
                            <a:noFill/>
                          </a:ln>
                          <a:solidFill>
                            <a:srgbClr val="006341"/>
                          </a:solidFill>
                          <a:effectLst/>
                          <a:uLnTx/>
                          <a:uFillTx/>
                          <a:latin typeface="Arial"/>
                          <a:ea typeface="+mn-ea"/>
                          <a:cs typeface="Arial"/>
                        </a:rPr>
                        <a:t>remained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19"/>
                        </a:rPr>
                        <a:t>topical</a:t>
                      </a:r>
                      <a:r>
                        <a:rPr kumimoji="0" lang="en-US" sz="1600" b="0" i="0" u="none" strike="noStrike" kern="1200" cap="none" spc="0" normalizeH="0" baseline="0" noProof="0" dirty="0">
                          <a:ln>
                            <a:noFill/>
                          </a:ln>
                          <a:solidFill>
                            <a:srgbClr val="006341"/>
                          </a:solidFill>
                          <a:effectLst/>
                          <a:uLnTx/>
                          <a:uFillTx/>
                          <a:latin typeface="Arial"/>
                          <a:ea typeface="+mn-ea"/>
                          <a:cs typeface="Arial"/>
                        </a:rPr>
                        <a:t>, while a Capitec Master Class in  </a:t>
                      </a:r>
                      <a:r>
                        <a:rPr kumimoji="0" lang="en-US" sz="1600" b="0" i="0" u="none" strike="noStrike" kern="1200" cap="none" spc="0" normalizeH="0" baseline="0" noProof="0" dirty="0">
                          <a:ln>
                            <a:noFill/>
                          </a:ln>
                          <a:solidFill>
                            <a:srgbClr val="006341"/>
                          </a:solidFill>
                          <a:effectLst/>
                          <a:uLnTx/>
                          <a:uFillTx/>
                          <a:latin typeface="Arial"/>
                          <a:ea typeface="+mn-ea"/>
                          <a:cs typeface="Arial"/>
                          <a:hlinkClick r:id="rId20"/>
                        </a:rPr>
                        <a:t>entrepreneurship</a:t>
                      </a:r>
                      <a:r>
                        <a:rPr kumimoji="0" lang="en-US" sz="1600" b="0" i="0" u="none" strike="noStrike" kern="1200" cap="none" spc="0" normalizeH="0" baseline="0" noProof="0" dirty="0">
                          <a:ln>
                            <a:noFill/>
                          </a:ln>
                          <a:solidFill>
                            <a:srgbClr val="006341"/>
                          </a:solidFill>
                          <a:effectLst/>
                          <a:uLnTx/>
                          <a:uFillTx/>
                          <a:latin typeface="Arial"/>
                          <a:ea typeface="+mn-ea"/>
                          <a:cs typeface="Arial"/>
                        </a:rPr>
                        <a:t> also featured (supported by #LiveBetterWithCapitec)</a:t>
                      </a: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16793">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3717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dirty="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7" name="object 16">
            <a:extLst>
              <a:ext uri="{FF2B5EF4-FFF2-40B4-BE49-F238E27FC236}">
                <a16:creationId xmlns:a16="http://schemas.microsoft.com/office/drawing/2014/main" id="{94D57A54-378C-054B-8E67-E489778E3F73}"/>
              </a:ext>
            </a:extLst>
          </p:cNvPr>
          <p:cNvSpPr/>
          <p:nvPr/>
        </p:nvSpPr>
        <p:spPr>
          <a:xfrm>
            <a:off x="10280560" y="251158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9" name="object 16">
            <a:extLst>
              <a:ext uri="{FF2B5EF4-FFF2-40B4-BE49-F238E27FC236}">
                <a16:creationId xmlns:a16="http://schemas.microsoft.com/office/drawing/2014/main" id="{BCBA3229-36B8-F220-0035-B31973C8E67F}"/>
              </a:ext>
            </a:extLst>
          </p:cNvPr>
          <p:cNvSpPr/>
          <p:nvPr/>
        </p:nvSpPr>
        <p:spPr>
          <a:xfrm>
            <a:off x="11198131" y="251158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1856FCB2-E593-CE81-48BE-C5E4ABEFDA8E}"/>
              </a:ext>
            </a:extLst>
          </p:cNvPr>
          <p:cNvSpPr/>
          <p:nvPr/>
        </p:nvSpPr>
        <p:spPr>
          <a:xfrm>
            <a:off x="15261624" y="251158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2" name="object 16">
            <a:extLst>
              <a:ext uri="{FF2B5EF4-FFF2-40B4-BE49-F238E27FC236}">
                <a16:creationId xmlns:a16="http://schemas.microsoft.com/office/drawing/2014/main" id="{0B9FD943-DA67-D1F2-0F6D-5A4C559F2C60}"/>
              </a:ext>
            </a:extLst>
          </p:cNvPr>
          <p:cNvSpPr/>
          <p:nvPr/>
        </p:nvSpPr>
        <p:spPr>
          <a:xfrm>
            <a:off x="10247369" y="3621737"/>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3" name="object 16">
            <a:extLst>
              <a:ext uri="{FF2B5EF4-FFF2-40B4-BE49-F238E27FC236}">
                <a16:creationId xmlns:a16="http://schemas.microsoft.com/office/drawing/2014/main" id="{4AD0EF8B-4F5F-43FF-3044-5F7D7CDB7E6D}"/>
              </a:ext>
            </a:extLst>
          </p:cNvPr>
          <p:cNvSpPr/>
          <p:nvPr/>
        </p:nvSpPr>
        <p:spPr>
          <a:xfrm>
            <a:off x="15261624" y="364101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6" name="object 16">
            <a:extLst>
              <a:ext uri="{FF2B5EF4-FFF2-40B4-BE49-F238E27FC236}">
                <a16:creationId xmlns:a16="http://schemas.microsoft.com/office/drawing/2014/main" id="{58D98561-8FBE-4AFC-4156-A1B8D553E3C9}"/>
              </a:ext>
            </a:extLst>
          </p:cNvPr>
          <p:cNvSpPr/>
          <p:nvPr/>
        </p:nvSpPr>
        <p:spPr>
          <a:xfrm>
            <a:off x="15261624" y="470725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pic>
        <p:nvPicPr>
          <p:cNvPr id="28" name="Picture 27">
            <a:extLst>
              <a:ext uri="{FF2B5EF4-FFF2-40B4-BE49-F238E27FC236}">
                <a16:creationId xmlns:a16="http://schemas.microsoft.com/office/drawing/2014/main" id="{DCFDBECE-5A0A-6DE3-4479-D5369307E4A7}"/>
              </a:ext>
            </a:extLst>
          </p:cNvPr>
          <p:cNvPicPr>
            <a:picLocks noChangeAspect="1"/>
          </p:cNvPicPr>
          <p:nvPr/>
        </p:nvPicPr>
        <p:blipFill rotWithShape="1">
          <a:blip r:embed="rId21">
            <a:clrChange>
              <a:clrFrom>
                <a:srgbClr val="FFFFFF"/>
              </a:clrFrom>
              <a:clrTo>
                <a:srgbClr val="FFFFFF">
                  <a:alpha val="0"/>
                </a:srgbClr>
              </a:clrTo>
            </a:clrChange>
          </a:blip>
          <a:srcRect l="3001" t="12482" b="14215"/>
          <a:stretch/>
        </p:blipFill>
        <p:spPr>
          <a:xfrm>
            <a:off x="117491" y="87376"/>
            <a:ext cx="1203716" cy="1080000"/>
          </a:xfrm>
          <a:prstGeom prst="ellipse">
            <a:avLst/>
          </a:prstGeom>
          <a:effectLst/>
        </p:spPr>
      </p:pic>
      <p:sp>
        <p:nvSpPr>
          <p:cNvPr id="39" name="TextBox 38">
            <a:extLst>
              <a:ext uri="{FF2B5EF4-FFF2-40B4-BE49-F238E27FC236}">
                <a16:creationId xmlns:a16="http://schemas.microsoft.com/office/drawing/2014/main" id="{FB7AD17C-EC33-9FC5-557D-931D961BB684}"/>
              </a:ext>
            </a:extLst>
          </p:cNvPr>
          <p:cNvSpPr txBox="1"/>
          <p:nvPr/>
        </p:nvSpPr>
        <p:spPr>
          <a:xfrm>
            <a:off x="3006158" y="5960934"/>
            <a:ext cx="338336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 </a:t>
            </a:r>
            <a:r>
              <a:rPr lang="en-ZA" sz="1200" err="1">
                <a:latin typeface="Arial" panose="020B0604020202020204" pitchFamily="34" charset="0"/>
                <a:cs typeface="Arial" panose="020B0604020202020204" pitchFamily="34" charset="0"/>
              </a:rPr>
              <a:t>Allcomer</a:t>
            </a:r>
            <a:r>
              <a:rPr lang="en-ZA" sz="1200">
                <a:latin typeface="Arial" panose="020B0604020202020204" pitchFamily="34" charset="0"/>
                <a:cs typeface="Arial" panose="020B0604020202020204" pitchFamily="34" charset="0"/>
              </a:rPr>
              <a:t>, Newcomer and social</a:t>
            </a:r>
          </a:p>
        </p:txBody>
      </p:sp>
    </p:spTree>
    <p:extLst>
      <p:ext uri="{BB962C8B-B14F-4D97-AF65-F5344CB8AC3E}">
        <p14:creationId xmlns:p14="http://schemas.microsoft.com/office/powerpoint/2010/main" val="1229414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14</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2626300058"/>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65%</a:t>
                      </a:r>
                    </a:p>
                  </a:txBody>
                  <a:tcPr/>
                </a:tc>
                <a:tc>
                  <a:txBody>
                    <a:bodyPr/>
                    <a:lstStyle/>
                    <a:p>
                      <a:pPr algn="ctr"/>
                      <a:r>
                        <a:rPr lang="en-ZA" sz="2000">
                          <a:latin typeface="Arial" panose="020B0604020202020204" pitchFamily="34" charset="0"/>
                          <a:cs typeface="Arial" panose="020B0604020202020204" pitchFamily="34" charset="0"/>
                        </a:rPr>
                        <a:t>64%</a:t>
                      </a:r>
                    </a:p>
                  </a:txBody>
                  <a:tcPr/>
                </a:tc>
                <a:tc>
                  <a:txBody>
                    <a:bodyPr/>
                    <a:lstStyle/>
                    <a:p>
                      <a:pPr algn="ctr"/>
                      <a:r>
                        <a:rPr lang="en-ZA" sz="2000">
                          <a:latin typeface="Arial" panose="020B0604020202020204" pitchFamily="34" charset="0"/>
                          <a:cs typeface="Arial" panose="020B0604020202020204" pitchFamily="34" charset="0"/>
                        </a:rPr>
                        <a:t>-1%</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34%</a:t>
                      </a:r>
                    </a:p>
                  </a:txBody>
                  <a:tcPr/>
                </a:tc>
                <a:tc>
                  <a:txBody>
                    <a:bodyPr/>
                    <a:lstStyle/>
                    <a:p>
                      <a:pPr algn="ctr"/>
                      <a:r>
                        <a:rPr lang="en-ZA" sz="2000">
                          <a:latin typeface="Arial" panose="020B0604020202020204" pitchFamily="34" charset="0"/>
                          <a:cs typeface="Arial" panose="020B0604020202020204" pitchFamily="34" charset="0"/>
                        </a:rPr>
                        <a:t>39%</a:t>
                      </a:r>
                    </a:p>
                  </a:txBody>
                  <a:tcPr/>
                </a:tc>
                <a:tc>
                  <a:txBody>
                    <a:bodyPr/>
                    <a:lstStyle/>
                    <a:p>
                      <a:pPr algn="ctr"/>
                      <a:r>
                        <a:rPr lang="en-ZA" sz="2000">
                          <a:latin typeface="Arial" panose="020B0604020202020204" pitchFamily="34" charset="0"/>
                          <a:cs typeface="Arial" panose="020B0604020202020204" pitchFamily="34" charset="0"/>
                        </a:rPr>
                        <a:t>+5%</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24%</a:t>
                      </a:r>
                    </a:p>
                  </a:txBody>
                  <a:tcPr/>
                </a:tc>
                <a:tc>
                  <a:txBody>
                    <a:bodyPr/>
                    <a:lstStyle/>
                    <a:p>
                      <a:pPr algn="ctr"/>
                      <a:r>
                        <a:rPr lang="en-ZA" sz="2000">
                          <a:latin typeface="Arial" panose="020B0604020202020204" pitchFamily="34" charset="0"/>
                          <a:cs typeface="Arial" panose="020B0604020202020204" pitchFamily="34" charset="0"/>
                        </a:rPr>
                        <a:t>24%</a:t>
                      </a:r>
                    </a:p>
                  </a:txBody>
                  <a:tcPr/>
                </a:tc>
                <a:tc>
                  <a:txBody>
                    <a:bodyPr/>
                    <a:lstStyle/>
                    <a:p>
                      <a:pPr algn="ctr"/>
                      <a:r>
                        <a:rPr lang="en-ZA" sz="200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a:off x="17641865" y="7653782"/>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Consumer Banking - FNB</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4150502"/>
            <a:chOff x="15158648" y="1559530"/>
            <a:chExt cx="4608417" cy="3969637"/>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59700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1245823412"/>
                </p:ext>
              </p:extLst>
            </p:nvPr>
          </p:nvGraphicFramePr>
          <p:xfrm>
            <a:off x="15158648" y="2445149"/>
            <a:ext cx="4608417" cy="2806422"/>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pic>
        <p:nvPicPr>
          <p:cNvPr id="10" name="Picture 9">
            <a:extLst>
              <a:ext uri="{FF2B5EF4-FFF2-40B4-BE49-F238E27FC236}">
                <a16:creationId xmlns:a16="http://schemas.microsoft.com/office/drawing/2014/main" id="{A2956295-DAB1-3941-48E4-579C175B1F29}"/>
              </a:ext>
            </a:extLst>
          </p:cNvPr>
          <p:cNvPicPr>
            <a:picLocks noChangeAspect="1"/>
          </p:cNvPicPr>
          <p:nvPr/>
        </p:nvPicPr>
        <p:blipFill rotWithShape="1">
          <a:blip r:embed="rId3">
            <a:clrChange>
              <a:clrFrom>
                <a:srgbClr val="F3F2F0"/>
              </a:clrFrom>
              <a:clrTo>
                <a:srgbClr val="F3F2F0">
                  <a:alpha val="0"/>
                </a:srgbClr>
              </a:clrTo>
            </a:clrChange>
          </a:blip>
          <a:srcRect l="13175"/>
          <a:stretch/>
        </p:blipFill>
        <p:spPr>
          <a:xfrm>
            <a:off x="337582" y="34367"/>
            <a:ext cx="1044662" cy="1123454"/>
          </a:xfrm>
          <a:prstGeom prst="rect">
            <a:avLst/>
          </a:prstGeom>
        </p:spPr>
      </p:pic>
      <p:graphicFrame>
        <p:nvGraphicFramePr>
          <p:cNvPr id="13" name="object 19">
            <a:extLst>
              <a:ext uri="{FF2B5EF4-FFF2-40B4-BE49-F238E27FC236}">
                <a16:creationId xmlns:a16="http://schemas.microsoft.com/office/drawing/2014/main" id="{954A43B4-4247-90E4-1369-8617CF04B779}"/>
              </a:ext>
            </a:extLst>
          </p:cNvPr>
          <p:cNvGraphicFramePr>
            <a:graphicFrameLocks noGrp="1"/>
          </p:cNvGraphicFramePr>
          <p:nvPr>
            <p:extLst>
              <p:ext uri="{D42A27DB-BD31-4B8C-83A1-F6EECF244321}">
                <p14:modId xmlns:p14="http://schemas.microsoft.com/office/powerpoint/2010/main" val="1037762417"/>
              </p:ext>
            </p:extLst>
          </p:nvPr>
        </p:nvGraphicFramePr>
        <p:xfrm>
          <a:off x="3132845" y="1522312"/>
          <a:ext cx="13275129" cy="6192706"/>
        </p:xfrm>
        <a:graphic>
          <a:graphicData uri="http://schemas.openxmlformats.org/drawingml/2006/table">
            <a:tbl>
              <a:tblPr firstRow="1" bandRow="1">
                <a:tableStyleId>{2D5ABB26-0587-4C30-8999-92F81FD0307C}</a:tableStyleId>
              </a:tblPr>
              <a:tblGrid>
                <a:gridCol w="7358743">
                  <a:extLst>
                    <a:ext uri="{9D8B030D-6E8A-4147-A177-3AD203B41FA5}">
                      <a16:colId xmlns:a16="http://schemas.microsoft.com/office/drawing/2014/main" val="20000"/>
                    </a:ext>
                  </a:extLst>
                </a:gridCol>
                <a:gridCol w="1045029">
                  <a:extLst>
                    <a:ext uri="{9D8B030D-6E8A-4147-A177-3AD203B41FA5}">
                      <a16:colId xmlns:a16="http://schemas.microsoft.com/office/drawing/2014/main" val="20001"/>
                    </a:ext>
                  </a:extLst>
                </a:gridCol>
                <a:gridCol w="1124022">
                  <a:extLst>
                    <a:ext uri="{9D8B030D-6E8A-4147-A177-3AD203B41FA5}">
                      <a16:colId xmlns:a16="http://schemas.microsoft.com/office/drawing/2014/main" val="20002"/>
                    </a:ext>
                  </a:extLst>
                </a:gridCol>
                <a:gridCol w="1256199">
                  <a:extLst>
                    <a:ext uri="{9D8B030D-6E8A-4147-A177-3AD203B41FA5}">
                      <a16:colId xmlns:a16="http://schemas.microsoft.com/office/drawing/2014/main" val="20003"/>
                    </a:ext>
                  </a:extLst>
                </a:gridCol>
                <a:gridCol w="973908">
                  <a:extLst>
                    <a:ext uri="{9D8B030D-6E8A-4147-A177-3AD203B41FA5}">
                      <a16:colId xmlns:a16="http://schemas.microsoft.com/office/drawing/2014/main" val="20004"/>
                    </a:ext>
                  </a:extLst>
                </a:gridCol>
                <a:gridCol w="1517228">
                  <a:extLst>
                    <a:ext uri="{9D8B030D-6E8A-4147-A177-3AD203B41FA5}">
                      <a16:colId xmlns:a16="http://schemas.microsoft.com/office/drawing/2014/main" val="20005"/>
                    </a:ext>
                  </a:extLst>
                </a:gridCol>
              </a:tblGrid>
              <a:tr h="271177">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966787">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kern="1200" noProof="0">
                          <a:solidFill>
                            <a:srgbClr val="006341"/>
                          </a:solidFill>
                          <a:latin typeface="Arial"/>
                          <a:ea typeface="+mn-ea"/>
                          <a:cs typeface="Arial"/>
                          <a:hlinkClick r:id="rId4"/>
                        </a:rPr>
                        <a:t>The</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5"/>
                        </a:rPr>
                        <a:t>rebranding</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6"/>
                        </a:rPr>
                        <a:t>campaign</a:t>
                      </a:r>
                      <a:r>
                        <a:rPr lang="en-US" sz="1600" kern="1200" noProof="0">
                          <a:solidFill>
                            <a:srgbClr val="006341"/>
                          </a:solidFill>
                          <a:latin typeface="Arial"/>
                          <a:ea typeface="+mn-ea"/>
                          <a:cs typeface="Arial"/>
                        </a:rPr>
                        <a:t> continued, while the </a:t>
                      </a:r>
                      <a:r>
                        <a:rPr lang="en-US" sz="1600" kern="1200" noProof="0">
                          <a:solidFill>
                            <a:srgbClr val="006341"/>
                          </a:solidFill>
                          <a:latin typeface="Arial"/>
                          <a:ea typeface="+mn-ea"/>
                          <a:cs typeface="Arial"/>
                          <a:hlinkClick r:id="rId7"/>
                        </a:rPr>
                        <a:t>FNBY</a:t>
                      </a:r>
                      <a:r>
                        <a:rPr lang="en-US" sz="1600" kern="1200" noProof="0">
                          <a:solidFill>
                            <a:srgbClr val="006341"/>
                          </a:solidFill>
                          <a:latin typeface="Arial"/>
                          <a:ea typeface="+mn-ea"/>
                          <a:cs typeface="Arial"/>
                        </a:rPr>
                        <a:t> and FNBY Next and </a:t>
                      </a:r>
                      <a:r>
                        <a:rPr lang="en-US" sz="1600" kern="1200" noProof="0">
                          <a:solidFill>
                            <a:srgbClr val="006341"/>
                          </a:solidFill>
                          <a:latin typeface="Arial"/>
                          <a:ea typeface="+mn-ea"/>
                          <a:cs typeface="Arial"/>
                          <a:hlinkClick r:id="rId8"/>
                        </a:rPr>
                        <a:t>student</a:t>
                      </a:r>
                      <a:r>
                        <a:rPr lang="en-US" sz="1600" kern="1200" noProof="0">
                          <a:solidFill>
                            <a:srgbClr val="006341"/>
                          </a:solidFill>
                          <a:latin typeface="Arial"/>
                          <a:ea typeface="+mn-ea"/>
                          <a:cs typeface="Arial"/>
                        </a:rPr>
                        <a:t> loan Youth </a:t>
                      </a:r>
                      <a:r>
                        <a:rPr lang="en-US" sz="1600" kern="1200" noProof="0">
                          <a:solidFill>
                            <a:srgbClr val="006341"/>
                          </a:solidFill>
                          <a:latin typeface="Arial"/>
                          <a:ea typeface="+mn-ea"/>
                          <a:cs typeface="Arial"/>
                          <a:hlinkClick r:id="rId9"/>
                        </a:rPr>
                        <a:t>offerings</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0"/>
                        </a:rPr>
                        <a:t>FNB</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1"/>
                        </a:rPr>
                        <a:t>Easy</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2"/>
                        </a:rPr>
                        <a:t>Zero</a:t>
                      </a:r>
                      <a:r>
                        <a:rPr lang="en-US" sz="1600" kern="1200" noProof="0">
                          <a:solidFill>
                            <a:srgbClr val="006341"/>
                          </a:solidFill>
                          <a:latin typeface="Arial"/>
                          <a:ea typeface="+mn-ea"/>
                          <a:cs typeface="Arial"/>
                        </a:rPr>
                        <a:t> and FNB Connect </a:t>
                      </a:r>
                      <a:r>
                        <a:rPr lang="en-US" sz="1600" kern="1200" noProof="0">
                          <a:solidFill>
                            <a:srgbClr val="006341"/>
                          </a:solidFill>
                          <a:latin typeface="Arial"/>
                          <a:ea typeface="+mn-ea"/>
                          <a:cs typeface="Arial"/>
                          <a:hlinkClick r:id="rId13"/>
                        </a:rPr>
                        <a:t>device</a:t>
                      </a:r>
                      <a:r>
                        <a:rPr lang="en-US" sz="1600" kern="1200" noProof="0">
                          <a:solidFill>
                            <a:srgbClr val="006341"/>
                          </a:solidFill>
                          <a:latin typeface="Arial"/>
                          <a:ea typeface="+mn-ea"/>
                          <a:cs typeface="Arial"/>
                        </a:rPr>
                        <a:t> deals remained prominent. Multiple payment options continued to be a major focus, with </a:t>
                      </a:r>
                      <a:r>
                        <a:rPr lang="en-US" sz="1600" kern="1200" noProof="0">
                          <a:solidFill>
                            <a:srgbClr val="006341"/>
                          </a:solidFill>
                          <a:latin typeface="Arial"/>
                          <a:ea typeface="+mn-ea"/>
                          <a:cs typeface="Arial"/>
                          <a:hlinkClick r:id="rId14"/>
                        </a:rPr>
                        <a:t>FNB</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5"/>
                        </a:rPr>
                        <a:t>Pay</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6"/>
                        </a:rPr>
                        <a:t>Chat</a:t>
                      </a:r>
                      <a:r>
                        <a:rPr lang="en-US" sz="1600" kern="1200" noProof="0">
                          <a:solidFill>
                            <a:srgbClr val="006341"/>
                          </a:solidFill>
                          <a:latin typeface="Arial"/>
                          <a:ea typeface="+mn-ea"/>
                          <a:cs typeface="Arial"/>
                        </a:rPr>
                        <a:t> Pay, </a:t>
                      </a:r>
                      <a:r>
                        <a:rPr lang="en-US" sz="1600" kern="1200" noProof="0">
                          <a:solidFill>
                            <a:srgbClr val="006341"/>
                          </a:solidFill>
                          <a:latin typeface="Arial"/>
                          <a:ea typeface="+mn-ea"/>
                          <a:cs typeface="Arial"/>
                          <a:hlinkClick r:id="rId17"/>
                        </a:rPr>
                        <a:t>Payment</a:t>
                      </a:r>
                      <a:r>
                        <a:rPr lang="en-US" sz="1600" kern="1200" noProof="0">
                          <a:solidFill>
                            <a:srgbClr val="006341"/>
                          </a:solidFill>
                          <a:latin typeface="Arial"/>
                          <a:ea typeface="+mn-ea"/>
                          <a:cs typeface="Arial"/>
                        </a:rPr>
                        <a:t> request, </a:t>
                      </a:r>
                      <a:r>
                        <a:rPr lang="en-US" sz="1600" kern="1200" noProof="0">
                          <a:solidFill>
                            <a:srgbClr val="006341"/>
                          </a:solidFill>
                          <a:latin typeface="Arial"/>
                          <a:ea typeface="+mn-ea"/>
                          <a:cs typeface="Arial"/>
                          <a:hlinkClick r:id="rId18"/>
                        </a:rPr>
                        <a:t>Bank </a:t>
                      </a:r>
                      <a:r>
                        <a:rPr lang="en-US" sz="1600" kern="1200" noProof="0">
                          <a:solidFill>
                            <a:srgbClr val="006341"/>
                          </a:solidFill>
                          <a:latin typeface="Arial"/>
                          <a:ea typeface="+mn-ea"/>
                          <a:cs typeface="Arial"/>
                        </a:rPr>
                        <a:t>your savings and </a:t>
                      </a:r>
                      <a:r>
                        <a:rPr lang="en-US" sz="1600" kern="1200" noProof="0" err="1">
                          <a:solidFill>
                            <a:srgbClr val="006341"/>
                          </a:solidFill>
                          <a:latin typeface="Arial"/>
                          <a:ea typeface="+mn-ea"/>
                          <a:cs typeface="Arial"/>
                          <a:hlinkClick r:id="rId19"/>
                        </a:rPr>
                        <a:t>eWallet</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20"/>
                        </a:rPr>
                        <a:t>feature </a:t>
                      </a:r>
                      <a:r>
                        <a:rPr lang="en-US" sz="1600" kern="1200" noProof="0">
                          <a:solidFill>
                            <a:srgbClr val="006341"/>
                          </a:solidFill>
                          <a:latin typeface="Arial"/>
                          <a:ea typeface="+mn-ea"/>
                          <a:cs typeface="Arial"/>
                        </a:rPr>
                        <a:t>(supported by #LoveFNB).  </a:t>
                      </a:r>
                      <a:r>
                        <a:rPr lang="en-US" sz="1600" kern="1200" noProof="0">
                          <a:solidFill>
                            <a:srgbClr val="006341"/>
                          </a:solidFill>
                          <a:latin typeface="Arial"/>
                          <a:ea typeface="+mn-ea"/>
                          <a:cs typeface="Arial"/>
                          <a:hlinkClick r:id="rId21"/>
                        </a:rPr>
                        <a:t>EBucks</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22"/>
                        </a:rPr>
                        <a:t>rewards</a:t>
                      </a:r>
                      <a:r>
                        <a:rPr lang="en-US" sz="1600" kern="1200" noProof="0">
                          <a:solidFill>
                            <a:srgbClr val="006341"/>
                          </a:solidFill>
                          <a:latin typeface="Arial"/>
                          <a:ea typeface="+mn-ea"/>
                          <a:cs typeface="Arial"/>
                        </a:rPr>
                        <a:t> and </a:t>
                      </a:r>
                      <a:r>
                        <a:rPr lang="en-US" sz="1600" kern="1200" noProof="0">
                          <a:solidFill>
                            <a:srgbClr val="006341"/>
                          </a:solidFill>
                          <a:latin typeface="Arial"/>
                          <a:ea typeface="+mn-ea"/>
                          <a:cs typeface="Arial"/>
                          <a:hlinkClick r:id="rId23"/>
                        </a:rPr>
                        <a:t>lunch</a:t>
                      </a:r>
                      <a:r>
                        <a:rPr lang="en-US" sz="1600" kern="1200" noProof="0">
                          <a:solidFill>
                            <a:srgbClr val="006341"/>
                          </a:solidFill>
                          <a:latin typeface="Arial"/>
                          <a:ea typeface="+mn-ea"/>
                          <a:cs typeface="Arial"/>
                        </a:rPr>
                        <a:t> and </a:t>
                      </a:r>
                      <a:r>
                        <a:rPr lang="en-US" sz="1600" kern="1200" noProof="0">
                          <a:solidFill>
                            <a:srgbClr val="006341"/>
                          </a:solidFill>
                          <a:latin typeface="Arial"/>
                          <a:ea typeface="+mn-ea"/>
                          <a:cs typeface="Arial"/>
                          <a:hlinkClick r:id="rId24"/>
                        </a:rPr>
                        <a:t>dinner </a:t>
                      </a:r>
                      <a:r>
                        <a:rPr lang="en-US" sz="1600" kern="1200" noProof="0">
                          <a:solidFill>
                            <a:srgbClr val="006341"/>
                          </a:solidFill>
                          <a:latin typeface="Arial"/>
                          <a:ea typeface="+mn-ea"/>
                          <a:cs typeface="Arial"/>
                        </a:rPr>
                        <a:t>benefits via their partnership with the Entertainer were also notable. Most executions were supported by #TheChangeables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noProof="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kern="1200" noProof="0">
                          <a:solidFill>
                            <a:srgbClr val="006341"/>
                          </a:solidFill>
                          <a:latin typeface="Arial"/>
                          <a:ea typeface="+mn-ea"/>
                          <a:cs typeface="Arial"/>
                        </a:rPr>
                        <a:t>Various benefits are accessible via the app, including 12 months </a:t>
                      </a:r>
                      <a:r>
                        <a:rPr lang="en-US" sz="1600" kern="1200" noProof="0">
                          <a:solidFill>
                            <a:srgbClr val="006341"/>
                          </a:solidFill>
                          <a:latin typeface="Arial"/>
                          <a:ea typeface="+mn-ea"/>
                          <a:cs typeface="Arial"/>
                          <a:hlinkClick r:id="rId25"/>
                        </a:rPr>
                        <a:t>complimentary</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26"/>
                        </a:rPr>
                        <a:t>online</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27"/>
                        </a:rPr>
                        <a:t>learning</a:t>
                      </a:r>
                      <a:r>
                        <a:rPr lang="en-US" sz="1600" kern="1200" noProof="0">
                          <a:solidFill>
                            <a:srgbClr val="006341"/>
                          </a:solidFill>
                          <a:latin typeface="Arial"/>
                          <a:ea typeface="+mn-ea"/>
                          <a:cs typeface="Arial"/>
                        </a:rPr>
                        <a:t>, and </a:t>
                      </a:r>
                      <a:r>
                        <a:rPr lang="en-US" sz="1600" kern="1200" noProof="0">
                          <a:solidFill>
                            <a:srgbClr val="006341"/>
                          </a:solidFill>
                          <a:latin typeface="Arial"/>
                          <a:ea typeface="+mn-ea"/>
                          <a:cs typeface="Arial"/>
                          <a:hlinkClick r:id="rId28"/>
                        </a:rPr>
                        <a:t>Wills</a:t>
                      </a:r>
                      <a:endParaRPr lang="en-US" sz="1600" kern="1200" noProof="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noProof="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kern="1200" noProof="0">
                          <a:solidFill>
                            <a:srgbClr val="006341"/>
                          </a:solidFill>
                          <a:latin typeface="Arial"/>
                          <a:ea typeface="+mn-ea"/>
                          <a:cs typeface="Arial"/>
                        </a:rPr>
                        <a:t>Sponsorships included the FNB </a:t>
                      </a:r>
                      <a:r>
                        <a:rPr lang="en-US" sz="1600" kern="1200" noProof="0">
                          <a:solidFill>
                            <a:srgbClr val="006341"/>
                          </a:solidFill>
                          <a:latin typeface="Arial"/>
                          <a:ea typeface="+mn-ea"/>
                          <a:cs typeface="Arial"/>
                          <a:hlinkClick r:id="rId29"/>
                        </a:rPr>
                        <a:t>Varsity</a:t>
                      </a:r>
                      <a:r>
                        <a:rPr lang="en-US" sz="1600" kern="1200" noProof="0">
                          <a:solidFill>
                            <a:srgbClr val="006341"/>
                          </a:solidFill>
                          <a:latin typeface="Arial"/>
                          <a:ea typeface="+mn-ea"/>
                          <a:cs typeface="Arial"/>
                        </a:rPr>
                        <a:t> Cup </a:t>
                      </a:r>
                      <a:r>
                        <a:rPr lang="en-US" sz="1600" kern="1200" noProof="0">
                          <a:solidFill>
                            <a:srgbClr val="006341"/>
                          </a:solidFill>
                          <a:latin typeface="Arial"/>
                          <a:ea typeface="+mn-ea"/>
                          <a:cs typeface="Arial"/>
                          <a:hlinkClick r:id="rId30"/>
                        </a:rPr>
                        <a:t>#FNBLovesRugby</a:t>
                      </a:r>
                      <a:r>
                        <a:rPr lang="en-US" sz="1600" kern="1200" noProof="0">
                          <a:solidFill>
                            <a:srgbClr val="006341"/>
                          </a:solidFill>
                          <a:latin typeface="Arial"/>
                          <a:ea typeface="+mn-ea"/>
                          <a:cs typeface="Arial"/>
                        </a:rPr>
                        <a:t>, and </a:t>
                      </a:r>
                      <a:r>
                        <a:rPr lang="en-US" sz="1600" kern="1200" noProof="0">
                          <a:solidFill>
                            <a:srgbClr val="006341"/>
                          </a:solidFill>
                          <a:latin typeface="Arial"/>
                          <a:ea typeface="+mn-ea"/>
                          <a:cs typeface="Arial"/>
                          <a:hlinkClick r:id="rId31"/>
                        </a:rPr>
                        <a:t>Sakegesprek</a:t>
                      </a:r>
                      <a:endParaRPr lang="en-US" sz="1600" kern="1200" noProof="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noProof="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kern="1200" noProof="0">
                          <a:solidFill>
                            <a:srgbClr val="006341"/>
                          </a:solidFill>
                          <a:latin typeface="Arial"/>
                          <a:ea typeface="+mn-ea"/>
                          <a:cs typeface="Arial"/>
                        </a:rPr>
                        <a:t>Celebration of being named the world’s strongest </a:t>
                      </a:r>
                      <a:r>
                        <a:rPr lang="en-US" sz="1600" kern="1200" noProof="0">
                          <a:solidFill>
                            <a:srgbClr val="006341"/>
                          </a:solidFill>
                          <a:latin typeface="Arial"/>
                          <a:ea typeface="+mn-ea"/>
                          <a:cs typeface="Arial"/>
                          <a:hlinkClick r:id="rId32"/>
                        </a:rPr>
                        <a:t>banking</a:t>
                      </a:r>
                      <a:r>
                        <a:rPr lang="en-US" sz="1600" kern="1200" noProof="0">
                          <a:solidFill>
                            <a:srgbClr val="006341"/>
                          </a:solidFill>
                          <a:latin typeface="Arial"/>
                          <a:ea typeface="+mn-ea"/>
                          <a:cs typeface="Arial"/>
                        </a:rPr>
                        <a:t> brand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noProof="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kern="1200" noProof="0">
                          <a:solidFill>
                            <a:srgbClr val="006341"/>
                          </a:solidFill>
                          <a:latin typeface="Arial"/>
                          <a:ea typeface="+mn-ea"/>
                          <a:cs typeface="Arial"/>
                        </a:rPr>
                        <a:t> </a:t>
                      </a: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9523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8384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15" name="object 16">
            <a:extLst>
              <a:ext uri="{FF2B5EF4-FFF2-40B4-BE49-F238E27FC236}">
                <a16:creationId xmlns:a16="http://schemas.microsoft.com/office/drawing/2014/main" id="{A3A9E241-C34B-6845-CDFC-6F8A8AEBFB64}"/>
              </a:ext>
            </a:extLst>
          </p:cNvPr>
          <p:cNvSpPr/>
          <p:nvPr/>
        </p:nvSpPr>
        <p:spPr>
          <a:xfrm>
            <a:off x="10843682" y="248002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6" name="object 16">
            <a:extLst>
              <a:ext uri="{FF2B5EF4-FFF2-40B4-BE49-F238E27FC236}">
                <a16:creationId xmlns:a16="http://schemas.microsoft.com/office/drawing/2014/main" id="{025F36E4-DA60-8365-BBD5-12C5D0C0BAB8}"/>
              </a:ext>
            </a:extLst>
          </p:cNvPr>
          <p:cNvSpPr/>
          <p:nvPr/>
        </p:nvSpPr>
        <p:spPr>
          <a:xfrm>
            <a:off x="11801139" y="248002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1" name="object 16">
            <a:extLst>
              <a:ext uri="{FF2B5EF4-FFF2-40B4-BE49-F238E27FC236}">
                <a16:creationId xmlns:a16="http://schemas.microsoft.com/office/drawing/2014/main" id="{55063F32-38DA-3470-0EAB-5DA17728BDF2}"/>
              </a:ext>
            </a:extLst>
          </p:cNvPr>
          <p:cNvSpPr/>
          <p:nvPr/>
        </p:nvSpPr>
        <p:spPr>
          <a:xfrm>
            <a:off x="14317975" y="248002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2" name="object 16">
            <a:extLst>
              <a:ext uri="{FF2B5EF4-FFF2-40B4-BE49-F238E27FC236}">
                <a16:creationId xmlns:a16="http://schemas.microsoft.com/office/drawing/2014/main" id="{B5DEEBEC-16F0-4C68-AE2C-2F40F5085821}"/>
              </a:ext>
            </a:extLst>
          </p:cNvPr>
          <p:cNvSpPr/>
          <p:nvPr/>
        </p:nvSpPr>
        <p:spPr>
          <a:xfrm>
            <a:off x="15331182" y="248821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7" name="object 16">
            <a:extLst>
              <a:ext uri="{FF2B5EF4-FFF2-40B4-BE49-F238E27FC236}">
                <a16:creationId xmlns:a16="http://schemas.microsoft.com/office/drawing/2014/main" id="{E9C24D83-271C-29F6-51A2-D1750BF5807A}"/>
              </a:ext>
            </a:extLst>
          </p:cNvPr>
          <p:cNvSpPr/>
          <p:nvPr/>
        </p:nvSpPr>
        <p:spPr>
          <a:xfrm>
            <a:off x="13027086" y="248821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35" name="object 16">
            <a:extLst>
              <a:ext uri="{FF2B5EF4-FFF2-40B4-BE49-F238E27FC236}">
                <a16:creationId xmlns:a16="http://schemas.microsoft.com/office/drawing/2014/main" id="{72FED0AE-CECC-61C2-E165-D7DEC8E7FDEC}"/>
              </a:ext>
            </a:extLst>
          </p:cNvPr>
          <p:cNvSpPr/>
          <p:nvPr/>
        </p:nvSpPr>
        <p:spPr>
          <a:xfrm>
            <a:off x="10843682" y="412882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37" name="object 16">
            <a:extLst>
              <a:ext uri="{FF2B5EF4-FFF2-40B4-BE49-F238E27FC236}">
                <a16:creationId xmlns:a16="http://schemas.microsoft.com/office/drawing/2014/main" id="{8F08EA8F-B6E0-9B77-ADF6-68889DB94D4E}"/>
              </a:ext>
            </a:extLst>
          </p:cNvPr>
          <p:cNvSpPr/>
          <p:nvPr/>
        </p:nvSpPr>
        <p:spPr>
          <a:xfrm>
            <a:off x="14333480" y="409249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39" name="object 16">
            <a:extLst>
              <a:ext uri="{FF2B5EF4-FFF2-40B4-BE49-F238E27FC236}">
                <a16:creationId xmlns:a16="http://schemas.microsoft.com/office/drawing/2014/main" id="{457CB962-8D1A-7402-C984-F353784723BE}"/>
              </a:ext>
            </a:extLst>
          </p:cNvPr>
          <p:cNvSpPr/>
          <p:nvPr/>
        </p:nvSpPr>
        <p:spPr>
          <a:xfrm>
            <a:off x="15311739" y="405963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40" name="object 16">
            <a:extLst>
              <a:ext uri="{FF2B5EF4-FFF2-40B4-BE49-F238E27FC236}">
                <a16:creationId xmlns:a16="http://schemas.microsoft.com/office/drawing/2014/main" id="{101A7086-0000-5099-BC89-843E31C2945C}"/>
              </a:ext>
            </a:extLst>
          </p:cNvPr>
          <p:cNvSpPr/>
          <p:nvPr/>
        </p:nvSpPr>
        <p:spPr>
          <a:xfrm>
            <a:off x="10846462" y="482273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41" name="object 16">
            <a:extLst>
              <a:ext uri="{FF2B5EF4-FFF2-40B4-BE49-F238E27FC236}">
                <a16:creationId xmlns:a16="http://schemas.microsoft.com/office/drawing/2014/main" id="{6A31DB3A-1F24-8892-FCE9-1AD734BA15A6}"/>
              </a:ext>
            </a:extLst>
          </p:cNvPr>
          <p:cNvSpPr/>
          <p:nvPr/>
        </p:nvSpPr>
        <p:spPr>
          <a:xfrm>
            <a:off x="15311739" y="475320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42" name="object 16">
            <a:extLst>
              <a:ext uri="{FF2B5EF4-FFF2-40B4-BE49-F238E27FC236}">
                <a16:creationId xmlns:a16="http://schemas.microsoft.com/office/drawing/2014/main" id="{13923FF6-3D4D-195D-4CD3-39E879F4F1DD}"/>
              </a:ext>
            </a:extLst>
          </p:cNvPr>
          <p:cNvSpPr/>
          <p:nvPr/>
        </p:nvSpPr>
        <p:spPr>
          <a:xfrm>
            <a:off x="15291325" y="532713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49" name="Isosceles Triangle 48">
            <a:extLst>
              <a:ext uri="{FF2B5EF4-FFF2-40B4-BE49-F238E27FC236}">
                <a16:creationId xmlns:a16="http://schemas.microsoft.com/office/drawing/2014/main" id="{90F764EF-8551-9D09-8EA2-09F432A70928}"/>
              </a:ext>
            </a:extLst>
          </p:cNvPr>
          <p:cNvSpPr/>
          <p:nvPr/>
        </p:nvSpPr>
        <p:spPr>
          <a:xfrm rot="10800000">
            <a:off x="17641865" y="7262657"/>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0" name="TextBox 49">
            <a:extLst>
              <a:ext uri="{FF2B5EF4-FFF2-40B4-BE49-F238E27FC236}">
                <a16:creationId xmlns:a16="http://schemas.microsoft.com/office/drawing/2014/main" id="{8DEF99C9-08B8-6F96-61C7-C25F8FE950DB}"/>
              </a:ext>
            </a:extLst>
          </p:cNvPr>
          <p:cNvSpPr txBox="1"/>
          <p:nvPr/>
        </p:nvSpPr>
        <p:spPr>
          <a:xfrm>
            <a:off x="3006158" y="5960934"/>
            <a:ext cx="338336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 Allcomer, Newcomer and social</a:t>
            </a:r>
          </a:p>
        </p:txBody>
      </p:sp>
    </p:spTree>
    <p:extLst>
      <p:ext uri="{BB962C8B-B14F-4D97-AF65-F5344CB8AC3E}">
        <p14:creationId xmlns:p14="http://schemas.microsoft.com/office/powerpoint/2010/main" val="3674954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15</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1924145965"/>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75%</a:t>
                      </a:r>
                    </a:p>
                  </a:txBody>
                  <a:tcPr/>
                </a:tc>
                <a:tc>
                  <a:txBody>
                    <a:bodyPr/>
                    <a:lstStyle/>
                    <a:p>
                      <a:pPr algn="ctr"/>
                      <a:r>
                        <a:rPr lang="en-ZA" sz="2000">
                          <a:latin typeface="Arial" panose="020B0604020202020204" pitchFamily="34" charset="0"/>
                          <a:cs typeface="Arial" panose="020B0604020202020204" pitchFamily="34" charset="0"/>
                        </a:rPr>
                        <a:t>81%</a:t>
                      </a:r>
                    </a:p>
                  </a:txBody>
                  <a:tcPr/>
                </a:tc>
                <a:tc>
                  <a:txBody>
                    <a:bodyPr/>
                    <a:lstStyle/>
                    <a:p>
                      <a:pPr algn="ctr"/>
                      <a:r>
                        <a:rPr lang="en-ZA" sz="2000">
                          <a:latin typeface="Arial" panose="020B0604020202020204" pitchFamily="34" charset="0"/>
                          <a:cs typeface="Arial" panose="020B0604020202020204" pitchFamily="34" charset="0"/>
                        </a:rPr>
                        <a:t>+6%</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32%</a:t>
                      </a:r>
                    </a:p>
                  </a:txBody>
                  <a:tcPr/>
                </a:tc>
                <a:tc>
                  <a:txBody>
                    <a:bodyPr/>
                    <a:lstStyle/>
                    <a:p>
                      <a:pPr algn="ctr"/>
                      <a:r>
                        <a:rPr lang="en-ZA" sz="2000">
                          <a:latin typeface="Arial" panose="020B0604020202020204" pitchFamily="34" charset="0"/>
                          <a:cs typeface="Arial" panose="020B0604020202020204" pitchFamily="34" charset="0"/>
                        </a:rPr>
                        <a:t>36%</a:t>
                      </a:r>
                    </a:p>
                  </a:txBody>
                  <a:tcPr/>
                </a:tc>
                <a:tc>
                  <a:txBody>
                    <a:bodyPr/>
                    <a:lstStyle/>
                    <a:p>
                      <a:pPr algn="ctr"/>
                      <a:r>
                        <a:rPr lang="en-ZA" sz="2000">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16%</a:t>
                      </a:r>
                    </a:p>
                  </a:txBody>
                  <a:tcPr/>
                </a:tc>
                <a:tc>
                  <a:txBody>
                    <a:bodyPr/>
                    <a:lstStyle/>
                    <a:p>
                      <a:pPr algn="ctr"/>
                      <a:r>
                        <a:rPr lang="en-ZA" sz="2000">
                          <a:latin typeface="Arial" panose="020B0604020202020204" pitchFamily="34" charset="0"/>
                          <a:cs typeface="Arial" panose="020B0604020202020204" pitchFamily="34" charset="0"/>
                        </a:rPr>
                        <a:t>23%</a:t>
                      </a:r>
                    </a:p>
                  </a:txBody>
                  <a:tcPr/>
                </a:tc>
                <a:tc>
                  <a:txBody>
                    <a:bodyPr/>
                    <a:lstStyle/>
                    <a:p>
                      <a:pPr algn="ctr"/>
                      <a:r>
                        <a:rPr lang="en-ZA" sz="2000">
                          <a:latin typeface="Arial" panose="020B0604020202020204" pitchFamily="34" charset="0"/>
                          <a:cs typeface="Arial" panose="020B0604020202020204" pitchFamily="34" charset="0"/>
                        </a:rPr>
                        <a:t>+7%</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a:off x="17641865" y="7653782"/>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Consumer Banking - </a:t>
            </a:r>
            <a:r>
              <a:rPr lang="en-ZA" sz="2600" b="0">
                <a:solidFill>
                  <a:schemeClr val="bg1"/>
                </a:solidFill>
                <a:latin typeface="Arial" panose="020B0604020202020204" pitchFamily="34" charset="0"/>
                <a:cs typeface="Arial" panose="020B0604020202020204" pitchFamily="34" charset="0"/>
              </a:rPr>
              <a:t>Standard Bank</a:t>
            </a:r>
            <a:endParaRPr lang="en-ZA" sz="2600">
              <a:solidFill>
                <a:schemeClr val="bg1"/>
              </a:solidFill>
              <a:latin typeface="Arial" panose="020B060402020202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59700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3901406865"/>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graphicFrame>
        <p:nvGraphicFramePr>
          <p:cNvPr id="2" name="object 19">
            <a:extLst>
              <a:ext uri="{FF2B5EF4-FFF2-40B4-BE49-F238E27FC236}">
                <a16:creationId xmlns:a16="http://schemas.microsoft.com/office/drawing/2014/main" id="{876A6117-142C-90AB-E7F4-6093C63F00C9}"/>
              </a:ext>
            </a:extLst>
          </p:cNvPr>
          <p:cNvGraphicFramePr>
            <a:graphicFrameLocks noGrp="1"/>
          </p:cNvGraphicFramePr>
          <p:nvPr>
            <p:extLst>
              <p:ext uri="{D42A27DB-BD31-4B8C-83A1-F6EECF244321}">
                <p14:modId xmlns:p14="http://schemas.microsoft.com/office/powerpoint/2010/main" val="1542159756"/>
              </p:ext>
            </p:extLst>
          </p:nvPr>
        </p:nvGraphicFramePr>
        <p:xfrm>
          <a:off x="3107972" y="1535589"/>
          <a:ext cx="13223183" cy="4889017"/>
        </p:xfrm>
        <a:graphic>
          <a:graphicData uri="http://schemas.openxmlformats.org/drawingml/2006/table">
            <a:tbl>
              <a:tblPr firstRow="1" bandRow="1">
                <a:tableStyleId>{2D5ABB26-0587-4C30-8999-92F81FD0307C}</a:tableStyleId>
              </a:tblPr>
              <a:tblGrid>
                <a:gridCol w="7364089">
                  <a:extLst>
                    <a:ext uri="{9D8B030D-6E8A-4147-A177-3AD203B41FA5}">
                      <a16:colId xmlns:a16="http://schemas.microsoft.com/office/drawing/2014/main" val="20000"/>
                    </a:ext>
                  </a:extLst>
                </a:gridCol>
                <a:gridCol w="1146629">
                  <a:extLst>
                    <a:ext uri="{9D8B030D-6E8A-4147-A177-3AD203B41FA5}">
                      <a16:colId xmlns:a16="http://schemas.microsoft.com/office/drawing/2014/main" val="20001"/>
                    </a:ext>
                  </a:extLst>
                </a:gridCol>
                <a:gridCol w="1119848">
                  <a:extLst>
                    <a:ext uri="{9D8B030D-6E8A-4147-A177-3AD203B41FA5}">
                      <a16:colId xmlns:a16="http://schemas.microsoft.com/office/drawing/2014/main" val="20002"/>
                    </a:ext>
                  </a:extLst>
                </a:gridCol>
                <a:gridCol w="1166648">
                  <a:extLst>
                    <a:ext uri="{9D8B030D-6E8A-4147-A177-3AD203B41FA5}">
                      <a16:colId xmlns:a16="http://schemas.microsoft.com/office/drawing/2014/main" val="20003"/>
                    </a:ext>
                  </a:extLst>
                </a:gridCol>
                <a:gridCol w="1027777">
                  <a:extLst>
                    <a:ext uri="{9D8B030D-6E8A-4147-A177-3AD203B41FA5}">
                      <a16:colId xmlns:a16="http://schemas.microsoft.com/office/drawing/2014/main" val="20004"/>
                    </a:ext>
                  </a:extLst>
                </a:gridCol>
                <a:gridCol w="1398192">
                  <a:extLst>
                    <a:ext uri="{9D8B030D-6E8A-4147-A177-3AD203B41FA5}">
                      <a16:colId xmlns:a16="http://schemas.microsoft.com/office/drawing/2014/main" val="20005"/>
                    </a:ext>
                  </a:extLst>
                </a:gridCol>
              </a:tblGrid>
              <a:tr h="456047">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78336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The </a:t>
                      </a:r>
                      <a:r>
                        <a:rPr lang="en-US" sz="1600" i="1">
                          <a:solidFill>
                            <a:srgbClr val="006341"/>
                          </a:solidFill>
                          <a:latin typeface="Arial"/>
                          <a:cs typeface="Arial"/>
                        </a:rPr>
                        <a:t>“Imagine what we can do for you” </a:t>
                      </a:r>
                      <a:r>
                        <a:rPr lang="en-US" sz="1600" i="0">
                          <a:solidFill>
                            <a:srgbClr val="006341"/>
                          </a:solidFill>
                          <a:latin typeface="Arial"/>
                          <a:cs typeface="Arial"/>
                        </a:rPr>
                        <a:t>campaign</a:t>
                      </a:r>
                      <a:r>
                        <a:rPr lang="en-US" sz="1600" i="1">
                          <a:solidFill>
                            <a:srgbClr val="006341"/>
                          </a:solidFill>
                          <a:latin typeface="Arial"/>
                          <a:cs typeface="Arial"/>
                        </a:rPr>
                        <a:t> </a:t>
                      </a:r>
                      <a:r>
                        <a:rPr lang="en-US" sz="1600">
                          <a:solidFill>
                            <a:srgbClr val="006341"/>
                          </a:solidFill>
                          <a:latin typeface="Arial"/>
                          <a:cs typeface="Arial"/>
                        </a:rPr>
                        <a:t>saw various executions focusing on the </a:t>
                      </a:r>
                      <a:r>
                        <a:rPr lang="en-US" sz="1600">
                          <a:solidFill>
                            <a:srgbClr val="006341"/>
                          </a:solidFill>
                          <a:latin typeface="Arial"/>
                          <a:cs typeface="Arial"/>
                          <a:hlinkClick r:id="rId3"/>
                        </a:rPr>
                        <a:t>youth</a:t>
                      </a:r>
                      <a:r>
                        <a:rPr lang="en-US" sz="1600">
                          <a:solidFill>
                            <a:srgbClr val="006341"/>
                          </a:solidFill>
                          <a:latin typeface="Arial"/>
                          <a:cs typeface="Arial"/>
                        </a:rPr>
                        <a:t>, women </a:t>
                      </a:r>
                      <a:r>
                        <a:rPr lang="en-US" sz="1600">
                          <a:solidFill>
                            <a:srgbClr val="006341"/>
                          </a:solidFill>
                          <a:latin typeface="Arial"/>
                          <a:cs typeface="Arial"/>
                          <a:hlinkClick r:id="rId4"/>
                        </a:rPr>
                        <a:t>empowerment </a:t>
                      </a:r>
                      <a:r>
                        <a:rPr lang="en-US" sz="1600">
                          <a:solidFill>
                            <a:srgbClr val="006341"/>
                          </a:solidFill>
                          <a:latin typeface="Arial"/>
                          <a:cs typeface="Arial"/>
                        </a:rPr>
                        <a:t>and celebrating </a:t>
                      </a:r>
                      <a:r>
                        <a:rPr lang="en-US" sz="1600">
                          <a:solidFill>
                            <a:srgbClr val="006341"/>
                          </a:solidFill>
                          <a:latin typeface="Arial"/>
                          <a:cs typeface="Arial"/>
                          <a:hlinkClick r:id="rId5"/>
                        </a:rPr>
                        <a:t>10 million </a:t>
                      </a:r>
                      <a:r>
                        <a:rPr lang="en-US" sz="1600">
                          <a:solidFill>
                            <a:srgbClr val="006341"/>
                          </a:solidFill>
                          <a:latin typeface="Arial"/>
                          <a:cs typeface="Arial"/>
                        </a:rPr>
                        <a:t>clients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#ItCanBe, #HowAboutNow continued to support existing products, incl. the gold </a:t>
                      </a:r>
                      <a:r>
                        <a:rPr lang="en-US" sz="1600">
                          <a:solidFill>
                            <a:srgbClr val="006341"/>
                          </a:solidFill>
                          <a:latin typeface="Arial"/>
                          <a:cs typeface="Arial"/>
                          <a:hlinkClick r:id="rId6"/>
                        </a:rPr>
                        <a:t>credit</a:t>
                      </a:r>
                      <a:r>
                        <a:rPr lang="en-US" sz="1600">
                          <a:solidFill>
                            <a:srgbClr val="006341"/>
                          </a:solidFill>
                          <a:latin typeface="Arial"/>
                          <a:cs typeface="Arial"/>
                        </a:rPr>
                        <a:t> card, </a:t>
                      </a:r>
                      <a:r>
                        <a:rPr lang="en-US" sz="1600">
                          <a:solidFill>
                            <a:srgbClr val="006341"/>
                          </a:solidFill>
                          <a:latin typeface="Arial"/>
                          <a:cs typeface="Arial"/>
                          <a:hlinkClick r:id="rId7"/>
                        </a:rPr>
                        <a:t>MyMo</a:t>
                      </a:r>
                      <a:r>
                        <a:rPr lang="en-US" sz="1600">
                          <a:solidFill>
                            <a:srgbClr val="006341"/>
                          </a:solidFill>
                          <a:latin typeface="Arial"/>
                          <a:cs typeface="Arial"/>
                        </a:rPr>
                        <a:t> account </a:t>
                      </a:r>
                      <a:r>
                        <a:rPr lang="en-US" sz="1600">
                          <a:solidFill>
                            <a:srgbClr val="006341"/>
                          </a:solidFill>
                          <a:latin typeface="Arial"/>
                          <a:cs typeface="Arial"/>
                          <a:hlinkClick r:id="rId8"/>
                        </a:rPr>
                        <a:t>competitions</a:t>
                      </a:r>
                      <a:r>
                        <a:rPr lang="en-US" sz="1600">
                          <a:solidFill>
                            <a:srgbClr val="006341"/>
                          </a:solidFill>
                          <a:latin typeface="Arial"/>
                          <a:cs typeface="Arial"/>
                        </a:rPr>
                        <a:t> (supported by #10PM), </a:t>
                      </a:r>
                      <a:r>
                        <a:rPr lang="en-US" sz="1600">
                          <a:solidFill>
                            <a:srgbClr val="006341"/>
                          </a:solidFill>
                          <a:latin typeface="Arial"/>
                          <a:cs typeface="Arial"/>
                          <a:hlinkClick r:id="rId9"/>
                        </a:rPr>
                        <a:t>disability</a:t>
                      </a:r>
                      <a:r>
                        <a:rPr lang="en-US" sz="1600">
                          <a:solidFill>
                            <a:srgbClr val="006341"/>
                          </a:solidFill>
                          <a:latin typeface="Arial"/>
                          <a:cs typeface="Arial"/>
                        </a:rPr>
                        <a:t> cover, </a:t>
                      </a:r>
                      <a:r>
                        <a:rPr lang="en-US" sz="1600">
                          <a:solidFill>
                            <a:srgbClr val="006341"/>
                          </a:solidFill>
                          <a:latin typeface="Arial"/>
                          <a:cs typeface="Arial"/>
                          <a:hlinkClick r:id="rId10"/>
                        </a:rPr>
                        <a:t>rewards</a:t>
                      </a:r>
                      <a:r>
                        <a:rPr lang="en-US" sz="1600">
                          <a:solidFill>
                            <a:srgbClr val="006341"/>
                          </a:solidFill>
                          <a:latin typeface="Arial"/>
                          <a:cs typeface="Arial"/>
                        </a:rPr>
                        <a:t> (</a:t>
                      </a:r>
                      <a:r>
                        <a:rPr lang="en-US" sz="1600">
                          <a:solidFill>
                            <a:srgbClr val="006341"/>
                          </a:solidFill>
                          <a:latin typeface="Arial"/>
                          <a:cs typeface="Arial"/>
                          <a:hlinkClick r:id="rId11"/>
                        </a:rPr>
                        <a:t>#BecauseUCount</a:t>
                      </a:r>
                      <a:r>
                        <a:rPr lang="en-US" sz="1600">
                          <a:solidFill>
                            <a:srgbClr val="006341"/>
                          </a:solidFill>
                          <a:latin typeface="Arial"/>
                          <a:cs typeface="Arial"/>
                        </a:rPr>
                        <a:t>), car </a:t>
                      </a:r>
                      <a:r>
                        <a:rPr lang="en-US" sz="1600">
                          <a:solidFill>
                            <a:srgbClr val="006341"/>
                          </a:solidFill>
                          <a:latin typeface="Arial"/>
                          <a:cs typeface="Arial"/>
                          <a:hlinkClick r:id="rId12"/>
                        </a:rPr>
                        <a:t>insurance</a:t>
                      </a:r>
                      <a:r>
                        <a:rPr lang="en-US" sz="1600">
                          <a:solidFill>
                            <a:srgbClr val="006341"/>
                          </a:solidFill>
                          <a:latin typeface="Arial"/>
                          <a:cs typeface="Arial"/>
                        </a:rPr>
                        <a:t>, life </a:t>
                      </a:r>
                      <a:r>
                        <a:rPr lang="en-US" sz="1600">
                          <a:solidFill>
                            <a:srgbClr val="006341"/>
                          </a:solidFill>
                          <a:latin typeface="Arial"/>
                          <a:cs typeface="Arial"/>
                          <a:hlinkClick r:id="rId13"/>
                        </a:rPr>
                        <a:t>cover</a:t>
                      </a:r>
                      <a:r>
                        <a:rPr lang="en-US" sz="1600">
                          <a:solidFill>
                            <a:srgbClr val="006341"/>
                          </a:solidFill>
                          <a:latin typeface="Arial"/>
                          <a:cs typeface="Arial"/>
                        </a:rPr>
                        <a:t>, </a:t>
                      </a:r>
                      <a:r>
                        <a:rPr lang="en-US" sz="1600">
                          <a:solidFill>
                            <a:srgbClr val="006341"/>
                          </a:solidFill>
                          <a:latin typeface="Arial"/>
                          <a:cs typeface="Arial"/>
                          <a:hlinkClick r:id="rId14"/>
                        </a:rPr>
                        <a:t>student</a:t>
                      </a:r>
                      <a:r>
                        <a:rPr lang="en-US" sz="1600">
                          <a:solidFill>
                            <a:srgbClr val="006341"/>
                          </a:solidFill>
                          <a:latin typeface="Arial"/>
                          <a:cs typeface="Arial"/>
                        </a:rPr>
                        <a:t> </a:t>
                      </a:r>
                      <a:r>
                        <a:rPr lang="en-US" sz="1600">
                          <a:solidFill>
                            <a:srgbClr val="006341"/>
                          </a:solidFill>
                          <a:latin typeface="Arial"/>
                          <a:cs typeface="Arial"/>
                          <a:hlinkClick r:id="rId15"/>
                        </a:rPr>
                        <a:t>and</a:t>
                      </a:r>
                      <a:r>
                        <a:rPr lang="en-US" sz="1600">
                          <a:solidFill>
                            <a:srgbClr val="006341"/>
                          </a:solidFill>
                          <a:latin typeface="Arial"/>
                          <a:cs typeface="Arial"/>
                        </a:rPr>
                        <a:t> </a:t>
                      </a:r>
                      <a:r>
                        <a:rPr lang="en-US" sz="1600">
                          <a:solidFill>
                            <a:srgbClr val="006341"/>
                          </a:solidFill>
                          <a:latin typeface="Arial"/>
                          <a:cs typeface="Arial"/>
                          <a:hlinkClick r:id="rId16"/>
                        </a:rPr>
                        <a:t>personal </a:t>
                      </a:r>
                      <a:r>
                        <a:rPr lang="en-US" sz="1600">
                          <a:solidFill>
                            <a:srgbClr val="006341"/>
                          </a:solidFill>
                          <a:latin typeface="Arial"/>
                          <a:cs typeface="Arial"/>
                        </a:rPr>
                        <a:t>loans, the </a:t>
                      </a:r>
                      <a:r>
                        <a:rPr lang="en-US" sz="1600">
                          <a:solidFill>
                            <a:srgbClr val="006341"/>
                          </a:solidFill>
                          <a:latin typeface="Arial"/>
                          <a:cs typeface="Arial"/>
                          <a:hlinkClick r:id="rId17"/>
                        </a:rPr>
                        <a:t>App</a:t>
                      </a:r>
                      <a:r>
                        <a:rPr lang="en-US" sz="1600">
                          <a:solidFill>
                            <a:srgbClr val="006341"/>
                          </a:solidFill>
                          <a:latin typeface="Arial"/>
                          <a:cs typeface="Arial"/>
                        </a:rPr>
                        <a:t>, and the </a:t>
                      </a:r>
                      <a:r>
                        <a:rPr lang="en-US" sz="1600" err="1">
                          <a:solidFill>
                            <a:srgbClr val="006341"/>
                          </a:solidFill>
                          <a:latin typeface="Arial"/>
                          <a:cs typeface="Arial"/>
                        </a:rPr>
                        <a:t>Shari'ah</a:t>
                      </a:r>
                      <a:r>
                        <a:rPr lang="en-US" sz="1600">
                          <a:solidFill>
                            <a:srgbClr val="006341"/>
                          </a:solidFill>
                          <a:latin typeface="Arial"/>
                          <a:cs typeface="Arial"/>
                        </a:rPr>
                        <a:t> Fixed Deposit </a:t>
                      </a:r>
                      <a:r>
                        <a:rPr lang="en-US" sz="1600">
                          <a:solidFill>
                            <a:srgbClr val="006341"/>
                          </a:solidFill>
                          <a:latin typeface="Arial"/>
                          <a:cs typeface="Arial"/>
                          <a:hlinkClick r:id="rId18"/>
                        </a:rPr>
                        <a:t>Investment</a:t>
                      </a:r>
                      <a:r>
                        <a:rPr lang="en-US" sz="1600">
                          <a:solidFill>
                            <a:srgbClr val="006341"/>
                          </a:solidFill>
                          <a:latin typeface="Arial"/>
                          <a:cs typeface="Arial"/>
                        </a:rPr>
                        <a:t> Account. </a:t>
                      </a:r>
                      <a:r>
                        <a:rPr lang="en-US" sz="1600">
                          <a:solidFill>
                            <a:srgbClr val="006341"/>
                          </a:solidFill>
                          <a:latin typeface="Arial"/>
                          <a:cs typeface="Arial"/>
                          <a:hlinkClick r:id="rId19"/>
                        </a:rPr>
                        <a:t>Shyft</a:t>
                      </a:r>
                      <a:r>
                        <a:rPr lang="en-US" sz="1600">
                          <a:solidFill>
                            <a:srgbClr val="006341"/>
                          </a:solidFill>
                          <a:latin typeface="Arial"/>
                          <a:cs typeface="Arial"/>
                        </a:rPr>
                        <a:t> and Money </a:t>
                      </a:r>
                      <a:r>
                        <a:rPr lang="en-US" sz="1600">
                          <a:solidFill>
                            <a:srgbClr val="006341"/>
                          </a:solidFill>
                          <a:latin typeface="Arial"/>
                          <a:cs typeface="Arial"/>
                          <a:hlinkClick r:id="rId20"/>
                        </a:rPr>
                        <a:t>Market</a:t>
                      </a:r>
                      <a:r>
                        <a:rPr lang="en-US" sz="1600">
                          <a:solidFill>
                            <a:srgbClr val="006341"/>
                          </a:solidFill>
                          <a:latin typeface="Arial"/>
                          <a:cs typeface="Arial"/>
                        </a:rPr>
                        <a:t> Select also featured, while the bank also launched </a:t>
                      </a:r>
                      <a:r>
                        <a:rPr lang="en-US" sz="1600">
                          <a:solidFill>
                            <a:srgbClr val="006341"/>
                          </a:solidFill>
                          <a:latin typeface="Arial"/>
                          <a:cs typeface="Arial"/>
                          <a:hlinkClick r:id="rId21"/>
                        </a:rPr>
                        <a:t>LookSee</a:t>
                      </a:r>
                      <a:r>
                        <a:rPr lang="en-US" sz="1600">
                          <a:solidFill>
                            <a:srgbClr val="006341"/>
                          </a:solidFill>
                          <a:latin typeface="Arial"/>
                          <a:cs typeface="Arial"/>
                        </a:rPr>
                        <a:t> for home solutions, including </a:t>
                      </a:r>
                      <a:r>
                        <a:rPr lang="en-US" sz="1600">
                          <a:solidFill>
                            <a:srgbClr val="006341"/>
                          </a:solidFill>
                          <a:latin typeface="Arial"/>
                          <a:cs typeface="Arial"/>
                          <a:hlinkClick r:id="rId22"/>
                        </a:rPr>
                        <a:t>solar</a:t>
                      </a:r>
                      <a:r>
                        <a:rPr lang="en-US" sz="1600">
                          <a:solidFill>
                            <a:srgbClr val="006341"/>
                          </a:solidFill>
                          <a:latin typeface="Arial"/>
                          <a:cs typeface="Arial"/>
                        </a:rPr>
                        <a:t> power. </a:t>
                      </a:r>
                      <a:r>
                        <a:rPr lang="en-US" sz="1600" i="0">
                          <a:solidFill>
                            <a:srgbClr val="006341"/>
                          </a:solidFill>
                          <a:latin typeface="Arial"/>
                          <a:cs typeface="Arial"/>
                        </a:rPr>
                        <a:t>The #RiseAboveTheNoise </a:t>
                      </a:r>
                      <a:r>
                        <a:rPr lang="en-US" sz="1600" i="0">
                          <a:solidFill>
                            <a:srgbClr val="006341"/>
                          </a:solidFill>
                          <a:latin typeface="Arial"/>
                          <a:cs typeface="Arial"/>
                          <a:hlinkClick r:id="rId23"/>
                        </a:rPr>
                        <a:t>campaign</a:t>
                      </a:r>
                      <a:r>
                        <a:rPr lang="en-US" sz="1600" i="0">
                          <a:solidFill>
                            <a:srgbClr val="006341"/>
                          </a:solidFill>
                          <a:latin typeface="Arial"/>
                          <a:cs typeface="Arial"/>
                        </a:rPr>
                        <a:t> continued.</a:t>
                      </a:r>
                      <a:endParaRPr lang="en-US"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Key sponsorships highlighted  included </a:t>
                      </a:r>
                      <a:r>
                        <a:rPr lang="en-US" sz="1600">
                          <a:solidFill>
                            <a:srgbClr val="006341"/>
                          </a:solidFill>
                          <a:latin typeface="Arial"/>
                          <a:cs typeface="Arial"/>
                          <a:hlinkClick r:id="rId24"/>
                        </a:rPr>
                        <a:t>Standard</a:t>
                      </a:r>
                      <a:r>
                        <a:rPr lang="en-US" sz="1600">
                          <a:solidFill>
                            <a:srgbClr val="006341"/>
                          </a:solidFill>
                          <a:latin typeface="Arial"/>
                          <a:cs typeface="Arial"/>
                        </a:rPr>
                        <a:t> </a:t>
                      </a:r>
                      <a:r>
                        <a:rPr lang="en-US" sz="1600">
                          <a:solidFill>
                            <a:srgbClr val="006341"/>
                          </a:solidFill>
                          <a:latin typeface="Arial"/>
                          <a:cs typeface="Arial"/>
                          <a:hlinkClick r:id="rId25"/>
                        </a:rPr>
                        <a:t>Bank</a:t>
                      </a:r>
                      <a:r>
                        <a:rPr lang="en-US" sz="1600">
                          <a:solidFill>
                            <a:srgbClr val="006341"/>
                          </a:solidFill>
                          <a:latin typeface="Arial"/>
                          <a:cs typeface="Arial"/>
                        </a:rPr>
                        <a:t> </a:t>
                      </a:r>
                      <a:r>
                        <a:rPr lang="en-US" sz="1600">
                          <a:solidFill>
                            <a:srgbClr val="006341"/>
                          </a:solidFill>
                          <a:latin typeface="Arial"/>
                          <a:cs typeface="Arial"/>
                          <a:hlinkClick r:id="rId26"/>
                        </a:rPr>
                        <a:t>Gallery</a:t>
                      </a:r>
                      <a:r>
                        <a:rPr lang="en-US" sz="1600">
                          <a:solidFill>
                            <a:srgbClr val="006341"/>
                          </a:solidFill>
                          <a:latin typeface="Arial"/>
                          <a:cs typeface="Arial"/>
                        </a:rPr>
                        <a:t> as well as the Dimension Data </a:t>
                      </a:r>
                      <a:r>
                        <a:rPr lang="en-US" sz="1600">
                          <a:solidFill>
                            <a:srgbClr val="006341"/>
                          </a:solidFill>
                          <a:latin typeface="Arial"/>
                          <a:cs typeface="Arial"/>
                          <a:hlinkClick r:id="rId27"/>
                        </a:rPr>
                        <a:t>Pro-Am</a:t>
                      </a:r>
                      <a:r>
                        <a:rPr lang="en-US" sz="1600">
                          <a:solidFill>
                            <a:srgbClr val="006341"/>
                          </a:solidFill>
                          <a:latin typeface="Arial"/>
                          <a:cs typeface="Arial"/>
                        </a:rPr>
                        <a:t> Golf </a:t>
                      </a:r>
                      <a:r>
                        <a:rPr lang="en-US" sz="1600">
                          <a:solidFill>
                            <a:srgbClr val="006341"/>
                          </a:solidFill>
                          <a:latin typeface="Arial"/>
                          <a:cs typeface="Arial"/>
                          <a:hlinkClick r:id="rId28"/>
                        </a:rPr>
                        <a:t>tournament</a:t>
                      </a:r>
                      <a:endParaRPr lang="en-US"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63388">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0970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3" name="object 16">
            <a:extLst>
              <a:ext uri="{FF2B5EF4-FFF2-40B4-BE49-F238E27FC236}">
                <a16:creationId xmlns:a16="http://schemas.microsoft.com/office/drawing/2014/main" id="{18B25C82-5783-DD68-859A-35BC0CAE799E}"/>
              </a:ext>
            </a:extLst>
          </p:cNvPr>
          <p:cNvSpPr/>
          <p:nvPr/>
        </p:nvSpPr>
        <p:spPr>
          <a:xfrm>
            <a:off x="10970984" y="234229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6" name="object 16">
            <a:extLst>
              <a:ext uri="{FF2B5EF4-FFF2-40B4-BE49-F238E27FC236}">
                <a16:creationId xmlns:a16="http://schemas.microsoft.com/office/drawing/2014/main" id="{4DEB5751-0AA3-8404-3974-46626B8163BC}"/>
              </a:ext>
            </a:extLst>
          </p:cNvPr>
          <p:cNvSpPr/>
          <p:nvPr/>
        </p:nvSpPr>
        <p:spPr>
          <a:xfrm>
            <a:off x="15394339" y="33800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7" name="object 16">
            <a:extLst>
              <a:ext uri="{FF2B5EF4-FFF2-40B4-BE49-F238E27FC236}">
                <a16:creationId xmlns:a16="http://schemas.microsoft.com/office/drawing/2014/main" id="{6CC6D57A-3647-3EA7-0E71-24311E7EFB66}"/>
              </a:ext>
            </a:extLst>
          </p:cNvPr>
          <p:cNvSpPr/>
          <p:nvPr/>
        </p:nvSpPr>
        <p:spPr>
          <a:xfrm>
            <a:off x="13224454" y="337870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8" name="object 16">
            <a:extLst>
              <a:ext uri="{FF2B5EF4-FFF2-40B4-BE49-F238E27FC236}">
                <a16:creationId xmlns:a16="http://schemas.microsoft.com/office/drawing/2014/main" id="{1086C1F3-A9BA-5E47-436C-FE25E50507C9}"/>
              </a:ext>
            </a:extLst>
          </p:cNvPr>
          <p:cNvSpPr/>
          <p:nvPr/>
        </p:nvSpPr>
        <p:spPr>
          <a:xfrm>
            <a:off x="12068403" y="337870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9" name="object 16">
            <a:extLst>
              <a:ext uri="{FF2B5EF4-FFF2-40B4-BE49-F238E27FC236}">
                <a16:creationId xmlns:a16="http://schemas.microsoft.com/office/drawing/2014/main" id="{416CF207-44E5-FC95-8694-A872D6C5E2BF}"/>
              </a:ext>
            </a:extLst>
          </p:cNvPr>
          <p:cNvSpPr/>
          <p:nvPr/>
        </p:nvSpPr>
        <p:spPr>
          <a:xfrm>
            <a:off x="15394339" y="466744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FD3512B0-2F1C-AEA3-CE6B-FDF933F1EDA5}"/>
              </a:ext>
            </a:extLst>
          </p:cNvPr>
          <p:cNvSpPr/>
          <p:nvPr/>
        </p:nvSpPr>
        <p:spPr>
          <a:xfrm>
            <a:off x="14246656" y="466744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3" name="TextBox 22">
            <a:extLst>
              <a:ext uri="{FF2B5EF4-FFF2-40B4-BE49-F238E27FC236}">
                <a16:creationId xmlns:a16="http://schemas.microsoft.com/office/drawing/2014/main" id="{4CAABFFD-E12B-67C9-FAE6-C6E6E211659D}"/>
              </a:ext>
            </a:extLst>
          </p:cNvPr>
          <p:cNvSpPr txBox="1"/>
          <p:nvPr/>
        </p:nvSpPr>
        <p:spPr>
          <a:xfrm>
            <a:off x="3006158" y="5960934"/>
            <a:ext cx="338336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 Allcomer, Newcomer and social</a:t>
            </a:r>
          </a:p>
        </p:txBody>
      </p:sp>
      <p:pic>
        <p:nvPicPr>
          <p:cNvPr id="43" name="Picture 42">
            <a:extLst>
              <a:ext uri="{FF2B5EF4-FFF2-40B4-BE49-F238E27FC236}">
                <a16:creationId xmlns:a16="http://schemas.microsoft.com/office/drawing/2014/main" id="{B130BD19-91F9-0B9B-9D3B-9206280EF2CA}"/>
              </a:ext>
            </a:extLst>
          </p:cNvPr>
          <p:cNvPicPr>
            <a:picLocks noChangeAspect="1"/>
          </p:cNvPicPr>
          <p:nvPr/>
        </p:nvPicPr>
        <p:blipFill>
          <a:blip r:embed="rId29"/>
          <a:stretch>
            <a:fillRect/>
          </a:stretch>
        </p:blipFill>
        <p:spPr>
          <a:xfrm>
            <a:off x="419203" y="157107"/>
            <a:ext cx="905686" cy="1038725"/>
          </a:xfrm>
          <a:prstGeom prst="rect">
            <a:avLst/>
          </a:prstGeom>
        </p:spPr>
      </p:pic>
      <p:sp>
        <p:nvSpPr>
          <p:cNvPr id="50" name="Isosceles Triangle 49">
            <a:extLst>
              <a:ext uri="{FF2B5EF4-FFF2-40B4-BE49-F238E27FC236}">
                <a16:creationId xmlns:a16="http://schemas.microsoft.com/office/drawing/2014/main" id="{D06A6BBD-111B-1A0A-F239-A20268270868}"/>
              </a:ext>
            </a:extLst>
          </p:cNvPr>
          <p:cNvSpPr/>
          <p:nvPr/>
        </p:nvSpPr>
        <p:spPr>
          <a:xfrm>
            <a:off x="17641865" y="7263143"/>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1" name="Isosceles Triangle 50">
            <a:extLst>
              <a:ext uri="{FF2B5EF4-FFF2-40B4-BE49-F238E27FC236}">
                <a16:creationId xmlns:a16="http://schemas.microsoft.com/office/drawing/2014/main" id="{308968A1-02C8-F777-5A2D-915DA6351517}"/>
              </a:ext>
            </a:extLst>
          </p:cNvPr>
          <p:cNvSpPr/>
          <p:nvPr/>
        </p:nvSpPr>
        <p:spPr>
          <a:xfrm>
            <a:off x="17641865" y="7986181"/>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365658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object 19">
            <a:extLst>
              <a:ext uri="{FF2B5EF4-FFF2-40B4-BE49-F238E27FC236}">
                <a16:creationId xmlns:a16="http://schemas.microsoft.com/office/drawing/2014/main" id="{632D7FDB-FBA9-F8D2-8E25-C19F8BF9F194}"/>
              </a:ext>
            </a:extLst>
          </p:cNvPr>
          <p:cNvGraphicFramePr>
            <a:graphicFrameLocks noGrp="1"/>
          </p:cNvGraphicFramePr>
          <p:nvPr>
            <p:extLst>
              <p:ext uri="{D42A27DB-BD31-4B8C-83A1-F6EECF244321}">
                <p14:modId xmlns:p14="http://schemas.microsoft.com/office/powerpoint/2010/main" val="3258436416"/>
              </p:ext>
            </p:extLst>
          </p:nvPr>
        </p:nvGraphicFramePr>
        <p:xfrm>
          <a:off x="3085775" y="1533260"/>
          <a:ext cx="13174912" cy="3929478"/>
        </p:xfrm>
        <a:graphic>
          <a:graphicData uri="http://schemas.openxmlformats.org/drawingml/2006/table">
            <a:tbl>
              <a:tblPr firstRow="1" bandRow="1">
                <a:tableStyleId>{2D5ABB26-0587-4C30-8999-92F81FD0307C}</a:tableStyleId>
              </a:tblPr>
              <a:tblGrid>
                <a:gridCol w="7474410">
                  <a:extLst>
                    <a:ext uri="{9D8B030D-6E8A-4147-A177-3AD203B41FA5}">
                      <a16:colId xmlns:a16="http://schemas.microsoft.com/office/drawing/2014/main" val="20000"/>
                    </a:ext>
                  </a:extLst>
                </a:gridCol>
                <a:gridCol w="1029769">
                  <a:extLst>
                    <a:ext uri="{9D8B030D-6E8A-4147-A177-3AD203B41FA5}">
                      <a16:colId xmlns:a16="http://schemas.microsoft.com/office/drawing/2014/main" val="20001"/>
                    </a:ext>
                  </a:extLst>
                </a:gridCol>
                <a:gridCol w="961118">
                  <a:extLst>
                    <a:ext uri="{9D8B030D-6E8A-4147-A177-3AD203B41FA5}">
                      <a16:colId xmlns:a16="http://schemas.microsoft.com/office/drawing/2014/main" val="20002"/>
                    </a:ext>
                  </a:extLst>
                </a:gridCol>
                <a:gridCol w="1331835">
                  <a:extLst>
                    <a:ext uri="{9D8B030D-6E8A-4147-A177-3AD203B41FA5}">
                      <a16:colId xmlns:a16="http://schemas.microsoft.com/office/drawing/2014/main" val="20003"/>
                    </a:ext>
                  </a:extLst>
                </a:gridCol>
                <a:gridCol w="978646">
                  <a:extLst>
                    <a:ext uri="{9D8B030D-6E8A-4147-A177-3AD203B41FA5}">
                      <a16:colId xmlns:a16="http://schemas.microsoft.com/office/drawing/2014/main" val="20004"/>
                    </a:ext>
                  </a:extLst>
                </a:gridCol>
                <a:gridCol w="1399134">
                  <a:extLst>
                    <a:ext uri="{9D8B030D-6E8A-4147-A177-3AD203B41FA5}">
                      <a16:colId xmlns:a16="http://schemas.microsoft.com/office/drawing/2014/main" val="20005"/>
                    </a:ext>
                  </a:extLst>
                </a:gridCol>
              </a:tblGrid>
              <a:tr h="492533">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67030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#SeeMoneyDifferently continued to be leveraged over the period,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2"/>
                        </a:rPr>
                        <a:t>focusing</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on various products including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3"/>
                        </a:rPr>
                        <a:t>personal</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4"/>
                        </a:rPr>
                        <a:t>loans</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the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5"/>
                        </a:rPr>
                        <a:t>Savvy</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6"/>
                        </a:rPr>
                        <a:t>account</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7"/>
                        </a:rPr>
                        <a:t>family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banking, the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8"/>
                        </a:rPr>
                        <a:t>tax</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9"/>
                        </a:rPr>
                        <a:t>free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and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10"/>
                        </a:rPr>
                        <a:t>Electronic</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Fixed Deposit</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11"/>
                        </a:rPr>
                        <a:t>, Electronic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12"/>
                        </a:rPr>
                        <a:t>Optimum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Plus and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13"/>
                        </a:rPr>
                        <a:t>Nedbank4Me</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14"/>
                        </a:rPr>
                        <a:t>accounts</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15"/>
                        </a:rPr>
                        <a:t>home</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loans and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16"/>
                        </a:rPr>
                        <a:t>bond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services, </a:t>
                      </a:r>
                      <a:r>
                        <a:rPr kumimoji="0" lang="en-US" sz="1600" b="0" i="0" u="none" strike="noStrike" kern="1200" cap="none" spc="0" normalizeH="0" baseline="0" dirty="0" err="1">
                          <a:ln>
                            <a:noFill/>
                          </a:ln>
                          <a:solidFill>
                            <a:srgbClr val="006341"/>
                          </a:solidFill>
                          <a:effectLst/>
                          <a:uLnTx/>
                          <a:uFillTx/>
                          <a:latin typeface="Arial" panose="020B0604020202020204" pitchFamily="34" charset="0"/>
                          <a:ea typeface="+mn-ea"/>
                          <a:cs typeface="Arial" panose="020B0604020202020204" pitchFamily="34" charset="0"/>
                          <a:hlinkClick r:id="rId17"/>
                        </a:rPr>
                        <a:t>Debicheck</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18"/>
                        </a:rPr>
                        <a:t>the</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19"/>
                        </a:rPr>
                        <a:t>App</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and related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20"/>
                        </a:rPr>
                        <a:t>competitions</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A feature again focused on </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hlinkClick r:id="rId21"/>
                        </a:rPr>
                        <a:t>agriculture</a:t>
                      </a:r>
                      <a:r>
                        <a:rPr kumimoji="0" lang="en-US"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rPr>
                        <a:t> solutions.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4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7874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1" dirty="0">
                          <a:solidFill>
                            <a:srgbClr val="006341"/>
                          </a:solidFill>
                          <a:latin typeface="Arial"/>
                          <a:cs typeface="Arial"/>
                        </a:rPr>
                        <a:t>#TogetherBekeLeBeke </a:t>
                      </a:r>
                      <a:r>
                        <a:rPr lang="en-US" sz="1600" i="0" dirty="0">
                          <a:solidFill>
                            <a:srgbClr val="006341"/>
                          </a:solidFill>
                          <a:latin typeface="Arial"/>
                          <a:cs typeface="Arial"/>
                        </a:rPr>
                        <a:t>continued to be leveraged to promote small business workshops, including </a:t>
                      </a:r>
                      <a:r>
                        <a:rPr lang="en-US" sz="1600" i="0" dirty="0">
                          <a:solidFill>
                            <a:srgbClr val="006341"/>
                          </a:solidFill>
                          <a:latin typeface="Arial"/>
                          <a:cs typeface="Arial"/>
                          <a:hlinkClick r:id="rId22"/>
                        </a:rPr>
                        <a:t>competitions</a:t>
                      </a:r>
                      <a:r>
                        <a:rPr lang="en-US" sz="1600" i="0" dirty="0">
                          <a:solidFill>
                            <a:srgbClr val="006341"/>
                          </a:solidFill>
                          <a:latin typeface="Arial"/>
                          <a:cs typeface="Arial"/>
                        </a:rPr>
                        <a:t>. It also </a:t>
                      </a:r>
                      <a:r>
                        <a:rPr lang="en-US" sz="1600" i="0" dirty="0">
                          <a:solidFill>
                            <a:srgbClr val="006341"/>
                          </a:solidFill>
                          <a:latin typeface="Arial"/>
                          <a:cs typeface="Arial"/>
                          <a:hlinkClick r:id="rId23"/>
                        </a:rPr>
                        <a:t>surveyed</a:t>
                      </a:r>
                      <a:r>
                        <a:rPr lang="en-US" sz="1600" i="0" dirty="0">
                          <a:solidFill>
                            <a:srgbClr val="006341"/>
                          </a:solidFill>
                          <a:latin typeface="Arial"/>
                          <a:cs typeface="Arial"/>
                        </a:rPr>
                        <a:t> small businesses on the impact of load-shedding on their business activities.</a:t>
                      </a: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0594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dirty="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16</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3015398875"/>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75%</a:t>
                      </a:r>
                    </a:p>
                  </a:txBody>
                  <a:tcPr/>
                </a:tc>
                <a:tc>
                  <a:txBody>
                    <a:bodyPr/>
                    <a:lstStyle/>
                    <a:p>
                      <a:pPr algn="ctr"/>
                      <a:r>
                        <a:rPr lang="en-ZA" sz="2000">
                          <a:latin typeface="Arial" panose="020B0604020202020204" pitchFamily="34" charset="0"/>
                          <a:cs typeface="Arial" panose="020B0604020202020204" pitchFamily="34" charset="0"/>
                        </a:rPr>
                        <a:t>74%</a:t>
                      </a:r>
                    </a:p>
                  </a:txBody>
                  <a:tcPr/>
                </a:tc>
                <a:tc>
                  <a:txBody>
                    <a:bodyPr/>
                    <a:lstStyle/>
                    <a:p>
                      <a:pPr algn="ctr"/>
                      <a:r>
                        <a:rPr lang="en-ZA" sz="2000">
                          <a:latin typeface="Arial" panose="020B0604020202020204" pitchFamily="34" charset="0"/>
                          <a:cs typeface="Arial" panose="020B0604020202020204" pitchFamily="34" charset="0"/>
                        </a:rPr>
                        <a:t>-1%</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34%</a:t>
                      </a:r>
                    </a:p>
                  </a:txBody>
                  <a:tcPr/>
                </a:tc>
                <a:tc>
                  <a:txBody>
                    <a:bodyPr/>
                    <a:lstStyle/>
                    <a:p>
                      <a:pPr algn="ctr"/>
                      <a:r>
                        <a:rPr lang="en-ZA" sz="2000">
                          <a:latin typeface="Arial" panose="020B0604020202020204" pitchFamily="34" charset="0"/>
                          <a:cs typeface="Arial" panose="020B0604020202020204" pitchFamily="34" charset="0"/>
                        </a:rPr>
                        <a:t>38%</a:t>
                      </a:r>
                    </a:p>
                  </a:txBody>
                  <a:tcPr/>
                </a:tc>
                <a:tc>
                  <a:txBody>
                    <a:bodyPr/>
                    <a:lstStyle/>
                    <a:p>
                      <a:pPr algn="ctr"/>
                      <a:r>
                        <a:rPr lang="en-ZA" sz="2000">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23%</a:t>
                      </a:r>
                    </a:p>
                  </a:txBody>
                  <a:tcPr/>
                </a:tc>
                <a:tc>
                  <a:txBody>
                    <a:bodyPr/>
                    <a:lstStyle/>
                    <a:p>
                      <a:pPr algn="ctr"/>
                      <a:r>
                        <a:rPr lang="en-ZA" sz="2000">
                          <a:latin typeface="Arial" panose="020B0604020202020204" pitchFamily="34" charset="0"/>
                          <a:cs typeface="Arial" panose="020B0604020202020204" pitchFamily="34" charset="0"/>
                        </a:rPr>
                        <a:t>25%</a:t>
                      </a:r>
                    </a:p>
                  </a:txBody>
                  <a:tcPr/>
                </a:tc>
                <a:tc>
                  <a:txBody>
                    <a:bodyPr/>
                    <a:lstStyle/>
                    <a:p>
                      <a:pPr algn="ctr"/>
                      <a:r>
                        <a:rPr lang="en-ZA" sz="200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a:off x="17641865" y="7653782"/>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Consumer Banking - </a:t>
            </a:r>
            <a:r>
              <a:rPr lang="en-ZA" sz="2600" b="0">
                <a:solidFill>
                  <a:schemeClr val="bg1"/>
                </a:solidFill>
                <a:latin typeface="Arial" panose="020B0604020202020204" pitchFamily="34" charset="0"/>
                <a:cs typeface="Arial" panose="020B0604020202020204" pitchFamily="34" charset="0"/>
              </a:rPr>
              <a:t>Nedbank</a:t>
            </a:r>
            <a:endParaRPr lang="en-ZA" sz="2600">
              <a:solidFill>
                <a:schemeClr val="bg1"/>
              </a:solidFill>
              <a:latin typeface="Arial" panose="020B060402020202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59700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2997082553"/>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4"/>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23" name="TextBox 22">
            <a:extLst>
              <a:ext uri="{FF2B5EF4-FFF2-40B4-BE49-F238E27FC236}">
                <a16:creationId xmlns:a16="http://schemas.microsoft.com/office/drawing/2014/main" id="{4CAABFFD-E12B-67C9-FAE6-C6E6E211659D}"/>
              </a:ext>
            </a:extLst>
          </p:cNvPr>
          <p:cNvSpPr txBox="1"/>
          <p:nvPr/>
        </p:nvSpPr>
        <p:spPr>
          <a:xfrm>
            <a:off x="3006158" y="5960934"/>
            <a:ext cx="338336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 Allcomer, Newcomer and social</a:t>
            </a:r>
          </a:p>
        </p:txBody>
      </p:sp>
      <p:sp>
        <p:nvSpPr>
          <p:cNvPr id="50" name="Isosceles Triangle 49">
            <a:extLst>
              <a:ext uri="{FF2B5EF4-FFF2-40B4-BE49-F238E27FC236}">
                <a16:creationId xmlns:a16="http://schemas.microsoft.com/office/drawing/2014/main" id="{D06A6BBD-111B-1A0A-F239-A20268270868}"/>
              </a:ext>
            </a:extLst>
          </p:cNvPr>
          <p:cNvSpPr/>
          <p:nvPr/>
        </p:nvSpPr>
        <p:spPr>
          <a:xfrm rot="10800000">
            <a:off x="17641865" y="7263143"/>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1" name="Isosceles Triangle 50">
            <a:extLst>
              <a:ext uri="{FF2B5EF4-FFF2-40B4-BE49-F238E27FC236}">
                <a16:creationId xmlns:a16="http://schemas.microsoft.com/office/drawing/2014/main" id="{308968A1-02C8-F777-5A2D-915DA6351517}"/>
              </a:ext>
            </a:extLst>
          </p:cNvPr>
          <p:cNvSpPr/>
          <p:nvPr/>
        </p:nvSpPr>
        <p:spPr>
          <a:xfrm>
            <a:off x="17641865" y="7986181"/>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2" name="Picture 11">
            <a:extLst>
              <a:ext uri="{FF2B5EF4-FFF2-40B4-BE49-F238E27FC236}">
                <a16:creationId xmlns:a16="http://schemas.microsoft.com/office/drawing/2014/main" id="{9904EA1C-26CD-AFFC-1437-A062D7EB69BE}"/>
              </a:ext>
            </a:extLst>
          </p:cNvPr>
          <p:cNvPicPr>
            <a:picLocks noChangeAspect="1"/>
          </p:cNvPicPr>
          <p:nvPr/>
        </p:nvPicPr>
        <p:blipFill>
          <a:blip r:embed="rId25"/>
          <a:stretch>
            <a:fillRect/>
          </a:stretch>
        </p:blipFill>
        <p:spPr>
          <a:xfrm>
            <a:off x="10968293" y="2493575"/>
            <a:ext cx="347502" cy="317019"/>
          </a:xfrm>
          <a:prstGeom prst="rect">
            <a:avLst/>
          </a:prstGeom>
        </p:spPr>
      </p:pic>
      <p:pic>
        <p:nvPicPr>
          <p:cNvPr id="13" name="Picture 12">
            <a:extLst>
              <a:ext uri="{FF2B5EF4-FFF2-40B4-BE49-F238E27FC236}">
                <a16:creationId xmlns:a16="http://schemas.microsoft.com/office/drawing/2014/main" id="{FF0660EA-5050-45C0-0D35-C252FBFA4384}"/>
              </a:ext>
            </a:extLst>
          </p:cNvPr>
          <p:cNvPicPr>
            <a:picLocks noChangeAspect="1"/>
          </p:cNvPicPr>
          <p:nvPr/>
        </p:nvPicPr>
        <p:blipFill>
          <a:blip r:embed="rId25"/>
          <a:stretch>
            <a:fillRect/>
          </a:stretch>
        </p:blipFill>
        <p:spPr>
          <a:xfrm>
            <a:off x="13025801" y="2498985"/>
            <a:ext cx="347502" cy="317019"/>
          </a:xfrm>
          <a:prstGeom prst="rect">
            <a:avLst/>
          </a:prstGeom>
        </p:spPr>
      </p:pic>
      <p:pic>
        <p:nvPicPr>
          <p:cNvPr id="15" name="Picture 14">
            <a:extLst>
              <a:ext uri="{FF2B5EF4-FFF2-40B4-BE49-F238E27FC236}">
                <a16:creationId xmlns:a16="http://schemas.microsoft.com/office/drawing/2014/main" id="{9BBD3E50-D08C-B8F1-9B87-4187E2E8ACB7}"/>
              </a:ext>
            </a:extLst>
          </p:cNvPr>
          <p:cNvPicPr>
            <a:picLocks noChangeAspect="1"/>
          </p:cNvPicPr>
          <p:nvPr/>
        </p:nvPicPr>
        <p:blipFill>
          <a:blip r:embed="rId25"/>
          <a:stretch>
            <a:fillRect/>
          </a:stretch>
        </p:blipFill>
        <p:spPr>
          <a:xfrm>
            <a:off x="14228003" y="2498986"/>
            <a:ext cx="347502" cy="317019"/>
          </a:xfrm>
          <a:prstGeom prst="rect">
            <a:avLst/>
          </a:prstGeom>
        </p:spPr>
      </p:pic>
      <p:pic>
        <p:nvPicPr>
          <p:cNvPr id="16" name="Picture 15">
            <a:extLst>
              <a:ext uri="{FF2B5EF4-FFF2-40B4-BE49-F238E27FC236}">
                <a16:creationId xmlns:a16="http://schemas.microsoft.com/office/drawing/2014/main" id="{0B87E51F-9F20-7514-72F8-0F1C0769B4E9}"/>
              </a:ext>
            </a:extLst>
          </p:cNvPr>
          <p:cNvPicPr>
            <a:picLocks noChangeAspect="1"/>
          </p:cNvPicPr>
          <p:nvPr/>
        </p:nvPicPr>
        <p:blipFill>
          <a:blip r:embed="rId25"/>
          <a:stretch>
            <a:fillRect/>
          </a:stretch>
        </p:blipFill>
        <p:spPr>
          <a:xfrm>
            <a:off x="12084182" y="2498985"/>
            <a:ext cx="347502" cy="317019"/>
          </a:xfrm>
          <a:prstGeom prst="rect">
            <a:avLst/>
          </a:prstGeom>
        </p:spPr>
      </p:pic>
      <p:pic>
        <p:nvPicPr>
          <p:cNvPr id="21" name="Picture 20">
            <a:extLst>
              <a:ext uri="{FF2B5EF4-FFF2-40B4-BE49-F238E27FC236}">
                <a16:creationId xmlns:a16="http://schemas.microsoft.com/office/drawing/2014/main" id="{4E21F110-414A-0B30-AC58-E942839D71E6}"/>
              </a:ext>
            </a:extLst>
          </p:cNvPr>
          <p:cNvPicPr>
            <a:picLocks noChangeAspect="1"/>
          </p:cNvPicPr>
          <p:nvPr/>
        </p:nvPicPr>
        <p:blipFill>
          <a:blip r:embed="rId25"/>
          <a:stretch>
            <a:fillRect/>
          </a:stretch>
        </p:blipFill>
        <p:spPr>
          <a:xfrm>
            <a:off x="15257060" y="2498986"/>
            <a:ext cx="347502" cy="317019"/>
          </a:xfrm>
          <a:prstGeom prst="rect">
            <a:avLst/>
          </a:prstGeom>
        </p:spPr>
      </p:pic>
      <p:pic>
        <p:nvPicPr>
          <p:cNvPr id="41" name="Picture Placeholder 5" descr="A picture containing text, sign, outdoor, turn&#10;&#10;Description automatically generated">
            <a:extLst>
              <a:ext uri="{FF2B5EF4-FFF2-40B4-BE49-F238E27FC236}">
                <a16:creationId xmlns:a16="http://schemas.microsoft.com/office/drawing/2014/main" id="{9113C21D-5912-1C88-5D39-ACDB31BFCF7B}"/>
              </a:ext>
            </a:extLst>
          </p:cNvPr>
          <p:cNvPicPr>
            <a:picLocks noChangeAspect="1"/>
          </p:cNvPicPr>
          <p:nvPr/>
        </p:nvPicPr>
        <p:blipFill>
          <a:blip r:embed="rId26"/>
          <a:srcRect t="46" b="46"/>
          <a:stretch>
            <a:fillRect/>
          </a:stretch>
        </p:blipFill>
        <p:spPr>
          <a:xfrm>
            <a:off x="287391" y="145704"/>
            <a:ext cx="1208586" cy="977534"/>
          </a:xfrm>
          <a:prstGeom prst="rect">
            <a:avLst/>
          </a:prstGeom>
        </p:spPr>
      </p:pic>
      <p:pic>
        <p:nvPicPr>
          <p:cNvPr id="3" name="Picture 2">
            <a:extLst>
              <a:ext uri="{FF2B5EF4-FFF2-40B4-BE49-F238E27FC236}">
                <a16:creationId xmlns:a16="http://schemas.microsoft.com/office/drawing/2014/main" id="{C27A113F-6B76-1CDF-7E19-E29BEFE82953}"/>
              </a:ext>
            </a:extLst>
          </p:cNvPr>
          <p:cNvPicPr>
            <a:picLocks noChangeAspect="1"/>
          </p:cNvPicPr>
          <p:nvPr/>
        </p:nvPicPr>
        <p:blipFill>
          <a:blip r:embed="rId25"/>
          <a:stretch>
            <a:fillRect/>
          </a:stretch>
        </p:blipFill>
        <p:spPr>
          <a:xfrm>
            <a:off x="15257060" y="4032406"/>
            <a:ext cx="347502" cy="317019"/>
          </a:xfrm>
          <a:prstGeom prst="rect">
            <a:avLst/>
          </a:prstGeom>
        </p:spPr>
      </p:pic>
    </p:spTree>
    <p:extLst>
      <p:ext uri="{BB962C8B-B14F-4D97-AF65-F5344CB8AC3E}">
        <p14:creationId xmlns:p14="http://schemas.microsoft.com/office/powerpoint/2010/main" val="4966135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03.02</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lstStyle/>
          <a:p>
            <a:r>
              <a:rPr lang="en-US"/>
              <a:t>Private Clients</a:t>
            </a:r>
          </a:p>
        </p:txBody>
      </p:sp>
      <p:sp>
        <p:nvSpPr>
          <p:cNvPr id="5" name="TextBox 4">
            <a:extLst>
              <a:ext uri="{FF2B5EF4-FFF2-40B4-BE49-F238E27FC236}">
                <a16:creationId xmlns:a16="http://schemas.microsoft.com/office/drawing/2014/main" id="{8AE57998-CFB3-4FC2-B216-08917C96CC19}"/>
              </a:ext>
            </a:extLst>
          </p:cNvPr>
          <p:cNvSpPr txBox="1"/>
          <p:nvPr/>
        </p:nvSpPr>
        <p:spPr>
          <a:xfrm>
            <a:off x="2155981" y="8022124"/>
            <a:ext cx="15438845" cy="1005788"/>
          </a:xfrm>
          <a:prstGeom prst="rect">
            <a:avLst/>
          </a:prstGeom>
          <a:noFill/>
        </p:spPr>
        <p:txBody>
          <a:bodyPr wrap="square" rtlCol="0">
            <a:spAutoFit/>
          </a:bodyPr>
          <a:lstStyle/>
          <a:p>
            <a:r>
              <a:rPr lang="en-ZA">
                <a:solidFill>
                  <a:schemeClr val="bg1"/>
                </a:solidFill>
                <a:latin typeface="Arial" panose="020B0604020202020204" pitchFamily="34" charset="0"/>
                <a:cs typeface="Arial" panose="020B0604020202020204" pitchFamily="34" charset="0"/>
              </a:rPr>
              <a:t>Note: There were no identified campaigns for:</a:t>
            </a:r>
          </a:p>
          <a:p>
            <a:pPr marL="457200" indent="-457200">
              <a:buFontTx/>
              <a:buChar char="-"/>
            </a:pPr>
            <a:r>
              <a:rPr lang="en-ZA">
                <a:solidFill>
                  <a:schemeClr val="bg1"/>
                </a:solidFill>
                <a:latin typeface="Arial" panose="020B0604020202020204" pitchFamily="34" charset="0"/>
                <a:cs typeface="Arial" panose="020B0604020202020204" pitchFamily="34" charset="0"/>
              </a:rPr>
              <a:t>Absa Private Banking</a:t>
            </a:r>
          </a:p>
        </p:txBody>
      </p:sp>
    </p:spTree>
    <p:extLst>
      <p:ext uri="{BB962C8B-B14F-4D97-AF65-F5344CB8AC3E}">
        <p14:creationId xmlns:p14="http://schemas.microsoft.com/office/powerpoint/2010/main" val="3950676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18</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1997775409"/>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48%</a:t>
                      </a:r>
                    </a:p>
                  </a:txBody>
                  <a:tcPr/>
                </a:tc>
                <a:tc>
                  <a:txBody>
                    <a:bodyPr/>
                    <a:lstStyle/>
                    <a:p>
                      <a:pPr algn="ctr"/>
                      <a:r>
                        <a:rPr lang="en-ZA" sz="2000">
                          <a:latin typeface="Arial" panose="020B0604020202020204" pitchFamily="34" charset="0"/>
                          <a:cs typeface="Arial" panose="020B0604020202020204" pitchFamily="34" charset="0"/>
                        </a:rPr>
                        <a:t>42%</a:t>
                      </a:r>
                    </a:p>
                  </a:txBody>
                  <a:tcPr/>
                </a:tc>
                <a:tc>
                  <a:txBody>
                    <a:bodyPr/>
                    <a:lstStyle/>
                    <a:p>
                      <a:pPr algn="ctr"/>
                      <a:r>
                        <a:rPr lang="en-ZA" sz="2000">
                          <a:latin typeface="Arial" panose="020B0604020202020204" pitchFamily="34" charset="0"/>
                          <a:cs typeface="Arial" panose="020B0604020202020204" pitchFamily="34" charset="0"/>
                        </a:rPr>
                        <a:t>-6%</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47%</a:t>
                      </a:r>
                    </a:p>
                  </a:txBody>
                  <a:tcPr/>
                </a:tc>
                <a:tc>
                  <a:txBody>
                    <a:bodyPr/>
                    <a:lstStyle/>
                    <a:p>
                      <a:pPr algn="ctr"/>
                      <a:r>
                        <a:rPr lang="en-ZA" sz="2000">
                          <a:latin typeface="Arial" panose="020B0604020202020204" pitchFamily="34" charset="0"/>
                          <a:cs typeface="Arial" panose="020B0604020202020204" pitchFamily="34" charset="0"/>
                        </a:rPr>
                        <a:t>58%</a:t>
                      </a:r>
                    </a:p>
                  </a:txBody>
                  <a:tcPr/>
                </a:tc>
                <a:tc>
                  <a:txBody>
                    <a:bodyPr/>
                    <a:lstStyle/>
                    <a:p>
                      <a:pPr algn="ctr"/>
                      <a:r>
                        <a:rPr lang="en-ZA" sz="2000">
                          <a:latin typeface="Arial" panose="020B0604020202020204" pitchFamily="34" charset="0"/>
                          <a:cs typeface="Arial" panose="020B0604020202020204" pitchFamily="34" charset="0"/>
                        </a:rPr>
                        <a:t>+11%</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6%</a:t>
                      </a:r>
                    </a:p>
                  </a:txBody>
                  <a:tcPr/>
                </a:tc>
                <a:tc>
                  <a:txBody>
                    <a:bodyPr/>
                    <a:lstStyle/>
                    <a:p>
                      <a:pPr algn="ctr"/>
                      <a:r>
                        <a:rPr lang="en-ZA" sz="2000">
                          <a:latin typeface="Arial" panose="020B0604020202020204" pitchFamily="34" charset="0"/>
                          <a:cs typeface="Arial" panose="020B0604020202020204" pitchFamily="34" charset="0"/>
                        </a:rPr>
                        <a:t>6%</a:t>
                      </a:r>
                    </a:p>
                  </a:txBody>
                  <a:tcPr/>
                </a:tc>
                <a:tc>
                  <a:txBody>
                    <a:bodyPr/>
                    <a:lstStyle/>
                    <a:p>
                      <a:pPr algn="ctr"/>
                      <a:r>
                        <a:rPr lang="en-ZA" sz="200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a:off x="17641865" y="7653782"/>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Private Clients - FNB</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3878561356"/>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pic>
        <p:nvPicPr>
          <p:cNvPr id="10" name="Picture 9">
            <a:extLst>
              <a:ext uri="{FF2B5EF4-FFF2-40B4-BE49-F238E27FC236}">
                <a16:creationId xmlns:a16="http://schemas.microsoft.com/office/drawing/2014/main" id="{A2956295-DAB1-3941-48E4-579C175B1F29}"/>
              </a:ext>
            </a:extLst>
          </p:cNvPr>
          <p:cNvPicPr>
            <a:picLocks noChangeAspect="1"/>
          </p:cNvPicPr>
          <p:nvPr/>
        </p:nvPicPr>
        <p:blipFill rotWithShape="1">
          <a:blip r:embed="rId3">
            <a:clrChange>
              <a:clrFrom>
                <a:srgbClr val="F3F2F0"/>
              </a:clrFrom>
              <a:clrTo>
                <a:srgbClr val="F3F2F0">
                  <a:alpha val="0"/>
                </a:srgbClr>
              </a:clrTo>
            </a:clrChange>
          </a:blip>
          <a:srcRect l="13175"/>
          <a:stretch/>
        </p:blipFill>
        <p:spPr>
          <a:xfrm>
            <a:off x="337582" y="34367"/>
            <a:ext cx="1044662" cy="1123454"/>
          </a:xfrm>
          <a:prstGeom prst="rect">
            <a:avLst/>
          </a:prstGeom>
        </p:spPr>
      </p:pic>
      <p:sp>
        <p:nvSpPr>
          <p:cNvPr id="49" name="Isosceles Triangle 48">
            <a:extLst>
              <a:ext uri="{FF2B5EF4-FFF2-40B4-BE49-F238E27FC236}">
                <a16:creationId xmlns:a16="http://schemas.microsoft.com/office/drawing/2014/main" id="{90F764EF-8551-9D09-8EA2-09F432A70928}"/>
              </a:ext>
            </a:extLst>
          </p:cNvPr>
          <p:cNvSpPr/>
          <p:nvPr/>
        </p:nvSpPr>
        <p:spPr>
          <a:xfrm rot="10800000">
            <a:off x="17641865" y="7262657"/>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0" name="TextBox 49">
            <a:extLst>
              <a:ext uri="{FF2B5EF4-FFF2-40B4-BE49-F238E27FC236}">
                <a16:creationId xmlns:a16="http://schemas.microsoft.com/office/drawing/2014/main" id="{8DEF99C9-08B8-6F96-61C7-C25F8FE950DB}"/>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graphicFrame>
        <p:nvGraphicFramePr>
          <p:cNvPr id="2" name="object 19">
            <a:extLst>
              <a:ext uri="{FF2B5EF4-FFF2-40B4-BE49-F238E27FC236}">
                <a16:creationId xmlns:a16="http://schemas.microsoft.com/office/drawing/2014/main" id="{D60FA631-CDA9-3499-DF07-639D954B6488}"/>
              </a:ext>
            </a:extLst>
          </p:cNvPr>
          <p:cNvGraphicFramePr>
            <a:graphicFrameLocks noGrp="1"/>
          </p:cNvGraphicFramePr>
          <p:nvPr>
            <p:extLst>
              <p:ext uri="{D42A27DB-BD31-4B8C-83A1-F6EECF244321}">
                <p14:modId xmlns:p14="http://schemas.microsoft.com/office/powerpoint/2010/main" val="4281134319"/>
              </p:ext>
            </p:extLst>
          </p:nvPr>
        </p:nvGraphicFramePr>
        <p:xfrm>
          <a:off x="3160388" y="1598557"/>
          <a:ext cx="12824548" cy="3520026"/>
        </p:xfrm>
        <a:graphic>
          <a:graphicData uri="http://schemas.openxmlformats.org/drawingml/2006/table">
            <a:tbl>
              <a:tblPr firstRow="1" bandRow="1">
                <a:tableStyleId>{2D5ABB26-0587-4C30-8999-92F81FD0307C}</a:tableStyleId>
              </a:tblPr>
              <a:tblGrid>
                <a:gridCol w="6318912">
                  <a:extLst>
                    <a:ext uri="{9D8B030D-6E8A-4147-A177-3AD203B41FA5}">
                      <a16:colId xmlns:a16="http://schemas.microsoft.com/office/drawing/2014/main" val="20000"/>
                    </a:ext>
                  </a:extLst>
                </a:gridCol>
                <a:gridCol w="1321287">
                  <a:extLst>
                    <a:ext uri="{9D8B030D-6E8A-4147-A177-3AD203B41FA5}">
                      <a16:colId xmlns:a16="http://schemas.microsoft.com/office/drawing/2014/main" val="20001"/>
                    </a:ext>
                  </a:extLst>
                </a:gridCol>
                <a:gridCol w="1298963">
                  <a:extLst>
                    <a:ext uri="{9D8B030D-6E8A-4147-A177-3AD203B41FA5}">
                      <a16:colId xmlns:a16="http://schemas.microsoft.com/office/drawing/2014/main" val="20002"/>
                    </a:ext>
                  </a:extLst>
                </a:gridCol>
                <a:gridCol w="1298963">
                  <a:extLst>
                    <a:ext uri="{9D8B030D-6E8A-4147-A177-3AD203B41FA5}">
                      <a16:colId xmlns:a16="http://schemas.microsoft.com/office/drawing/2014/main" val="20003"/>
                    </a:ext>
                  </a:extLst>
                </a:gridCol>
                <a:gridCol w="1224496">
                  <a:extLst>
                    <a:ext uri="{9D8B030D-6E8A-4147-A177-3AD203B41FA5}">
                      <a16:colId xmlns:a16="http://schemas.microsoft.com/office/drawing/2014/main" val="20004"/>
                    </a:ext>
                  </a:extLst>
                </a:gridCol>
                <a:gridCol w="1361927">
                  <a:extLst>
                    <a:ext uri="{9D8B030D-6E8A-4147-A177-3AD203B41FA5}">
                      <a16:colId xmlns:a16="http://schemas.microsoft.com/office/drawing/2014/main" val="20005"/>
                    </a:ext>
                  </a:extLst>
                </a:gridCol>
              </a:tblGrid>
              <a:tr h="639091">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094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FNB encouraged viewers to join SA's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leading</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Private Bank and get </a:t>
                      </a:r>
                      <a:r>
                        <a:rPr kumimoji="0" lang="en-US" sz="160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“integrated advice for you and your family”</a:t>
                      </a: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7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3102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3" name="object 16">
            <a:extLst>
              <a:ext uri="{FF2B5EF4-FFF2-40B4-BE49-F238E27FC236}">
                <a16:creationId xmlns:a16="http://schemas.microsoft.com/office/drawing/2014/main" id="{4CE7E787-221C-8CA8-D625-B13DBB2BBC92}"/>
              </a:ext>
            </a:extLst>
          </p:cNvPr>
          <p:cNvSpPr/>
          <p:nvPr/>
        </p:nvSpPr>
        <p:spPr>
          <a:xfrm>
            <a:off x="9803466" y="2405267"/>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6" name="TextBox 5">
            <a:extLst>
              <a:ext uri="{FF2B5EF4-FFF2-40B4-BE49-F238E27FC236}">
                <a16:creationId xmlns:a16="http://schemas.microsoft.com/office/drawing/2014/main" id="{8993A461-2E19-EF83-6023-E2D919E1BDCF}"/>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Tree>
    <p:extLst>
      <p:ext uri="{BB962C8B-B14F-4D97-AF65-F5344CB8AC3E}">
        <p14:creationId xmlns:p14="http://schemas.microsoft.com/office/powerpoint/2010/main" val="1921478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19</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48%</a:t>
                      </a:r>
                    </a:p>
                  </a:txBody>
                  <a:tcPr/>
                </a:tc>
                <a:tc>
                  <a:txBody>
                    <a:bodyPr/>
                    <a:lstStyle/>
                    <a:p>
                      <a:pPr algn="ctr"/>
                      <a:r>
                        <a:rPr lang="en-ZA" sz="2000">
                          <a:latin typeface="Arial" panose="020B0604020202020204" pitchFamily="34" charset="0"/>
                          <a:cs typeface="Arial" panose="020B0604020202020204" pitchFamily="34" charset="0"/>
                        </a:rPr>
                        <a:t>42%</a:t>
                      </a:r>
                    </a:p>
                  </a:txBody>
                  <a:tcPr/>
                </a:tc>
                <a:tc>
                  <a:txBody>
                    <a:bodyPr/>
                    <a:lstStyle/>
                    <a:p>
                      <a:pPr algn="ctr"/>
                      <a:r>
                        <a:rPr lang="en-ZA" sz="2000">
                          <a:latin typeface="Arial" panose="020B0604020202020204" pitchFamily="34" charset="0"/>
                          <a:cs typeface="Arial" panose="020B0604020202020204" pitchFamily="34" charset="0"/>
                        </a:rPr>
                        <a:t>-6%</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47%</a:t>
                      </a:r>
                    </a:p>
                  </a:txBody>
                  <a:tcPr/>
                </a:tc>
                <a:tc>
                  <a:txBody>
                    <a:bodyPr/>
                    <a:lstStyle/>
                    <a:p>
                      <a:pPr algn="ctr"/>
                      <a:r>
                        <a:rPr lang="en-ZA" sz="2000">
                          <a:latin typeface="Arial" panose="020B0604020202020204" pitchFamily="34" charset="0"/>
                          <a:cs typeface="Arial" panose="020B0604020202020204" pitchFamily="34" charset="0"/>
                        </a:rPr>
                        <a:t>58%</a:t>
                      </a:r>
                    </a:p>
                  </a:txBody>
                  <a:tcPr/>
                </a:tc>
                <a:tc>
                  <a:txBody>
                    <a:bodyPr/>
                    <a:lstStyle/>
                    <a:p>
                      <a:pPr algn="ctr"/>
                      <a:r>
                        <a:rPr lang="en-ZA" sz="2000">
                          <a:latin typeface="Arial" panose="020B0604020202020204" pitchFamily="34" charset="0"/>
                          <a:cs typeface="Arial" panose="020B0604020202020204" pitchFamily="34" charset="0"/>
                        </a:rPr>
                        <a:t>+11%</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6%</a:t>
                      </a:r>
                    </a:p>
                  </a:txBody>
                  <a:tcPr/>
                </a:tc>
                <a:tc>
                  <a:txBody>
                    <a:bodyPr/>
                    <a:lstStyle/>
                    <a:p>
                      <a:pPr algn="ctr"/>
                      <a:r>
                        <a:rPr lang="en-ZA" sz="2000">
                          <a:latin typeface="Arial" panose="020B0604020202020204" pitchFamily="34" charset="0"/>
                          <a:cs typeface="Arial" panose="020B0604020202020204" pitchFamily="34" charset="0"/>
                        </a:rPr>
                        <a:t>6%</a:t>
                      </a:r>
                    </a:p>
                  </a:txBody>
                  <a:tcPr/>
                </a:tc>
                <a:tc>
                  <a:txBody>
                    <a:bodyPr/>
                    <a:lstStyle/>
                    <a:p>
                      <a:pPr algn="ctr"/>
                      <a:r>
                        <a:rPr lang="en-ZA" sz="200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a:off x="17641865" y="7653782"/>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Private Clients - Standard Bank </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3481118494"/>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49" name="Isosceles Triangle 48">
            <a:extLst>
              <a:ext uri="{FF2B5EF4-FFF2-40B4-BE49-F238E27FC236}">
                <a16:creationId xmlns:a16="http://schemas.microsoft.com/office/drawing/2014/main" id="{90F764EF-8551-9D09-8EA2-09F432A70928}"/>
              </a:ext>
            </a:extLst>
          </p:cNvPr>
          <p:cNvSpPr/>
          <p:nvPr/>
        </p:nvSpPr>
        <p:spPr>
          <a:xfrm rot="10800000">
            <a:off x="17641865" y="7262657"/>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0" name="TextBox 49">
            <a:extLst>
              <a:ext uri="{FF2B5EF4-FFF2-40B4-BE49-F238E27FC236}">
                <a16:creationId xmlns:a16="http://schemas.microsoft.com/office/drawing/2014/main" id="{8DEF99C9-08B8-6F96-61C7-C25F8FE950DB}"/>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pic>
        <p:nvPicPr>
          <p:cNvPr id="6" name="Picture 5">
            <a:extLst>
              <a:ext uri="{FF2B5EF4-FFF2-40B4-BE49-F238E27FC236}">
                <a16:creationId xmlns:a16="http://schemas.microsoft.com/office/drawing/2014/main" id="{8E6B771B-75B4-064B-C280-352A32EE5F42}"/>
              </a:ext>
            </a:extLst>
          </p:cNvPr>
          <p:cNvPicPr>
            <a:picLocks noChangeAspect="1"/>
          </p:cNvPicPr>
          <p:nvPr/>
        </p:nvPicPr>
        <p:blipFill>
          <a:blip r:embed="rId3"/>
          <a:stretch>
            <a:fillRect/>
          </a:stretch>
        </p:blipFill>
        <p:spPr>
          <a:xfrm>
            <a:off x="419203" y="157107"/>
            <a:ext cx="905686" cy="1038725"/>
          </a:xfrm>
          <a:prstGeom prst="rect">
            <a:avLst/>
          </a:prstGeom>
        </p:spPr>
      </p:pic>
      <p:graphicFrame>
        <p:nvGraphicFramePr>
          <p:cNvPr id="7" name="object 19">
            <a:extLst>
              <a:ext uri="{FF2B5EF4-FFF2-40B4-BE49-F238E27FC236}">
                <a16:creationId xmlns:a16="http://schemas.microsoft.com/office/drawing/2014/main" id="{2EC7056B-4BD0-5B05-E0C5-50B1B797D42C}"/>
              </a:ext>
            </a:extLst>
          </p:cNvPr>
          <p:cNvGraphicFramePr>
            <a:graphicFrameLocks noGrp="1"/>
          </p:cNvGraphicFramePr>
          <p:nvPr>
            <p:extLst>
              <p:ext uri="{D42A27DB-BD31-4B8C-83A1-F6EECF244321}">
                <p14:modId xmlns:p14="http://schemas.microsoft.com/office/powerpoint/2010/main" val="271166829"/>
              </p:ext>
            </p:extLst>
          </p:nvPr>
        </p:nvGraphicFramePr>
        <p:xfrm>
          <a:off x="3058510" y="1615759"/>
          <a:ext cx="13085480" cy="3881892"/>
        </p:xfrm>
        <a:graphic>
          <a:graphicData uri="http://schemas.openxmlformats.org/drawingml/2006/table">
            <a:tbl>
              <a:tblPr firstRow="1" bandRow="1">
                <a:tableStyleId>{2D5ABB26-0587-4C30-8999-92F81FD0307C}</a:tableStyleId>
              </a:tblPr>
              <a:tblGrid>
                <a:gridCol w="6550854">
                  <a:extLst>
                    <a:ext uri="{9D8B030D-6E8A-4147-A177-3AD203B41FA5}">
                      <a16:colId xmlns:a16="http://schemas.microsoft.com/office/drawing/2014/main" val="20000"/>
                    </a:ext>
                  </a:extLst>
                </a:gridCol>
                <a:gridCol w="1327175">
                  <a:extLst>
                    <a:ext uri="{9D8B030D-6E8A-4147-A177-3AD203B41FA5}">
                      <a16:colId xmlns:a16="http://schemas.microsoft.com/office/drawing/2014/main" val="20001"/>
                    </a:ext>
                  </a:extLst>
                </a:gridCol>
                <a:gridCol w="1304751">
                  <a:extLst>
                    <a:ext uri="{9D8B030D-6E8A-4147-A177-3AD203B41FA5}">
                      <a16:colId xmlns:a16="http://schemas.microsoft.com/office/drawing/2014/main" val="20002"/>
                    </a:ext>
                  </a:extLst>
                </a:gridCol>
                <a:gridCol w="1304751">
                  <a:extLst>
                    <a:ext uri="{9D8B030D-6E8A-4147-A177-3AD203B41FA5}">
                      <a16:colId xmlns:a16="http://schemas.microsoft.com/office/drawing/2014/main" val="20003"/>
                    </a:ext>
                  </a:extLst>
                </a:gridCol>
                <a:gridCol w="1229953">
                  <a:extLst>
                    <a:ext uri="{9D8B030D-6E8A-4147-A177-3AD203B41FA5}">
                      <a16:colId xmlns:a16="http://schemas.microsoft.com/office/drawing/2014/main" val="20004"/>
                    </a:ext>
                  </a:extLst>
                </a:gridCol>
                <a:gridCol w="1367996">
                  <a:extLst>
                    <a:ext uri="{9D8B030D-6E8A-4147-A177-3AD203B41FA5}">
                      <a16:colId xmlns:a16="http://schemas.microsoft.com/office/drawing/2014/main" val="20005"/>
                    </a:ext>
                  </a:extLst>
                </a:gridCol>
              </a:tblGrid>
              <a:tr h="568476">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44275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rPr>
                        <a:t>The Private banking offering was promoted as part of the broader </a:t>
                      </a:r>
                      <a:r>
                        <a:rPr lang="en-US" sz="1600" i="1">
                          <a:solidFill>
                            <a:srgbClr val="006341"/>
                          </a:solidFill>
                          <a:latin typeface="Arial"/>
                          <a:cs typeface="Arial"/>
                        </a:rPr>
                        <a:t>“Imagine what we can do for you campaign” </a:t>
                      </a:r>
                      <a:r>
                        <a:rPr lang="en-US" sz="1600" i="0">
                          <a:solidFill>
                            <a:srgbClr val="006341"/>
                          </a:solidFill>
                          <a:latin typeface="Arial"/>
                          <a:cs typeface="Arial"/>
                        </a:rPr>
                        <a:t>with the </a:t>
                      </a:r>
                      <a:r>
                        <a:rPr lang="en-US" sz="1600" i="0">
                          <a:solidFill>
                            <a:srgbClr val="006341"/>
                          </a:solidFill>
                          <a:latin typeface="Arial"/>
                          <a:cs typeface="Arial"/>
                          <a:hlinkClick r:id="rId4"/>
                        </a:rPr>
                        <a:t>execution</a:t>
                      </a:r>
                      <a:r>
                        <a:rPr lang="en-US" sz="1600" i="0">
                          <a:solidFill>
                            <a:srgbClr val="006341"/>
                          </a:solidFill>
                          <a:latin typeface="Arial"/>
                          <a:cs typeface="Arial"/>
                        </a:rPr>
                        <a:t> focusing on it being the </a:t>
                      </a:r>
                      <a:r>
                        <a:rPr lang="en-US" sz="1600" i="1">
                          <a:solidFill>
                            <a:srgbClr val="006341"/>
                          </a:solidFill>
                          <a:latin typeface="Arial"/>
                          <a:cs typeface="Arial"/>
                        </a:rPr>
                        <a:t>Best Private Bank for innovation, </a:t>
                      </a:r>
                      <a:r>
                        <a:rPr lang="en-US" sz="1600" i="0">
                          <a:solidFill>
                            <a:srgbClr val="006341"/>
                          </a:solidFill>
                          <a:latin typeface="Arial"/>
                          <a:cs typeface="Arial"/>
                        </a:rPr>
                        <a:t>supported by #ItCanBe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i="1">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rPr>
                        <a:t>#HowAboutNow #ItCanBe supported communication on how to build real influence with a </a:t>
                      </a:r>
                      <a:r>
                        <a:rPr lang="en-US" sz="1600" i="0">
                          <a:solidFill>
                            <a:srgbClr val="006341"/>
                          </a:solidFill>
                          <a:latin typeface="Arial"/>
                          <a:cs typeface="Arial"/>
                          <a:hlinkClick r:id="rId5"/>
                        </a:rPr>
                        <a:t>Professional</a:t>
                      </a:r>
                      <a:r>
                        <a:rPr lang="en-US" sz="1600" i="0">
                          <a:solidFill>
                            <a:srgbClr val="006341"/>
                          </a:solidFill>
                          <a:latin typeface="Arial"/>
                          <a:cs typeface="Arial"/>
                        </a:rPr>
                        <a:t> Bank Account</a:t>
                      </a: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75552">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8" name="object 16">
            <a:extLst>
              <a:ext uri="{FF2B5EF4-FFF2-40B4-BE49-F238E27FC236}">
                <a16:creationId xmlns:a16="http://schemas.microsoft.com/office/drawing/2014/main" id="{D91709D0-3497-2FFB-5D27-B9974A3FDD53}"/>
              </a:ext>
            </a:extLst>
          </p:cNvPr>
          <p:cNvSpPr/>
          <p:nvPr/>
        </p:nvSpPr>
        <p:spPr>
          <a:xfrm>
            <a:off x="10050441" y="267615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3B9F2057-9A66-33A1-D962-C12DA69D52A3}"/>
              </a:ext>
            </a:extLst>
          </p:cNvPr>
          <p:cNvSpPr/>
          <p:nvPr/>
        </p:nvSpPr>
        <p:spPr>
          <a:xfrm>
            <a:off x="15105258" y="356310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 name="TextBox 1">
            <a:extLst>
              <a:ext uri="{FF2B5EF4-FFF2-40B4-BE49-F238E27FC236}">
                <a16:creationId xmlns:a16="http://schemas.microsoft.com/office/drawing/2014/main" id="{0FBADC78-B804-8823-997C-39159F8A562C}"/>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Tree>
    <p:extLst>
      <p:ext uri="{BB962C8B-B14F-4D97-AF65-F5344CB8AC3E}">
        <p14:creationId xmlns:p14="http://schemas.microsoft.com/office/powerpoint/2010/main" val="955005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0CACD-AED0-4A4B-9C08-BB71A998218B}"/>
              </a:ext>
            </a:extLst>
          </p:cNvPr>
          <p:cNvSpPr>
            <a:spLocks noGrp="1"/>
          </p:cNvSpPr>
          <p:nvPr>
            <p:ph type="ctrTitle"/>
          </p:nvPr>
        </p:nvSpPr>
        <p:spPr/>
        <p:txBody>
          <a:bodyPr/>
          <a:lstStyle/>
          <a:p>
            <a:r>
              <a:rPr lang="en-US"/>
              <a:t>Table of contents</a:t>
            </a:r>
          </a:p>
        </p:txBody>
      </p:sp>
      <p:sp>
        <p:nvSpPr>
          <p:cNvPr id="3" name="Text Placeholder 2">
            <a:extLst>
              <a:ext uri="{FF2B5EF4-FFF2-40B4-BE49-F238E27FC236}">
                <a16:creationId xmlns:a16="http://schemas.microsoft.com/office/drawing/2014/main" id="{291A4832-B8D6-D240-B887-7DA534C255B7}"/>
              </a:ext>
            </a:extLst>
          </p:cNvPr>
          <p:cNvSpPr>
            <a:spLocks noGrp="1"/>
          </p:cNvSpPr>
          <p:nvPr>
            <p:ph type="body" sz="quarter" idx="13"/>
          </p:nvPr>
        </p:nvSpPr>
        <p:spPr>
          <a:xfrm>
            <a:off x="2101959" y="3459529"/>
            <a:ext cx="8060602" cy="3233566"/>
          </a:xfrm>
        </p:spPr>
        <p:txBody>
          <a:bodyPr/>
          <a:lstStyle/>
          <a:p>
            <a:r>
              <a:rPr lang="en-US"/>
              <a:t>About this report</a:t>
            </a:r>
          </a:p>
          <a:p>
            <a:r>
              <a:rPr lang="en-US"/>
              <a:t>Executive Summary </a:t>
            </a:r>
          </a:p>
          <a:p>
            <a:r>
              <a:rPr lang="en-US"/>
              <a:t>Appendix:</a:t>
            </a:r>
          </a:p>
          <a:p>
            <a:pPr marL="0" indent="0">
              <a:buNone/>
            </a:pPr>
            <a:r>
              <a:rPr lang="en-US"/>
              <a:t>	Consumer</a:t>
            </a:r>
          </a:p>
          <a:p>
            <a:pPr marL="0" indent="0">
              <a:buNone/>
            </a:pPr>
            <a:r>
              <a:rPr lang="en-US"/>
              <a:t>	Affluent</a:t>
            </a:r>
          </a:p>
          <a:p>
            <a:pPr marL="0" indent="0">
              <a:buNone/>
            </a:pPr>
            <a:r>
              <a:rPr lang="en-US"/>
              <a:t>	Small Business</a:t>
            </a:r>
          </a:p>
          <a:p>
            <a:pPr marL="0" indent="0">
              <a:buNone/>
            </a:pPr>
            <a:r>
              <a:rPr lang="en-US"/>
              <a:t>	Commercial Banking</a:t>
            </a:r>
          </a:p>
          <a:p>
            <a:pPr marL="0" indent="0">
              <a:buNone/>
            </a:pPr>
            <a:r>
              <a:rPr lang="en-US"/>
              <a:t>	Wealth</a:t>
            </a:r>
          </a:p>
          <a:p>
            <a:pPr marL="0" indent="0">
              <a:buNone/>
            </a:pPr>
            <a:r>
              <a:rPr lang="en-US"/>
              <a:t>	Investments</a:t>
            </a:r>
          </a:p>
          <a:p>
            <a:pPr marL="0" indent="0">
              <a:buNone/>
            </a:pPr>
            <a:r>
              <a:rPr lang="en-US"/>
              <a:t>	Corporate and Investment Banking</a:t>
            </a:r>
          </a:p>
          <a:p>
            <a:pPr marL="0" indent="0">
              <a:buNone/>
            </a:pPr>
            <a:r>
              <a:rPr lang="en-US"/>
              <a:t>	Brand level</a:t>
            </a:r>
          </a:p>
          <a:p>
            <a:pPr marL="0" indent="0">
              <a:buNone/>
            </a:pPr>
            <a:r>
              <a:rPr lang="en-US"/>
              <a:t>	New entrants</a:t>
            </a:r>
          </a:p>
          <a:p>
            <a:endParaRPr lang="en-US"/>
          </a:p>
          <a:p>
            <a:endParaRPr lang="en-US"/>
          </a:p>
          <a:p>
            <a:endParaRPr lang="en-US"/>
          </a:p>
          <a:p>
            <a:endParaRPr lang="en-US"/>
          </a:p>
          <a:p>
            <a:endParaRPr lang="en-US"/>
          </a:p>
        </p:txBody>
      </p:sp>
      <p:sp>
        <p:nvSpPr>
          <p:cNvPr id="4" name="Rectangle 3">
            <a:extLst>
              <a:ext uri="{FF2B5EF4-FFF2-40B4-BE49-F238E27FC236}">
                <a16:creationId xmlns:a16="http://schemas.microsoft.com/office/drawing/2014/main" id="{D522CF3B-0D41-4E85-967F-70D3913B22F9}"/>
              </a:ext>
            </a:extLst>
          </p:cNvPr>
          <p:cNvSpPr/>
          <p:nvPr/>
        </p:nvSpPr>
        <p:spPr>
          <a:xfrm>
            <a:off x="1112520" y="9982200"/>
            <a:ext cx="4069080" cy="868680"/>
          </a:xfrm>
          <a:prstGeom prst="rect">
            <a:avLst/>
          </a:prstGeom>
          <a:solidFill>
            <a:srgbClr val="004D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606969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20</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1836600309"/>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64%</a:t>
                      </a:r>
                    </a:p>
                  </a:txBody>
                  <a:tcPr/>
                </a:tc>
                <a:tc>
                  <a:txBody>
                    <a:bodyPr/>
                    <a:lstStyle/>
                    <a:p>
                      <a:pPr algn="ctr"/>
                      <a:r>
                        <a:rPr lang="en-ZA" sz="2000">
                          <a:latin typeface="Arial" panose="020B0604020202020204" pitchFamily="34" charset="0"/>
                          <a:cs typeface="Arial" panose="020B0604020202020204" pitchFamily="34" charset="0"/>
                        </a:rPr>
                        <a:t>71%</a:t>
                      </a:r>
                    </a:p>
                  </a:txBody>
                  <a:tcPr/>
                </a:tc>
                <a:tc>
                  <a:txBody>
                    <a:bodyPr/>
                    <a:lstStyle/>
                    <a:p>
                      <a:pPr algn="ctr"/>
                      <a:r>
                        <a:rPr lang="en-ZA" sz="2000">
                          <a:latin typeface="Arial" panose="020B0604020202020204" pitchFamily="34" charset="0"/>
                          <a:cs typeface="Arial" panose="020B0604020202020204" pitchFamily="34" charset="0"/>
                        </a:rPr>
                        <a:t>+7%</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45%</a:t>
                      </a:r>
                    </a:p>
                  </a:txBody>
                  <a:tcPr/>
                </a:tc>
                <a:tc>
                  <a:txBody>
                    <a:bodyPr/>
                    <a:lstStyle/>
                    <a:p>
                      <a:pPr algn="ctr"/>
                      <a:r>
                        <a:rPr lang="en-ZA" sz="2000">
                          <a:latin typeface="Arial" panose="020B0604020202020204" pitchFamily="34" charset="0"/>
                          <a:cs typeface="Arial" panose="020B0604020202020204" pitchFamily="34" charset="0"/>
                        </a:rPr>
                        <a:t>58%</a:t>
                      </a:r>
                    </a:p>
                  </a:txBody>
                  <a:tcPr/>
                </a:tc>
                <a:tc>
                  <a:txBody>
                    <a:bodyPr/>
                    <a:lstStyle/>
                    <a:p>
                      <a:pPr algn="ctr"/>
                      <a:r>
                        <a:rPr lang="en-ZA" sz="2000">
                          <a:latin typeface="Arial" panose="020B0604020202020204" pitchFamily="34" charset="0"/>
                          <a:cs typeface="Arial" panose="020B0604020202020204" pitchFamily="34" charset="0"/>
                        </a:rPr>
                        <a:t>+13%</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15%</a:t>
                      </a:r>
                    </a:p>
                  </a:txBody>
                  <a:tcPr/>
                </a:tc>
                <a:tc>
                  <a:txBody>
                    <a:bodyPr/>
                    <a:lstStyle/>
                    <a:p>
                      <a:pPr algn="ctr"/>
                      <a:r>
                        <a:rPr lang="en-ZA" sz="2000">
                          <a:latin typeface="Arial" panose="020B0604020202020204" pitchFamily="34" charset="0"/>
                          <a:cs typeface="Arial" panose="020B0604020202020204" pitchFamily="34" charset="0"/>
                        </a:rPr>
                        <a:t>18%</a:t>
                      </a:r>
                    </a:p>
                  </a:txBody>
                  <a:tcPr/>
                </a:tc>
                <a:tc>
                  <a:txBody>
                    <a:bodyPr/>
                    <a:lstStyle/>
                    <a:p>
                      <a:pPr algn="ctr"/>
                      <a:r>
                        <a:rPr lang="en-ZA" sz="2000">
                          <a:latin typeface="Arial" panose="020B0604020202020204" pitchFamily="34" charset="0"/>
                          <a:cs typeface="Arial" panose="020B0604020202020204" pitchFamily="34" charset="0"/>
                        </a:rPr>
                        <a:t>+3%</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a:off x="17641865" y="7653782"/>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Private Clients - </a:t>
            </a:r>
            <a:r>
              <a:rPr lang="en-ZA" sz="2600" dirty="0">
                <a:solidFill>
                  <a:schemeClr val="bg1"/>
                </a:solidFill>
                <a:latin typeface="Arial" panose="020B0604020202020204" pitchFamily="34" charset="0"/>
                <a:cs typeface="Arial" panose="020B0604020202020204" pitchFamily="34" charset="0"/>
              </a:rPr>
              <a:t>Nedbank</a:t>
            </a:r>
            <a:endParaRPr lang="en-ZA" sz="2600">
              <a:solidFill>
                <a:schemeClr val="bg1"/>
              </a:solidFill>
              <a:latin typeface="Arial" panose="020B060402020202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207214159"/>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50" name="TextBox 49">
            <a:extLst>
              <a:ext uri="{FF2B5EF4-FFF2-40B4-BE49-F238E27FC236}">
                <a16:creationId xmlns:a16="http://schemas.microsoft.com/office/drawing/2014/main" id="{8DEF99C9-08B8-6F96-61C7-C25F8FE950DB}"/>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pic>
        <p:nvPicPr>
          <p:cNvPr id="3" name="Picture Placeholder 5" descr="A picture containing text, sign, outdoor, turn&#10;&#10;Description automatically generated">
            <a:extLst>
              <a:ext uri="{FF2B5EF4-FFF2-40B4-BE49-F238E27FC236}">
                <a16:creationId xmlns:a16="http://schemas.microsoft.com/office/drawing/2014/main" id="{A132C4A5-209A-47C9-0259-05CED4C879A7}"/>
              </a:ext>
            </a:extLst>
          </p:cNvPr>
          <p:cNvPicPr>
            <a:picLocks noChangeAspect="1"/>
          </p:cNvPicPr>
          <p:nvPr/>
        </p:nvPicPr>
        <p:blipFill>
          <a:blip r:embed="rId3"/>
          <a:srcRect t="46" b="46"/>
          <a:stretch>
            <a:fillRect/>
          </a:stretch>
        </p:blipFill>
        <p:spPr>
          <a:xfrm>
            <a:off x="287391" y="145704"/>
            <a:ext cx="1208586" cy="977534"/>
          </a:xfrm>
          <a:prstGeom prst="rect">
            <a:avLst/>
          </a:prstGeom>
        </p:spPr>
      </p:pic>
      <p:graphicFrame>
        <p:nvGraphicFramePr>
          <p:cNvPr id="9" name="object 19">
            <a:extLst>
              <a:ext uri="{FF2B5EF4-FFF2-40B4-BE49-F238E27FC236}">
                <a16:creationId xmlns:a16="http://schemas.microsoft.com/office/drawing/2014/main" id="{465C1CD0-8066-8782-7C9A-304F3ED83910}"/>
              </a:ext>
            </a:extLst>
          </p:cNvPr>
          <p:cNvGraphicFramePr>
            <a:graphicFrameLocks noGrp="1"/>
          </p:cNvGraphicFramePr>
          <p:nvPr>
            <p:extLst>
              <p:ext uri="{D42A27DB-BD31-4B8C-83A1-F6EECF244321}">
                <p14:modId xmlns:p14="http://schemas.microsoft.com/office/powerpoint/2010/main" val="948204315"/>
              </p:ext>
            </p:extLst>
          </p:nvPr>
        </p:nvGraphicFramePr>
        <p:xfrm>
          <a:off x="3241452" y="1596460"/>
          <a:ext cx="12881699" cy="3881892"/>
        </p:xfrm>
        <a:graphic>
          <a:graphicData uri="http://schemas.openxmlformats.org/drawingml/2006/table">
            <a:tbl>
              <a:tblPr firstRow="1" bandRow="1">
                <a:tableStyleId>{2D5ABB26-0587-4C30-8999-92F81FD0307C}</a:tableStyleId>
              </a:tblPr>
              <a:tblGrid>
                <a:gridCol w="6347073">
                  <a:extLst>
                    <a:ext uri="{9D8B030D-6E8A-4147-A177-3AD203B41FA5}">
                      <a16:colId xmlns:a16="http://schemas.microsoft.com/office/drawing/2014/main" val="20000"/>
                    </a:ext>
                  </a:extLst>
                </a:gridCol>
                <a:gridCol w="1327175">
                  <a:extLst>
                    <a:ext uri="{9D8B030D-6E8A-4147-A177-3AD203B41FA5}">
                      <a16:colId xmlns:a16="http://schemas.microsoft.com/office/drawing/2014/main" val="20001"/>
                    </a:ext>
                  </a:extLst>
                </a:gridCol>
                <a:gridCol w="1304751">
                  <a:extLst>
                    <a:ext uri="{9D8B030D-6E8A-4147-A177-3AD203B41FA5}">
                      <a16:colId xmlns:a16="http://schemas.microsoft.com/office/drawing/2014/main" val="20002"/>
                    </a:ext>
                  </a:extLst>
                </a:gridCol>
                <a:gridCol w="1304751">
                  <a:extLst>
                    <a:ext uri="{9D8B030D-6E8A-4147-A177-3AD203B41FA5}">
                      <a16:colId xmlns:a16="http://schemas.microsoft.com/office/drawing/2014/main" val="20003"/>
                    </a:ext>
                  </a:extLst>
                </a:gridCol>
                <a:gridCol w="1229953">
                  <a:extLst>
                    <a:ext uri="{9D8B030D-6E8A-4147-A177-3AD203B41FA5}">
                      <a16:colId xmlns:a16="http://schemas.microsoft.com/office/drawing/2014/main" val="20004"/>
                    </a:ext>
                  </a:extLst>
                </a:gridCol>
                <a:gridCol w="1367996">
                  <a:extLst>
                    <a:ext uri="{9D8B030D-6E8A-4147-A177-3AD203B41FA5}">
                      <a16:colId xmlns:a16="http://schemas.microsoft.com/office/drawing/2014/main" val="20005"/>
                    </a:ext>
                  </a:extLst>
                </a:gridCol>
              </a:tblGrid>
              <a:tr h="568476">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44275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hlinkClick r:id="rId4"/>
                        </a:rPr>
                        <a:t>Continuation</a:t>
                      </a:r>
                      <a:r>
                        <a:rPr lang="en-US" sz="1600" i="0">
                          <a:solidFill>
                            <a:srgbClr val="006341"/>
                          </a:solidFill>
                          <a:latin typeface="Arial"/>
                          <a:cs typeface="Arial"/>
                        </a:rPr>
                        <a:t> of the </a:t>
                      </a:r>
                      <a:r>
                        <a:rPr lang="en-US" sz="1600" i="0">
                          <a:solidFill>
                            <a:srgbClr val="006341"/>
                          </a:solidFill>
                          <a:latin typeface="Arial"/>
                          <a:cs typeface="Arial"/>
                          <a:hlinkClick r:id="rId5"/>
                        </a:rPr>
                        <a:t>Private</a:t>
                      </a:r>
                      <a:r>
                        <a:rPr lang="en-US" sz="1600" i="0">
                          <a:solidFill>
                            <a:srgbClr val="006341"/>
                          </a:solidFill>
                          <a:latin typeface="Arial"/>
                          <a:cs typeface="Arial"/>
                        </a:rPr>
                        <a:t> </a:t>
                      </a:r>
                      <a:r>
                        <a:rPr lang="en-US" sz="1600" i="0">
                          <a:solidFill>
                            <a:srgbClr val="006341"/>
                          </a:solidFill>
                          <a:latin typeface="Arial"/>
                          <a:cs typeface="Arial"/>
                          <a:hlinkClick r:id="rId6"/>
                        </a:rPr>
                        <a:t>Clients</a:t>
                      </a:r>
                      <a:r>
                        <a:rPr lang="en-US" sz="1600" i="0">
                          <a:solidFill>
                            <a:srgbClr val="006341"/>
                          </a:solidFill>
                          <a:latin typeface="Arial"/>
                          <a:cs typeface="Arial"/>
                        </a:rPr>
                        <a:t> </a:t>
                      </a:r>
                      <a:r>
                        <a:rPr lang="en-US" sz="1600" i="0">
                          <a:solidFill>
                            <a:srgbClr val="006341"/>
                          </a:solidFill>
                          <a:latin typeface="Arial"/>
                          <a:cs typeface="Arial"/>
                          <a:hlinkClick r:id="rId7"/>
                        </a:rPr>
                        <a:t>experience</a:t>
                      </a:r>
                      <a:r>
                        <a:rPr lang="en-US" sz="1600" i="0">
                          <a:solidFill>
                            <a:srgbClr val="006341"/>
                          </a:solidFill>
                          <a:latin typeface="Arial"/>
                          <a:cs typeface="Arial"/>
                        </a:rPr>
                        <a:t> focusing on </a:t>
                      </a:r>
                      <a:r>
                        <a:rPr lang="en-US" sz="1600" i="1">
                          <a:solidFill>
                            <a:srgbClr val="006341"/>
                          </a:solidFill>
                          <a:latin typeface="Arial"/>
                          <a:cs typeface="Arial"/>
                        </a:rPr>
                        <a:t>“Digital when you want it. Human when you need it”, </a:t>
                      </a:r>
                      <a:r>
                        <a:rPr lang="en-US" sz="1600" i="0">
                          <a:solidFill>
                            <a:srgbClr val="006341"/>
                          </a:solidFill>
                          <a:latin typeface="Arial"/>
                          <a:cs typeface="Arial"/>
                        </a:rPr>
                        <a:t>highlighting a dedicated </a:t>
                      </a:r>
                      <a:r>
                        <a:rPr lang="en-US" sz="1600" i="0">
                          <a:solidFill>
                            <a:srgbClr val="006341"/>
                          </a:solidFill>
                          <a:latin typeface="Arial"/>
                          <a:cs typeface="Arial"/>
                          <a:hlinkClick r:id="rId8"/>
                        </a:rPr>
                        <a:t>relationship</a:t>
                      </a:r>
                      <a:r>
                        <a:rPr lang="en-US" sz="1600" i="0">
                          <a:solidFill>
                            <a:srgbClr val="006341"/>
                          </a:solidFill>
                          <a:latin typeface="Arial"/>
                          <a:cs typeface="Arial"/>
                        </a:rPr>
                        <a:t> banker and </a:t>
                      </a:r>
                      <a:r>
                        <a:rPr lang="en-US" sz="1600" i="0">
                          <a:solidFill>
                            <a:srgbClr val="006341"/>
                          </a:solidFill>
                          <a:latin typeface="Arial"/>
                          <a:cs typeface="Arial"/>
                          <a:hlinkClick r:id="rId9"/>
                        </a:rPr>
                        <a:t>preferential</a:t>
                      </a:r>
                      <a:r>
                        <a:rPr lang="en-US" sz="1600" i="0">
                          <a:solidFill>
                            <a:srgbClr val="006341"/>
                          </a:solidFill>
                          <a:latin typeface="Arial"/>
                          <a:cs typeface="Arial"/>
                        </a:rPr>
                        <a:t> rates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i="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rPr>
                        <a:t>A </a:t>
                      </a:r>
                      <a:r>
                        <a:rPr lang="en-US" sz="1600" i="0">
                          <a:solidFill>
                            <a:srgbClr val="006341"/>
                          </a:solidFill>
                          <a:latin typeface="Arial"/>
                          <a:cs typeface="Arial"/>
                          <a:hlinkClick r:id="rId10"/>
                        </a:rPr>
                        <a:t>#NedbankPrivateClients </a:t>
                      </a:r>
                      <a:r>
                        <a:rPr lang="en-US" sz="1600" i="0">
                          <a:solidFill>
                            <a:srgbClr val="006341"/>
                          </a:solidFill>
                          <a:latin typeface="Arial"/>
                          <a:cs typeface="Arial"/>
                        </a:rPr>
                        <a:t>off-the-menu </a:t>
                      </a:r>
                      <a:r>
                        <a:rPr lang="en-US" sz="1600" i="0">
                          <a:solidFill>
                            <a:srgbClr val="006341"/>
                          </a:solidFill>
                          <a:latin typeface="Arial"/>
                          <a:cs typeface="Arial"/>
                          <a:hlinkClick r:id="rId11"/>
                        </a:rPr>
                        <a:t>evening</a:t>
                      </a:r>
                      <a:r>
                        <a:rPr lang="en-US" sz="1600" i="0">
                          <a:solidFill>
                            <a:srgbClr val="006341"/>
                          </a:solidFill>
                          <a:latin typeface="Arial"/>
                          <a:cs typeface="Arial"/>
                        </a:rPr>
                        <a:t> also </a:t>
                      </a:r>
                      <a:r>
                        <a:rPr lang="en-US" sz="1600" i="0">
                          <a:solidFill>
                            <a:srgbClr val="006341"/>
                          </a:solidFill>
                          <a:latin typeface="Arial"/>
                          <a:cs typeface="Arial"/>
                          <a:hlinkClick r:id="rId12"/>
                        </a:rPr>
                        <a:t>featured </a:t>
                      </a:r>
                      <a:r>
                        <a:rPr lang="en-US" sz="1600" i="0">
                          <a:solidFill>
                            <a:srgbClr val="006341"/>
                          </a:solidFill>
                          <a:latin typeface="Arial"/>
                          <a:cs typeface="Arial"/>
                        </a:rPr>
                        <a:t>during the month</a:t>
                      </a: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75552">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10" name="object 16">
            <a:extLst>
              <a:ext uri="{FF2B5EF4-FFF2-40B4-BE49-F238E27FC236}">
                <a16:creationId xmlns:a16="http://schemas.microsoft.com/office/drawing/2014/main" id="{2CA83389-B9BB-38A1-0510-927D117624E5}"/>
              </a:ext>
            </a:extLst>
          </p:cNvPr>
          <p:cNvSpPr/>
          <p:nvPr/>
        </p:nvSpPr>
        <p:spPr>
          <a:xfrm>
            <a:off x="15134389" y="251099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2" name="object 16">
            <a:extLst>
              <a:ext uri="{FF2B5EF4-FFF2-40B4-BE49-F238E27FC236}">
                <a16:creationId xmlns:a16="http://schemas.microsoft.com/office/drawing/2014/main" id="{6FC62B83-1D11-C389-083D-4FF74276C25F}"/>
              </a:ext>
            </a:extLst>
          </p:cNvPr>
          <p:cNvSpPr/>
          <p:nvPr/>
        </p:nvSpPr>
        <p:spPr>
          <a:xfrm>
            <a:off x="9981507" y="247314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3" name="object 16">
            <a:extLst>
              <a:ext uri="{FF2B5EF4-FFF2-40B4-BE49-F238E27FC236}">
                <a16:creationId xmlns:a16="http://schemas.microsoft.com/office/drawing/2014/main" id="{079E9F97-84FE-A8B0-221C-B89BB35482FC}"/>
              </a:ext>
            </a:extLst>
          </p:cNvPr>
          <p:cNvSpPr/>
          <p:nvPr/>
        </p:nvSpPr>
        <p:spPr>
          <a:xfrm>
            <a:off x="12557948" y="247314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5" name="object 16">
            <a:extLst>
              <a:ext uri="{FF2B5EF4-FFF2-40B4-BE49-F238E27FC236}">
                <a16:creationId xmlns:a16="http://schemas.microsoft.com/office/drawing/2014/main" id="{7B125EC0-16FE-5773-28FE-10B1B53C26CD}"/>
              </a:ext>
            </a:extLst>
          </p:cNvPr>
          <p:cNvSpPr/>
          <p:nvPr/>
        </p:nvSpPr>
        <p:spPr>
          <a:xfrm>
            <a:off x="15134389" y="317065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3" name="Isosceles Triangle 22">
            <a:extLst>
              <a:ext uri="{FF2B5EF4-FFF2-40B4-BE49-F238E27FC236}">
                <a16:creationId xmlns:a16="http://schemas.microsoft.com/office/drawing/2014/main" id="{C54A267F-D593-1855-CC77-5D0E32EF0ADA}"/>
              </a:ext>
            </a:extLst>
          </p:cNvPr>
          <p:cNvSpPr/>
          <p:nvPr/>
        </p:nvSpPr>
        <p:spPr>
          <a:xfrm>
            <a:off x="17641865" y="7276030"/>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5" name="Isosceles Triangle 24">
            <a:extLst>
              <a:ext uri="{FF2B5EF4-FFF2-40B4-BE49-F238E27FC236}">
                <a16:creationId xmlns:a16="http://schemas.microsoft.com/office/drawing/2014/main" id="{A308D787-401F-CA2D-7B08-A307840D044C}"/>
              </a:ext>
            </a:extLst>
          </p:cNvPr>
          <p:cNvSpPr/>
          <p:nvPr/>
        </p:nvSpPr>
        <p:spPr>
          <a:xfrm>
            <a:off x="17641865" y="8031534"/>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434D4A5F-51DA-5F74-8B4C-8F78B76F24F1}"/>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Tree>
    <p:extLst>
      <p:ext uri="{BB962C8B-B14F-4D97-AF65-F5344CB8AC3E}">
        <p14:creationId xmlns:p14="http://schemas.microsoft.com/office/powerpoint/2010/main" val="3675962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03.03</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lstStyle/>
          <a:p>
            <a:r>
              <a:rPr lang="en-US"/>
              <a:t>Small Business</a:t>
            </a:r>
          </a:p>
        </p:txBody>
      </p:sp>
    </p:spTree>
    <p:extLst>
      <p:ext uri="{BB962C8B-B14F-4D97-AF65-F5344CB8AC3E}">
        <p14:creationId xmlns:p14="http://schemas.microsoft.com/office/powerpoint/2010/main" val="2524384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22</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397817585"/>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58%</a:t>
                      </a:r>
                    </a:p>
                  </a:txBody>
                  <a:tcPr/>
                </a:tc>
                <a:tc>
                  <a:txBody>
                    <a:bodyPr/>
                    <a:lstStyle/>
                    <a:p>
                      <a:pPr algn="ctr"/>
                      <a:r>
                        <a:rPr lang="en-ZA" sz="2000">
                          <a:latin typeface="Arial" panose="020B0604020202020204" pitchFamily="34" charset="0"/>
                          <a:cs typeface="Arial" panose="020B0604020202020204" pitchFamily="34" charset="0"/>
                        </a:rPr>
                        <a:t>63%</a:t>
                      </a:r>
                    </a:p>
                  </a:txBody>
                  <a:tcPr/>
                </a:tc>
                <a:tc>
                  <a:txBody>
                    <a:bodyPr/>
                    <a:lstStyle/>
                    <a:p>
                      <a:pPr algn="ctr"/>
                      <a:r>
                        <a:rPr lang="en-ZA" sz="2000">
                          <a:latin typeface="Arial" panose="020B0604020202020204" pitchFamily="34" charset="0"/>
                          <a:cs typeface="Arial" panose="020B0604020202020204" pitchFamily="34" charset="0"/>
                        </a:rPr>
                        <a:t>+5%</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41%</a:t>
                      </a:r>
                    </a:p>
                  </a:txBody>
                  <a:tcPr/>
                </a:tc>
                <a:tc>
                  <a:txBody>
                    <a:bodyPr/>
                    <a:lstStyle/>
                    <a:p>
                      <a:pPr algn="ctr"/>
                      <a:r>
                        <a:rPr lang="en-ZA" sz="2000">
                          <a:latin typeface="Arial" panose="020B0604020202020204" pitchFamily="34" charset="0"/>
                          <a:cs typeface="Arial" panose="020B0604020202020204" pitchFamily="34" charset="0"/>
                        </a:rPr>
                        <a:t>35%</a:t>
                      </a:r>
                    </a:p>
                  </a:txBody>
                  <a:tcPr/>
                </a:tc>
                <a:tc>
                  <a:txBody>
                    <a:bodyPr/>
                    <a:lstStyle/>
                    <a:p>
                      <a:pPr algn="ctr"/>
                      <a:r>
                        <a:rPr lang="en-ZA" sz="2000">
                          <a:latin typeface="Arial" panose="020B0604020202020204" pitchFamily="34" charset="0"/>
                          <a:cs typeface="Arial" panose="020B0604020202020204" pitchFamily="34" charset="0"/>
                        </a:rPr>
                        <a:t>-6%</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2%</a:t>
                      </a:r>
                    </a:p>
                  </a:txBody>
                  <a:tcPr/>
                </a:tc>
                <a:tc>
                  <a:txBody>
                    <a:bodyPr/>
                    <a:lstStyle/>
                    <a:p>
                      <a:pPr algn="ctr"/>
                      <a:r>
                        <a:rPr lang="en-ZA" sz="2000">
                          <a:latin typeface="Arial" panose="020B0604020202020204" pitchFamily="34" charset="0"/>
                          <a:cs typeface="Arial" panose="020B0604020202020204" pitchFamily="34" charset="0"/>
                        </a:rPr>
                        <a:t>3%</a:t>
                      </a:r>
                    </a:p>
                  </a:txBody>
                  <a:tcPr/>
                </a:tc>
                <a:tc>
                  <a:txBody>
                    <a:bodyPr/>
                    <a:lstStyle/>
                    <a:p>
                      <a:pPr algn="ctr"/>
                      <a:r>
                        <a:rPr lang="en-ZA" sz="2000">
                          <a:latin typeface="Arial" panose="020B0604020202020204" pitchFamily="34" charset="0"/>
                          <a:cs typeface="Arial" panose="020B0604020202020204" pitchFamily="34" charset="0"/>
                        </a:rPr>
                        <a:t>+1%</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rot="10800000">
            <a:off x="17641865" y="7653782"/>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pic>
        <p:nvPicPr>
          <p:cNvPr id="3" name="Picture 2">
            <a:extLst>
              <a:ext uri="{FF2B5EF4-FFF2-40B4-BE49-F238E27FC236}">
                <a16:creationId xmlns:a16="http://schemas.microsoft.com/office/drawing/2014/main" id="{71709C67-3C59-92F2-4BE9-67C44354AE51}"/>
              </a:ext>
            </a:extLst>
          </p:cNvPr>
          <p:cNvPicPr>
            <a:picLocks noChangeAspect="1"/>
          </p:cNvPicPr>
          <p:nvPr/>
        </p:nvPicPr>
        <p:blipFill>
          <a:blip r:embed="rId3"/>
          <a:srcRect/>
          <a:stretch/>
        </p:blipFill>
        <p:spPr>
          <a:xfrm>
            <a:off x="290957" y="130204"/>
            <a:ext cx="1023986" cy="1023986"/>
          </a:xfrm>
          <a:prstGeom prst="ellipse">
            <a:avLst/>
          </a:prstGeom>
        </p:spPr>
      </p:pic>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Small Business - Absa</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1333809301"/>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4"/>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39" name="Isosceles Triangle 38">
            <a:extLst>
              <a:ext uri="{FF2B5EF4-FFF2-40B4-BE49-F238E27FC236}">
                <a16:creationId xmlns:a16="http://schemas.microsoft.com/office/drawing/2014/main" id="{09E73807-A4C1-C624-4829-D9041BA4109E}"/>
              </a:ext>
            </a:extLst>
          </p:cNvPr>
          <p:cNvSpPr/>
          <p:nvPr/>
        </p:nvSpPr>
        <p:spPr>
          <a:xfrm>
            <a:off x="17641865" y="7262657"/>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a:extLst>
              <a:ext uri="{FF2B5EF4-FFF2-40B4-BE49-F238E27FC236}">
                <a16:creationId xmlns:a16="http://schemas.microsoft.com/office/drawing/2014/main" id="{CF9FC986-DA2A-6128-AE6F-85C321AF20FD}"/>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graphicFrame>
        <p:nvGraphicFramePr>
          <p:cNvPr id="2" name="object 19">
            <a:extLst>
              <a:ext uri="{FF2B5EF4-FFF2-40B4-BE49-F238E27FC236}">
                <a16:creationId xmlns:a16="http://schemas.microsoft.com/office/drawing/2014/main" id="{FFC7B353-9C23-E06F-A371-1642B0A72229}"/>
              </a:ext>
            </a:extLst>
          </p:cNvPr>
          <p:cNvGraphicFramePr>
            <a:graphicFrameLocks noGrp="1"/>
          </p:cNvGraphicFramePr>
          <p:nvPr>
            <p:extLst>
              <p:ext uri="{D42A27DB-BD31-4B8C-83A1-F6EECF244321}">
                <p14:modId xmlns:p14="http://schemas.microsoft.com/office/powerpoint/2010/main" val="4266022229"/>
              </p:ext>
            </p:extLst>
          </p:nvPr>
        </p:nvGraphicFramePr>
        <p:xfrm>
          <a:off x="3123686" y="1568303"/>
          <a:ext cx="12779487" cy="3966401"/>
        </p:xfrm>
        <a:graphic>
          <a:graphicData uri="http://schemas.openxmlformats.org/drawingml/2006/table">
            <a:tbl>
              <a:tblPr firstRow="1" bandRow="1">
                <a:tableStyleId>{2D5ABB26-0587-4C30-8999-92F81FD0307C}</a:tableStyleId>
              </a:tblPr>
              <a:tblGrid>
                <a:gridCol w="6296711">
                  <a:extLst>
                    <a:ext uri="{9D8B030D-6E8A-4147-A177-3AD203B41FA5}">
                      <a16:colId xmlns:a16="http://schemas.microsoft.com/office/drawing/2014/main" val="20000"/>
                    </a:ext>
                  </a:extLst>
                </a:gridCol>
                <a:gridCol w="1316644">
                  <a:extLst>
                    <a:ext uri="{9D8B030D-6E8A-4147-A177-3AD203B41FA5}">
                      <a16:colId xmlns:a16="http://schemas.microsoft.com/office/drawing/2014/main" val="20001"/>
                    </a:ext>
                  </a:extLst>
                </a:gridCol>
                <a:gridCol w="1294398">
                  <a:extLst>
                    <a:ext uri="{9D8B030D-6E8A-4147-A177-3AD203B41FA5}">
                      <a16:colId xmlns:a16="http://schemas.microsoft.com/office/drawing/2014/main" val="20002"/>
                    </a:ext>
                  </a:extLst>
                </a:gridCol>
                <a:gridCol w="1294398">
                  <a:extLst>
                    <a:ext uri="{9D8B030D-6E8A-4147-A177-3AD203B41FA5}">
                      <a16:colId xmlns:a16="http://schemas.microsoft.com/office/drawing/2014/main" val="20003"/>
                    </a:ext>
                  </a:extLst>
                </a:gridCol>
                <a:gridCol w="1220194">
                  <a:extLst>
                    <a:ext uri="{9D8B030D-6E8A-4147-A177-3AD203B41FA5}">
                      <a16:colId xmlns:a16="http://schemas.microsoft.com/office/drawing/2014/main" val="20004"/>
                    </a:ext>
                  </a:extLst>
                </a:gridCol>
                <a:gridCol w="1357142">
                  <a:extLst>
                    <a:ext uri="{9D8B030D-6E8A-4147-A177-3AD203B41FA5}">
                      <a16:colId xmlns:a16="http://schemas.microsoft.com/office/drawing/2014/main" val="20005"/>
                    </a:ext>
                  </a:extLst>
                </a:gridCol>
              </a:tblGrid>
              <a:tr h="624155">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094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Ongoing </a:t>
                      </a:r>
                      <a:r>
                        <a:rPr lang="en-US" sz="1600">
                          <a:solidFill>
                            <a:srgbClr val="006341"/>
                          </a:solidFill>
                          <a:latin typeface="Arial"/>
                          <a:cs typeface="Arial"/>
                          <a:hlinkClick r:id="rId5"/>
                        </a:rPr>
                        <a:t>promotion</a:t>
                      </a:r>
                      <a:r>
                        <a:rPr lang="en-US" sz="1600">
                          <a:solidFill>
                            <a:srgbClr val="006341"/>
                          </a:solidFill>
                          <a:latin typeface="Arial"/>
                          <a:cs typeface="Arial"/>
                        </a:rPr>
                        <a:t> of The</a:t>
                      </a:r>
                      <a:r>
                        <a:rPr lang="en-US" sz="1600">
                          <a:solidFill>
                            <a:srgbClr val="006341"/>
                          </a:solidFill>
                          <a:latin typeface="Arial"/>
                          <a:cs typeface="Arial"/>
                          <a:hlinkClick r:id="rId6"/>
                        </a:rPr>
                        <a:t> Business </a:t>
                      </a:r>
                      <a:r>
                        <a:rPr lang="en-US" sz="1600">
                          <a:solidFill>
                            <a:srgbClr val="006341"/>
                          </a:solidFill>
                          <a:latin typeface="Arial"/>
                          <a:cs typeface="Arial"/>
                        </a:rPr>
                        <a:t>Evolve Account, </a:t>
                      </a:r>
                      <a:r>
                        <a:rPr lang="en-US" sz="1600">
                          <a:solidFill>
                            <a:srgbClr val="006341"/>
                          </a:solidFill>
                          <a:latin typeface="Arial"/>
                          <a:cs typeface="Arial"/>
                          <a:hlinkClick r:id="rId7"/>
                        </a:rPr>
                        <a:t>supported</a:t>
                      </a:r>
                      <a:r>
                        <a:rPr lang="en-US" sz="1600">
                          <a:solidFill>
                            <a:srgbClr val="006341"/>
                          </a:solidFill>
                          <a:latin typeface="Arial"/>
                          <a:cs typeface="Arial"/>
                        </a:rPr>
                        <a:t> by #ThatsAfricanacity and #ICanWithAbsa</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kern="1200">
                          <a:solidFill>
                            <a:srgbClr val="006341"/>
                          </a:solidFill>
                          <a:latin typeface="Arial"/>
                          <a:ea typeface="+mn-ea"/>
                          <a:cs typeface="Arial"/>
                        </a:rPr>
                        <a:t>#AbsaSmallBizFriday continued to </a:t>
                      </a:r>
                      <a:r>
                        <a:rPr lang="en-ZA" sz="1600" kern="1200">
                          <a:solidFill>
                            <a:srgbClr val="006341"/>
                          </a:solidFill>
                          <a:latin typeface="Arial"/>
                          <a:ea typeface="+mn-ea"/>
                          <a:cs typeface="Arial"/>
                        </a:rPr>
                        <a:t>focus on small businesses and their needs, and </a:t>
                      </a:r>
                      <a:r>
                        <a:rPr lang="en-ZA" sz="1600" kern="1200">
                          <a:solidFill>
                            <a:srgbClr val="006341"/>
                          </a:solidFill>
                          <a:latin typeface="Arial"/>
                          <a:ea typeface="+mn-ea"/>
                          <a:cs typeface="Arial"/>
                          <a:hlinkClick r:id="rId8"/>
                        </a:rPr>
                        <a:t>featured </a:t>
                      </a:r>
                      <a:r>
                        <a:rPr lang="en-ZA" sz="1600" kern="1200">
                          <a:solidFill>
                            <a:srgbClr val="006341"/>
                          </a:solidFill>
                          <a:latin typeface="Arial"/>
                          <a:ea typeface="+mn-ea"/>
                          <a:cs typeface="Arial"/>
                        </a:rPr>
                        <a:t>various </a:t>
                      </a:r>
                      <a:r>
                        <a:rPr lang="en-ZA" sz="1600" kern="1200">
                          <a:solidFill>
                            <a:srgbClr val="006341"/>
                          </a:solidFill>
                          <a:latin typeface="Arial"/>
                          <a:ea typeface="+mn-ea"/>
                          <a:cs typeface="Arial"/>
                          <a:hlinkClick r:id="rId9"/>
                        </a:rPr>
                        <a:t>competitions</a:t>
                      </a:r>
                      <a:r>
                        <a:rPr lang="en-ZA" sz="1600" kern="1200">
                          <a:solidFill>
                            <a:srgbClr val="006341"/>
                          </a:solidFill>
                          <a:latin typeface="Arial"/>
                          <a:ea typeface="+mn-ea"/>
                          <a:cs typeface="Arial"/>
                        </a:rPr>
                        <a:t> as well as their </a:t>
                      </a:r>
                      <a:r>
                        <a:rPr lang="en-US" sz="1600" kern="1200">
                          <a:solidFill>
                            <a:srgbClr val="006341"/>
                          </a:solidFill>
                          <a:latin typeface="Arial"/>
                          <a:ea typeface="+mn-ea"/>
                          <a:cs typeface="Arial"/>
                          <a:hlinkClick r:id="rId10"/>
                        </a:rPr>
                        <a:t>Employee</a:t>
                      </a:r>
                      <a:r>
                        <a:rPr lang="en-US" sz="1600" kern="1200">
                          <a:solidFill>
                            <a:srgbClr val="006341"/>
                          </a:solidFill>
                          <a:latin typeface="Arial"/>
                          <a:ea typeface="+mn-ea"/>
                          <a:cs typeface="Arial"/>
                        </a:rPr>
                        <a:t> Care Plan</a:t>
                      </a: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50624">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3102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7" name="object 16">
            <a:extLst>
              <a:ext uri="{FF2B5EF4-FFF2-40B4-BE49-F238E27FC236}">
                <a16:creationId xmlns:a16="http://schemas.microsoft.com/office/drawing/2014/main" id="{E9631619-D225-30F2-0280-AB263BBD6070}"/>
              </a:ext>
            </a:extLst>
          </p:cNvPr>
          <p:cNvSpPr/>
          <p:nvPr/>
        </p:nvSpPr>
        <p:spPr>
          <a:xfrm>
            <a:off x="11213818" y="238946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9" name="object 16">
            <a:extLst>
              <a:ext uri="{FF2B5EF4-FFF2-40B4-BE49-F238E27FC236}">
                <a16:creationId xmlns:a16="http://schemas.microsoft.com/office/drawing/2014/main" id="{63820B2B-3D15-6869-DB63-7514407B3B0B}"/>
              </a:ext>
            </a:extLst>
          </p:cNvPr>
          <p:cNvSpPr/>
          <p:nvPr/>
        </p:nvSpPr>
        <p:spPr>
          <a:xfrm>
            <a:off x="14907703" y="311205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6" name="Isosceles Triangle 25">
            <a:extLst>
              <a:ext uri="{FF2B5EF4-FFF2-40B4-BE49-F238E27FC236}">
                <a16:creationId xmlns:a16="http://schemas.microsoft.com/office/drawing/2014/main" id="{0FF41262-4EE3-0AFC-974B-66756DBD4F21}"/>
              </a:ext>
            </a:extLst>
          </p:cNvPr>
          <p:cNvSpPr/>
          <p:nvPr/>
        </p:nvSpPr>
        <p:spPr>
          <a:xfrm>
            <a:off x="17641865" y="8035674"/>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TextBox 7">
            <a:extLst>
              <a:ext uri="{FF2B5EF4-FFF2-40B4-BE49-F238E27FC236}">
                <a16:creationId xmlns:a16="http://schemas.microsoft.com/office/drawing/2014/main" id="{12709841-D690-41F2-26AC-0989C95BA0DF}"/>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Tree>
    <p:extLst>
      <p:ext uri="{BB962C8B-B14F-4D97-AF65-F5344CB8AC3E}">
        <p14:creationId xmlns:p14="http://schemas.microsoft.com/office/powerpoint/2010/main" val="1365384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23</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1762281145"/>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61%</a:t>
                      </a:r>
                    </a:p>
                  </a:txBody>
                  <a:tcPr/>
                </a:tc>
                <a:tc>
                  <a:txBody>
                    <a:bodyPr/>
                    <a:lstStyle/>
                    <a:p>
                      <a:pPr algn="ctr"/>
                      <a:r>
                        <a:rPr lang="en-ZA" sz="2000">
                          <a:latin typeface="Arial" panose="020B0604020202020204" pitchFamily="34" charset="0"/>
                          <a:cs typeface="Arial" panose="020B0604020202020204" pitchFamily="34" charset="0"/>
                        </a:rPr>
                        <a:t>70%</a:t>
                      </a:r>
                    </a:p>
                  </a:txBody>
                  <a:tcPr/>
                </a:tc>
                <a:tc>
                  <a:txBody>
                    <a:bodyPr/>
                    <a:lstStyle/>
                    <a:p>
                      <a:pPr algn="ctr"/>
                      <a:r>
                        <a:rPr lang="en-ZA" sz="2000">
                          <a:latin typeface="Arial" panose="020B0604020202020204" pitchFamily="34" charset="0"/>
                          <a:cs typeface="Arial" panose="020B0604020202020204" pitchFamily="34" charset="0"/>
                        </a:rPr>
                        <a:t>+9%</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47%</a:t>
                      </a:r>
                    </a:p>
                  </a:txBody>
                  <a:tcPr/>
                </a:tc>
                <a:tc>
                  <a:txBody>
                    <a:bodyPr/>
                    <a:lstStyle/>
                    <a:p>
                      <a:pPr algn="ctr"/>
                      <a:r>
                        <a:rPr lang="en-ZA" sz="2000">
                          <a:latin typeface="Arial" panose="020B0604020202020204" pitchFamily="34" charset="0"/>
                          <a:cs typeface="Arial" panose="020B0604020202020204" pitchFamily="34" charset="0"/>
                        </a:rPr>
                        <a:t>39%</a:t>
                      </a:r>
                    </a:p>
                  </a:txBody>
                  <a:tcPr/>
                </a:tc>
                <a:tc>
                  <a:txBody>
                    <a:bodyPr/>
                    <a:lstStyle/>
                    <a:p>
                      <a:pPr algn="ctr"/>
                      <a:r>
                        <a:rPr lang="en-ZA" sz="2000">
                          <a:latin typeface="Arial" panose="020B0604020202020204" pitchFamily="34" charset="0"/>
                          <a:cs typeface="Arial" panose="020B0604020202020204" pitchFamily="34" charset="0"/>
                        </a:rPr>
                        <a:t>-8%</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21%</a:t>
                      </a:r>
                    </a:p>
                  </a:txBody>
                  <a:tcPr/>
                </a:tc>
                <a:tc>
                  <a:txBody>
                    <a:bodyPr/>
                    <a:lstStyle/>
                    <a:p>
                      <a:pPr algn="ctr"/>
                      <a:r>
                        <a:rPr lang="en-ZA" sz="2000">
                          <a:latin typeface="Arial" panose="020B0604020202020204" pitchFamily="34" charset="0"/>
                          <a:cs typeface="Arial" panose="020B0604020202020204" pitchFamily="34" charset="0"/>
                        </a:rPr>
                        <a:t>28%</a:t>
                      </a:r>
                    </a:p>
                  </a:txBody>
                  <a:tcPr/>
                </a:tc>
                <a:tc>
                  <a:txBody>
                    <a:bodyPr/>
                    <a:lstStyle/>
                    <a:p>
                      <a:pPr algn="ctr"/>
                      <a:r>
                        <a:rPr lang="en-ZA" sz="2000">
                          <a:latin typeface="Arial" panose="020B0604020202020204" pitchFamily="34" charset="0"/>
                          <a:cs typeface="Arial" panose="020B0604020202020204" pitchFamily="34" charset="0"/>
                        </a:rPr>
                        <a:t>+7%</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rot="10800000">
            <a:off x="17641865" y="7653782"/>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Small Business - FNB</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2064314750"/>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39" name="Isosceles Triangle 38">
            <a:extLst>
              <a:ext uri="{FF2B5EF4-FFF2-40B4-BE49-F238E27FC236}">
                <a16:creationId xmlns:a16="http://schemas.microsoft.com/office/drawing/2014/main" id="{09E73807-A4C1-C624-4829-D9041BA4109E}"/>
              </a:ext>
            </a:extLst>
          </p:cNvPr>
          <p:cNvSpPr/>
          <p:nvPr/>
        </p:nvSpPr>
        <p:spPr>
          <a:xfrm>
            <a:off x="17641865" y="7262657"/>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a:extLst>
              <a:ext uri="{FF2B5EF4-FFF2-40B4-BE49-F238E27FC236}">
                <a16:creationId xmlns:a16="http://schemas.microsoft.com/office/drawing/2014/main" id="{CF9FC986-DA2A-6128-AE6F-85C321AF20FD}"/>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sp>
        <p:nvSpPr>
          <p:cNvPr id="26" name="Isosceles Triangle 25">
            <a:extLst>
              <a:ext uri="{FF2B5EF4-FFF2-40B4-BE49-F238E27FC236}">
                <a16:creationId xmlns:a16="http://schemas.microsoft.com/office/drawing/2014/main" id="{0FF41262-4EE3-0AFC-974B-66756DBD4F21}"/>
              </a:ext>
            </a:extLst>
          </p:cNvPr>
          <p:cNvSpPr/>
          <p:nvPr/>
        </p:nvSpPr>
        <p:spPr>
          <a:xfrm>
            <a:off x="17641865" y="8035674"/>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 name="Picture 7">
            <a:extLst>
              <a:ext uri="{FF2B5EF4-FFF2-40B4-BE49-F238E27FC236}">
                <a16:creationId xmlns:a16="http://schemas.microsoft.com/office/drawing/2014/main" id="{E69B2753-DCCC-7C16-4F29-3FFE98073459}"/>
              </a:ext>
            </a:extLst>
          </p:cNvPr>
          <p:cNvPicPr>
            <a:picLocks noChangeAspect="1"/>
          </p:cNvPicPr>
          <p:nvPr/>
        </p:nvPicPr>
        <p:blipFill rotWithShape="1">
          <a:blip r:embed="rId3">
            <a:clrChange>
              <a:clrFrom>
                <a:srgbClr val="F3F2F0"/>
              </a:clrFrom>
              <a:clrTo>
                <a:srgbClr val="F3F2F0">
                  <a:alpha val="0"/>
                </a:srgbClr>
              </a:clrTo>
            </a:clrChange>
          </a:blip>
          <a:srcRect l="13175"/>
          <a:stretch/>
        </p:blipFill>
        <p:spPr>
          <a:xfrm>
            <a:off x="337582" y="34367"/>
            <a:ext cx="1044662" cy="1123454"/>
          </a:xfrm>
          <a:prstGeom prst="rect">
            <a:avLst/>
          </a:prstGeom>
        </p:spPr>
      </p:pic>
      <p:graphicFrame>
        <p:nvGraphicFramePr>
          <p:cNvPr id="10" name="object 19">
            <a:extLst>
              <a:ext uri="{FF2B5EF4-FFF2-40B4-BE49-F238E27FC236}">
                <a16:creationId xmlns:a16="http://schemas.microsoft.com/office/drawing/2014/main" id="{3E612DA3-043A-DB1F-09ED-E08DEFD71F20}"/>
              </a:ext>
            </a:extLst>
          </p:cNvPr>
          <p:cNvGraphicFramePr>
            <a:graphicFrameLocks noGrp="1"/>
          </p:cNvGraphicFramePr>
          <p:nvPr>
            <p:extLst>
              <p:ext uri="{D42A27DB-BD31-4B8C-83A1-F6EECF244321}">
                <p14:modId xmlns:p14="http://schemas.microsoft.com/office/powerpoint/2010/main" val="3524589985"/>
              </p:ext>
            </p:extLst>
          </p:nvPr>
        </p:nvGraphicFramePr>
        <p:xfrm>
          <a:off x="3158982" y="1596903"/>
          <a:ext cx="12824548" cy="3520026"/>
        </p:xfrm>
        <a:graphic>
          <a:graphicData uri="http://schemas.openxmlformats.org/drawingml/2006/table">
            <a:tbl>
              <a:tblPr firstRow="1" bandRow="1">
                <a:tableStyleId>{2D5ABB26-0587-4C30-8999-92F81FD0307C}</a:tableStyleId>
              </a:tblPr>
              <a:tblGrid>
                <a:gridCol w="6318912">
                  <a:extLst>
                    <a:ext uri="{9D8B030D-6E8A-4147-A177-3AD203B41FA5}">
                      <a16:colId xmlns:a16="http://schemas.microsoft.com/office/drawing/2014/main" val="20000"/>
                    </a:ext>
                  </a:extLst>
                </a:gridCol>
                <a:gridCol w="1321287">
                  <a:extLst>
                    <a:ext uri="{9D8B030D-6E8A-4147-A177-3AD203B41FA5}">
                      <a16:colId xmlns:a16="http://schemas.microsoft.com/office/drawing/2014/main" val="20001"/>
                    </a:ext>
                  </a:extLst>
                </a:gridCol>
                <a:gridCol w="1298963">
                  <a:extLst>
                    <a:ext uri="{9D8B030D-6E8A-4147-A177-3AD203B41FA5}">
                      <a16:colId xmlns:a16="http://schemas.microsoft.com/office/drawing/2014/main" val="20002"/>
                    </a:ext>
                  </a:extLst>
                </a:gridCol>
                <a:gridCol w="1298963">
                  <a:extLst>
                    <a:ext uri="{9D8B030D-6E8A-4147-A177-3AD203B41FA5}">
                      <a16:colId xmlns:a16="http://schemas.microsoft.com/office/drawing/2014/main" val="20003"/>
                    </a:ext>
                  </a:extLst>
                </a:gridCol>
                <a:gridCol w="1224496">
                  <a:extLst>
                    <a:ext uri="{9D8B030D-6E8A-4147-A177-3AD203B41FA5}">
                      <a16:colId xmlns:a16="http://schemas.microsoft.com/office/drawing/2014/main" val="20004"/>
                    </a:ext>
                  </a:extLst>
                </a:gridCol>
                <a:gridCol w="1361927">
                  <a:extLst>
                    <a:ext uri="{9D8B030D-6E8A-4147-A177-3AD203B41FA5}">
                      <a16:colId xmlns:a16="http://schemas.microsoft.com/office/drawing/2014/main" val="20005"/>
                    </a:ext>
                  </a:extLst>
                </a:gridCol>
              </a:tblGrid>
              <a:tr h="639091">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094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The</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benefits of the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5"/>
                        </a:rPr>
                        <a:t>Speedee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6"/>
                        </a:rPr>
                        <a:t>App</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and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Speedee QR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mobile payment solutions continued to be widely promoted</a:t>
                      </a:r>
                      <a:endParaRPr kumimoji="0" lang="en-US" sz="12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7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3102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11" name="object 16">
            <a:extLst>
              <a:ext uri="{FF2B5EF4-FFF2-40B4-BE49-F238E27FC236}">
                <a16:creationId xmlns:a16="http://schemas.microsoft.com/office/drawing/2014/main" id="{62183271-0B76-545D-27A1-FBC888A7C76E}"/>
              </a:ext>
            </a:extLst>
          </p:cNvPr>
          <p:cNvSpPr/>
          <p:nvPr/>
        </p:nvSpPr>
        <p:spPr>
          <a:xfrm>
            <a:off x="11267782" y="256237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3" name="TextBox 2">
            <a:extLst>
              <a:ext uri="{FF2B5EF4-FFF2-40B4-BE49-F238E27FC236}">
                <a16:creationId xmlns:a16="http://schemas.microsoft.com/office/drawing/2014/main" id="{0D007668-2BA9-CEB0-0E41-E4AE9ED43FC8}"/>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Tree>
    <p:extLst>
      <p:ext uri="{BB962C8B-B14F-4D97-AF65-F5344CB8AC3E}">
        <p14:creationId xmlns:p14="http://schemas.microsoft.com/office/powerpoint/2010/main" val="2311097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24</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3503104299"/>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69%</a:t>
                      </a:r>
                    </a:p>
                  </a:txBody>
                  <a:tcPr/>
                </a:tc>
                <a:tc>
                  <a:txBody>
                    <a:bodyPr/>
                    <a:lstStyle/>
                    <a:p>
                      <a:pPr algn="ctr"/>
                      <a:r>
                        <a:rPr lang="en-ZA" sz="2000">
                          <a:latin typeface="Arial" panose="020B0604020202020204" pitchFamily="34" charset="0"/>
                          <a:cs typeface="Arial" panose="020B0604020202020204" pitchFamily="34" charset="0"/>
                        </a:rPr>
                        <a:t>75%</a:t>
                      </a:r>
                    </a:p>
                  </a:txBody>
                  <a:tcPr/>
                </a:tc>
                <a:tc>
                  <a:txBody>
                    <a:bodyPr/>
                    <a:lstStyle/>
                    <a:p>
                      <a:pPr algn="ctr"/>
                      <a:r>
                        <a:rPr lang="en-ZA" sz="2000">
                          <a:latin typeface="Arial" panose="020B0604020202020204" pitchFamily="34" charset="0"/>
                          <a:cs typeface="Arial" panose="020B0604020202020204" pitchFamily="34" charset="0"/>
                        </a:rPr>
                        <a:t>+6%</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46%</a:t>
                      </a:r>
                    </a:p>
                  </a:txBody>
                  <a:tcPr/>
                </a:tc>
                <a:tc>
                  <a:txBody>
                    <a:bodyPr/>
                    <a:lstStyle/>
                    <a:p>
                      <a:pPr algn="ctr"/>
                      <a:r>
                        <a:rPr lang="en-ZA" sz="2000">
                          <a:latin typeface="Arial" panose="020B0604020202020204" pitchFamily="34" charset="0"/>
                          <a:cs typeface="Arial" panose="020B0604020202020204" pitchFamily="34" charset="0"/>
                        </a:rPr>
                        <a:t>37%</a:t>
                      </a:r>
                    </a:p>
                  </a:txBody>
                  <a:tcPr/>
                </a:tc>
                <a:tc>
                  <a:txBody>
                    <a:bodyPr/>
                    <a:lstStyle/>
                    <a:p>
                      <a:pPr algn="ctr"/>
                      <a:r>
                        <a:rPr lang="en-ZA" sz="2000">
                          <a:latin typeface="Arial" panose="020B0604020202020204" pitchFamily="34" charset="0"/>
                          <a:cs typeface="Arial" panose="020B0604020202020204" pitchFamily="34" charset="0"/>
                        </a:rPr>
                        <a:t>-9%</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14%</a:t>
                      </a:r>
                    </a:p>
                  </a:txBody>
                  <a:tcPr/>
                </a:tc>
                <a:tc>
                  <a:txBody>
                    <a:bodyPr/>
                    <a:lstStyle/>
                    <a:p>
                      <a:pPr algn="ctr"/>
                      <a:r>
                        <a:rPr lang="en-ZA" sz="2000">
                          <a:latin typeface="Arial" panose="020B0604020202020204" pitchFamily="34" charset="0"/>
                          <a:cs typeface="Arial" panose="020B0604020202020204" pitchFamily="34" charset="0"/>
                        </a:rPr>
                        <a:t>21%</a:t>
                      </a:r>
                    </a:p>
                  </a:txBody>
                  <a:tcPr/>
                </a:tc>
                <a:tc>
                  <a:txBody>
                    <a:bodyPr/>
                    <a:lstStyle/>
                    <a:p>
                      <a:pPr algn="ctr"/>
                      <a:r>
                        <a:rPr lang="en-ZA" sz="2000">
                          <a:latin typeface="Arial" panose="020B0604020202020204" pitchFamily="34" charset="0"/>
                          <a:cs typeface="Arial" panose="020B0604020202020204" pitchFamily="34" charset="0"/>
                        </a:rPr>
                        <a:t>+7%</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rot="10800000">
            <a:off x="17641865" y="7653782"/>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Small Business – Standard Bank</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1238809875"/>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39" name="Isosceles Triangle 38">
            <a:extLst>
              <a:ext uri="{FF2B5EF4-FFF2-40B4-BE49-F238E27FC236}">
                <a16:creationId xmlns:a16="http://schemas.microsoft.com/office/drawing/2014/main" id="{09E73807-A4C1-C624-4829-D9041BA4109E}"/>
              </a:ext>
            </a:extLst>
          </p:cNvPr>
          <p:cNvSpPr/>
          <p:nvPr/>
        </p:nvSpPr>
        <p:spPr>
          <a:xfrm>
            <a:off x="17641865" y="7262657"/>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a:extLst>
              <a:ext uri="{FF2B5EF4-FFF2-40B4-BE49-F238E27FC236}">
                <a16:creationId xmlns:a16="http://schemas.microsoft.com/office/drawing/2014/main" id="{CF9FC986-DA2A-6128-AE6F-85C321AF20FD}"/>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sp>
        <p:nvSpPr>
          <p:cNvPr id="26" name="Isosceles Triangle 25">
            <a:extLst>
              <a:ext uri="{FF2B5EF4-FFF2-40B4-BE49-F238E27FC236}">
                <a16:creationId xmlns:a16="http://schemas.microsoft.com/office/drawing/2014/main" id="{0FF41262-4EE3-0AFC-974B-66756DBD4F21}"/>
              </a:ext>
            </a:extLst>
          </p:cNvPr>
          <p:cNvSpPr/>
          <p:nvPr/>
        </p:nvSpPr>
        <p:spPr>
          <a:xfrm>
            <a:off x="17641865" y="8035674"/>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2" name="Picture 1">
            <a:extLst>
              <a:ext uri="{FF2B5EF4-FFF2-40B4-BE49-F238E27FC236}">
                <a16:creationId xmlns:a16="http://schemas.microsoft.com/office/drawing/2014/main" id="{CEE60B1C-7CC3-B4FE-A5E6-FC63B3242E3D}"/>
              </a:ext>
            </a:extLst>
          </p:cNvPr>
          <p:cNvPicPr>
            <a:picLocks noChangeAspect="1"/>
          </p:cNvPicPr>
          <p:nvPr/>
        </p:nvPicPr>
        <p:blipFill>
          <a:blip r:embed="rId3"/>
          <a:stretch>
            <a:fillRect/>
          </a:stretch>
        </p:blipFill>
        <p:spPr>
          <a:xfrm>
            <a:off x="419203" y="157107"/>
            <a:ext cx="905686" cy="1038725"/>
          </a:xfrm>
          <a:prstGeom prst="rect">
            <a:avLst/>
          </a:prstGeom>
        </p:spPr>
      </p:pic>
      <p:graphicFrame>
        <p:nvGraphicFramePr>
          <p:cNvPr id="3" name="object 19">
            <a:extLst>
              <a:ext uri="{FF2B5EF4-FFF2-40B4-BE49-F238E27FC236}">
                <a16:creationId xmlns:a16="http://schemas.microsoft.com/office/drawing/2014/main" id="{88C1EF2A-6BFC-AA15-5496-D62E0F40EA99}"/>
              </a:ext>
            </a:extLst>
          </p:cNvPr>
          <p:cNvGraphicFramePr>
            <a:graphicFrameLocks noGrp="1"/>
          </p:cNvGraphicFramePr>
          <p:nvPr>
            <p:extLst>
              <p:ext uri="{D42A27DB-BD31-4B8C-83A1-F6EECF244321}">
                <p14:modId xmlns:p14="http://schemas.microsoft.com/office/powerpoint/2010/main" val="1739598263"/>
              </p:ext>
            </p:extLst>
          </p:nvPr>
        </p:nvGraphicFramePr>
        <p:xfrm>
          <a:off x="3211225" y="1599757"/>
          <a:ext cx="12881699" cy="3881892"/>
        </p:xfrm>
        <a:graphic>
          <a:graphicData uri="http://schemas.openxmlformats.org/drawingml/2006/table">
            <a:tbl>
              <a:tblPr firstRow="1" bandRow="1">
                <a:tableStyleId>{2D5ABB26-0587-4C30-8999-92F81FD0307C}</a:tableStyleId>
              </a:tblPr>
              <a:tblGrid>
                <a:gridCol w="6347073">
                  <a:extLst>
                    <a:ext uri="{9D8B030D-6E8A-4147-A177-3AD203B41FA5}">
                      <a16:colId xmlns:a16="http://schemas.microsoft.com/office/drawing/2014/main" val="20000"/>
                    </a:ext>
                  </a:extLst>
                </a:gridCol>
                <a:gridCol w="1327175">
                  <a:extLst>
                    <a:ext uri="{9D8B030D-6E8A-4147-A177-3AD203B41FA5}">
                      <a16:colId xmlns:a16="http://schemas.microsoft.com/office/drawing/2014/main" val="20001"/>
                    </a:ext>
                  </a:extLst>
                </a:gridCol>
                <a:gridCol w="1304751">
                  <a:extLst>
                    <a:ext uri="{9D8B030D-6E8A-4147-A177-3AD203B41FA5}">
                      <a16:colId xmlns:a16="http://schemas.microsoft.com/office/drawing/2014/main" val="20002"/>
                    </a:ext>
                  </a:extLst>
                </a:gridCol>
                <a:gridCol w="1304751">
                  <a:extLst>
                    <a:ext uri="{9D8B030D-6E8A-4147-A177-3AD203B41FA5}">
                      <a16:colId xmlns:a16="http://schemas.microsoft.com/office/drawing/2014/main" val="20003"/>
                    </a:ext>
                  </a:extLst>
                </a:gridCol>
                <a:gridCol w="1229953">
                  <a:extLst>
                    <a:ext uri="{9D8B030D-6E8A-4147-A177-3AD203B41FA5}">
                      <a16:colId xmlns:a16="http://schemas.microsoft.com/office/drawing/2014/main" val="20004"/>
                    </a:ext>
                  </a:extLst>
                </a:gridCol>
                <a:gridCol w="1367996">
                  <a:extLst>
                    <a:ext uri="{9D8B030D-6E8A-4147-A177-3AD203B41FA5}">
                      <a16:colId xmlns:a16="http://schemas.microsoft.com/office/drawing/2014/main" val="20005"/>
                    </a:ext>
                  </a:extLst>
                </a:gridCol>
              </a:tblGrid>
              <a:tr h="568476">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44275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rPr>
                        <a:t>The business </a:t>
                      </a:r>
                      <a:r>
                        <a:rPr lang="en-US" sz="1600" i="0">
                          <a:solidFill>
                            <a:srgbClr val="006341"/>
                          </a:solidFill>
                          <a:latin typeface="Arial"/>
                          <a:cs typeface="Arial"/>
                          <a:hlinkClick r:id="rId4"/>
                        </a:rPr>
                        <a:t>transactional</a:t>
                      </a:r>
                      <a:r>
                        <a:rPr lang="en-US" sz="1600" i="0">
                          <a:solidFill>
                            <a:srgbClr val="006341"/>
                          </a:solidFill>
                          <a:latin typeface="Arial"/>
                          <a:cs typeface="Arial"/>
                        </a:rPr>
                        <a:t> account was promoted</a:t>
                      </a: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75552">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object 16">
            <a:extLst>
              <a:ext uri="{FF2B5EF4-FFF2-40B4-BE49-F238E27FC236}">
                <a16:creationId xmlns:a16="http://schemas.microsoft.com/office/drawing/2014/main" id="{16954F50-BCD6-5C6E-3F1B-FF6CCCE3AC4E}"/>
              </a:ext>
            </a:extLst>
          </p:cNvPr>
          <p:cNvSpPr/>
          <p:nvPr/>
        </p:nvSpPr>
        <p:spPr>
          <a:xfrm>
            <a:off x="12468401" y="2406467"/>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8" name="TextBox 7">
            <a:extLst>
              <a:ext uri="{FF2B5EF4-FFF2-40B4-BE49-F238E27FC236}">
                <a16:creationId xmlns:a16="http://schemas.microsoft.com/office/drawing/2014/main" id="{664B66C1-C80B-F3A0-D7D2-076694C7BD55}"/>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Tree>
    <p:extLst>
      <p:ext uri="{BB962C8B-B14F-4D97-AF65-F5344CB8AC3E}">
        <p14:creationId xmlns:p14="http://schemas.microsoft.com/office/powerpoint/2010/main" val="9794028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25</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4013116584"/>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70%</a:t>
                      </a:r>
                    </a:p>
                  </a:txBody>
                  <a:tcPr/>
                </a:tc>
                <a:tc>
                  <a:txBody>
                    <a:bodyPr/>
                    <a:lstStyle/>
                    <a:p>
                      <a:pPr algn="ctr"/>
                      <a:r>
                        <a:rPr lang="en-ZA" sz="2000">
                          <a:latin typeface="Arial" panose="020B0604020202020204" pitchFamily="34" charset="0"/>
                          <a:cs typeface="Arial" panose="020B0604020202020204" pitchFamily="34" charset="0"/>
                        </a:rPr>
                        <a:t>72%</a:t>
                      </a:r>
                    </a:p>
                  </a:txBody>
                  <a:tcPr/>
                </a:tc>
                <a:tc>
                  <a:txBody>
                    <a:bodyPr/>
                    <a:lstStyle/>
                    <a:p>
                      <a:pPr algn="ctr"/>
                      <a:r>
                        <a:rPr lang="en-ZA" sz="200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47%</a:t>
                      </a:r>
                    </a:p>
                  </a:txBody>
                  <a:tcPr/>
                </a:tc>
                <a:tc>
                  <a:txBody>
                    <a:bodyPr/>
                    <a:lstStyle/>
                    <a:p>
                      <a:pPr algn="ctr"/>
                      <a:r>
                        <a:rPr lang="en-ZA" sz="2000">
                          <a:latin typeface="Arial" panose="020B0604020202020204" pitchFamily="34" charset="0"/>
                          <a:cs typeface="Arial" panose="020B0604020202020204" pitchFamily="34" charset="0"/>
                        </a:rPr>
                        <a:t>37%</a:t>
                      </a:r>
                    </a:p>
                  </a:txBody>
                  <a:tcPr/>
                </a:tc>
                <a:tc>
                  <a:txBody>
                    <a:bodyPr/>
                    <a:lstStyle/>
                    <a:p>
                      <a:pPr algn="ctr"/>
                      <a:r>
                        <a:rPr lang="en-ZA" sz="2000">
                          <a:latin typeface="Arial" panose="020B0604020202020204" pitchFamily="34" charset="0"/>
                          <a:cs typeface="Arial" panose="020B0604020202020204" pitchFamily="34" charset="0"/>
                        </a:rPr>
                        <a:t>-10%</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17%</a:t>
                      </a:r>
                    </a:p>
                  </a:txBody>
                  <a:tcPr/>
                </a:tc>
                <a:tc>
                  <a:txBody>
                    <a:bodyPr/>
                    <a:lstStyle/>
                    <a:p>
                      <a:pPr algn="ctr"/>
                      <a:r>
                        <a:rPr lang="en-ZA" sz="2000">
                          <a:latin typeface="Arial" panose="020B0604020202020204" pitchFamily="34" charset="0"/>
                          <a:cs typeface="Arial" panose="020B0604020202020204" pitchFamily="34" charset="0"/>
                        </a:rPr>
                        <a:t>19%</a:t>
                      </a:r>
                    </a:p>
                  </a:txBody>
                  <a:tcPr/>
                </a:tc>
                <a:tc>
                  <a:txBody>
                    <a:bodyPr/>
                    <a:lstStyle/>
                    <a:p>
                      <a:pPr algn="ctr"/>
                      <a:r>
                        <a:rPr lang="en-ZA" sz="200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3622340827"/>
                  </a:ext>
                </a:extLst>
              </a:tr>
            </a:tbl>
          </a:graphicData>
        </a:graphic>
      </p:graphicFrame>
      <p:sp>
        <p:nvSpPr>
          <p:cNvPr id="17" name="Isosceles Triangle 16">
            <a:extLst>
              <a:ext uri="{FF2B5EF4-FFF2-40B4-BE49-F238E27FC236}">
                <a16:creationId xmlns:a16="http://schemas.microsoft.com/office/drawing/2014/main" id="{B528A9AA-0F18-4AAC-B2EA-758300DB623F}"/>
              </a:ext>
            </a:extLst>
          </p:cNvPr>
          <p:cNvSpPr/>
          <p:nvPr/>
        </p:nvSpPr>
        <p:spPr>
          <a:xfrm rot="10800000">
            <a:off x="17641865" y="7653782"/>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Small Business – Nedbank</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332239325"/>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
            </a:graphicData>
          </a:graphic>
        </p:graphicFrame>
      </p:grpSp>
      <p:sp>
        <p:nvSpPr>
          <p:cNvPr id="39" name="Isosceles Triangle 38">
            <a:extLst>
              <a:ext uri="{FF2B5EF4-FFF2-40B4-BE49-F238E27FC236}">
                <a16:creationId xmlns:a16="http://schemas.microsoft.com/office/drawing/2014/main" id="{09E73807-A4C1-C624-4829-D9041BA4109E}"/>
              </a:ext>
            </a:extLst>
          </p:cNvPr>
          <p:cNvSpPr/>
          <p:nvPr/>
        </p:nvSpPr>
        <p:spPr>
          <a:xfrm>
            <a:off x="17641865" y="7262657"/>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a:extLst>
              <a:ext uri="{FF2B5EF4-FFF2-40B4-BE49-F238E27FC236}">
                <a16:creationId xmlns:a16="http://schemas.microsoft.com/office/drawing/2014/main" id="{CF9FC986-DA2A-6128-AE6F-85C321AF20FD}"/>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sp>
        <p:nvSpPr>
          <p:cNvPr id="26" name="Isosceles Triangle 25">
            <a:extLst>
              <a:ext uri="{FF2B5EF4-FFF2-40B4-BE49-F238E27FC236}">
                <a16:creationId xmlns:a16="http://schemas.microsoft.com/office/drawing/2014/main" id="{0FF41262-4EE3-0AFC-974B-66756DBD4F21}"/>
              </a:ext>
            </a:extLst>
          </p:cNvPr>
          <p:cNvSpPr/>
          <p:nvPr/>
        </p:nvSpPr>
        <p:spPr>
          <a:xfrm>
            <a:off x="17641865" y="8035674"/>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7" name="Picture Placeholder 5" descr="A picture containing text, sign, outdoor, turn&#10;&#10;Description automatically generated">
            <a:extLst>
              <a:ext uri="{FF2B5EF4-FFF2-40B4-BE49-F238E27FC236}">
                <a16:creationId xmlns:a16="http://schemas.microsoft.com/office/drawing/2014/main" id="{14389079-3700-EB1E-DD49-211AFFBA7395}"/>
              </a:ext>
            </a:extLst>
          </p:cNvPr>
          <p:cNvPicPr>
            <a:picLocks noChangeAspect="1"/>
          </p:cNvPicPr>
          <p:nvPr/>
        </p:nvPicPr>
        <p:blipFill>
          <a:blip r:embed="rId3"/>
          <a:srcRect t="46" b="46"/>
          <a:stretch>
            <a:fillRect/>
          </a:stretch>
        </p:blipFill>
        <p:spPr>
          <a:xfrm>
            <a:off x="287391" y="145704"/>
            <a:ext cx="1208586" cy="977534"/>
          </a:xfrm>
          <a:prstGeom prst="rect">
            <a:avLst/>
          </a:prstGeom>
        </p:spPr>
      </p:pic>
      <p:graphicFrame>
        <p:nvGraphicFramePr>
          <p:cNvPr id="8" name="object 19">
            <a:extLst>
              <a:ext uri="{FF2B5EF4-FFF2-40B4-BE49-F238E27FC236}">
                <a16:creationId xmlns:a16="http://schemas.microsoft.com/office/drawing/2014/main" id="{4619114A-A381-D906-E1D5-B89E09999D75}"/>
              </a:ext>
            </a:extLst>
          </p:cNvPr>
          <p:cNvGraphicFramePr>
            <a:graphicFrameLocks noGrp="1"/>
          </p:cNvGraphicFramePr>
          <p:nvPr>
            <p:extLst>
              <p:ext uri="{D42A27DB-BD31-4B8C-83A1-F6EECF244321}">
                <p14:modId xmlns:p14="http://schemas.microsoft.com/office/powerpoint/2010/main" val="288235456"/>
              </p:ext>
            </p:extLst>
          </p:nvPr>
        </p:nvGraphicFramePr>
        <p:xfrm>
          <a:off x="3132209" y="1618666"/>
          <a:ext cx="12881699" cy="2879139"/>
        </p:xfrm>
        <a:graphic>
          <a:graphicData uri="http://schemas.openxmlformats.org/drawingml/2006/table">
            <a:tbl>
              <a:tblPr firstRow="1" bandRow="1">
                <a:tableStyleId>{2D5ABB26-0587-4C30-8999-92F81FD0307C}</a:tableStyleId>
              </a:tblPr>
              <a:tblGrid>
                <a:gridCol w="6347073">
                  <a:extLst>
                    <a:ext uri="{9D8B030D-6E8A-4147-A177-3AD203B41FA5}">
                      <a16:colId xmlns:a16="http://schemas.microsoft.com/office/drawing/2014/main" val="20000"/>
                    </a:ext>
                  </a:extLst>
                </a:gridCol>
                <a:gridCol w="1327175">
                  <a:extLst>
                    <a:ext uri="{9D8B030D-6E8A-4147-A177-3AD203B41FA5}">
                      <a16:colId xmlns:a16="http://schemas.microsoft.com/office/drawing/2014/main" val="20001"/>
                    </a:ext>
                  </a:extLst>
                </a:gridCol>
                <a:gridCol w="1304751">
                  <a:extLst>
                    <a:ext uri="{9D8B030D-6E8A-4147-A177-3AD203B41FA5}">
                      <a16:colId xmlns:a16="http://schemas.microsoft.com/office/drawing/2014/main" val="20002"/>
                    </a:ext>
                  </a:extLst>
                </a:gridCol>
                <a:gridCol w="1304751">
                  <a:extLst>
                    <a:ext uri="{9D8B030D-6E8A-4147-A177-3AD203B41FA5}">
                      <a16:colId xmlns:a16="http://schemas.microsoft.com/office/drawing/2014/main" val="20003"/>
                    </a:ext>
                  </a:extLst>
                </a:gridCol>
                <a:gridCol w="1229953">
                  <a:extLst>
                    <a:ext uri="{9D8B030D-6E8A-4147-A177-3AD203B41FA5}">
                      <a16:colId xmlns:a16="http://schemas.microsoft.com/office/drawing/2014/main" val="20004"/>
                    </a:ext>
                  </a:extLst>
                </a:gridCol>
                <a:gridCol w="1367996">
                  <a:extLst>
                    <a:ext uri="{9D8B030D-6E8A-4147-A177-3AD203B41FA5}">
                      <a16:colId xmlns:a16="http://schemas.microsoft.com/office/drawing/2014/main" val="20005"/>
                    </a:ext>
                  </a:extLst>
                </a:gridCol>
              </a:tblGrid>
              <a:tr h="714631">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2506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1">
                          <a:solidFill>
                            <a:srgbClr val="006341"/>
                          </a:solidFill>
                          <a:latin typeface="Arial"/>
                          <a:cs typeface="Arial"/>
                        </a:rPr>
                        <a:t>#TogetherBekeLeBeke </a:t>
                      </a:r>
                      <a:r>
                        <a:rPr lang="en-US" sz="1600" i="0">
                          <a:solidFill>
                            <a:srgbClr val="006341"/>
                          </a:solidFill>
                          <a:latin typeface="Arial"/>
                          <a:cs typeface="Arial"/>
                        </a:rPr>
                        <a:t>continued to be leveraged to promote small business workshops, including </a:t>
                      </a:r>
                      <a:r>
                        <a:rPr lang="en-US" sz="1600" i="0">
                          <a:solidFill>
                            <a:srgbClr val="006341"/>
                          </a:solidFill>
                          <a:latin typeface="Arial"/>
                          <a:cs typeface="Arial"/>
                          <a:hlinkClick r:id="rId4"/>
                        </a:rPr>
                        <a:t>competitions</a:t>
                      </a:r>
                      <a:r>
                        <a:rPr lang="en-US" sz="1600" i="0">
                          <a:solidFill>
                            <a:srgbClr val="006341"/>
                          </a:solidFill>
                          <a:latin typeface="Arial"/>
                          <a:cs typeface="Arial"/>
                        </a:rPr>
                        <a:t>. It also </a:t>
                      </a:r>
                      <a:r>
                        <a:rPr lang="en-US" sz="1600" i="0">
                          <a:solidFill>
                            <a:srgbClr val="006341"/>
                          </a:solidFill>
                          <a:latin typeface="Arial"/>
                          <a:cs typeface="Arial"/>
                          <a:hlinkClick r:id="rId5"/>
                        </a:rPr>
                        <a:t>surveyed</a:t>
                      </a:r>
                      <a:r>
                        <a:rPr lang="en-US" sz="1600" i="0">
                          <a:solidFill>
                            <a:srgbClr val="006341"/>
                          </a:solidFill>
                          <a:latin typeface="Arial"/>
                          <a:cs typeface="Arial"/>
                        </a:rPr>
                        <a:t> small businesses on the impact of load-shedding on their business activities.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i="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3102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9" name="object 16">
            <a:extLst>
              <a:ext uri="{FF2B5EF4-FFF2-40B4-BE49-F238E27FC236}">
                <a16:creationId xmlns:a16="http://schemas.microsoft.com/office/drawing/2014/main" id="{B1CB9FEF-E34E-94C8-8BF2-FF796F735C90}"/>
              </a:ext>
            </a:extLst>
          </p:cNvPr>
          <p:cNvSpPr/>
          <p:nvPr/>
        </p:nvSpPr>
        <p:spPr>
          <a:xfrm>
            <a:off x="15005422" y="276466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3" name="TextBox 2">
            <a:extLst>
              <a:ext uri="{FF2B5EF4-FFF2-40B4-BE49-F238E27FC236}">
                <a16:creationId xmlns:a16="http://schemas.microsoft.com/office/drawing/2014/main" id="{B6666959-1DBF-C1EE-1854-12A9868AEEDC}"/>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
        <p:nvSpPr>
          <p:cNvPr id="6" name="object 10">
            <a:extLst>
              <a:ext uri="{FF2B5EF4-FFF2-40B4-BE49-F238E27FC236}">
                <a16:creationId xmlns:a16="http://schemas.microsoft.com/office/drawing/2014/main" id="{8CC63232-998E-E8B8-5914-59E4700F71C8}"/>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Tree>
    <p:extLst>
      <p:ext uri="{BB962C8B-B14F-4D97-AF65-F5344CB8AC3E}">
        <p14:creationId xmlns:p14="http://schemas.microsoft.com/office/powerpoint/2010/main" val="3876224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03.04</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a:xfrm>
            <a:off x="2155981" y="5004709"/>
            <a:ext cx="9309119" cy="4266833"/>
          </a:xfrm>
        </p:spPr>
        <p:txBody>
          <a:bodyPr/>
          <a:lstStyle/>
          <a:p>
            <a:r>
              <a:rPr lang="en-US"/>
              <a:t>Commercial Banking</a:t>
            </a:r>
          </a:p>
        </p:txBody>
      </p:sp>
      <p:sp>
        <p:nvSpPr>
          <p:cNvPr id="5" name="TextBox 4">
            <a:extLst>
              <a:ext uri="{FF2B5EF4-FFF2-40B4-BE49-F238E27FC236}">
                <a16:creationId xmlns:a16="http://schemas.microsoft.com/office/drawing/2014/main" id="{463EA3AF-C1CC-60DB-9F9E-A6ABBEE433D4}"/>
              </a:ext>
            </a:extLst>
          </p:cNvPr>
          <p:cNvSpPr txBox="1"/>
          <p:nvPr/>
        </p:nvSpPr>
        <p:spPr>
          <a:xfrm>
            <a:off x="2569191" y="7474222"/>
            <a:ext cx="10051576" cy="1005788"/>
          </a:xfrm>
          <a:prstGeom prst="rect">
            <a:avLst/>
          </a:prstGeom>
          <a:noFill/>
        </p:spPr>
        <p:txBody>
          <a:bodyPr wrap="square">
            <a:spAutoFit/>
          </a:bodyPr>
          <a:lstStyle/>
          <a:p>
            <a:r>
              <a:rPr lang="en-ZA">
                <a:solidFill>
                  <a:schemeClr val="bg1"/>
                </a:solidFill>
                <a:latin typeface="Arial" panose="020B0604020202020204" pitchFamily="34" charset="0"/>
                <a:cs typeface="Arial" panose="020B0604020202020204" pitchFamily="34" charset="0"/>
              </a:rPr>
              <a:t>Note: There were no identified campaigns for:</a:t>
            </a:r>
          </a:p>
          <a:p>
            <a:pPr marL="457200" indent="-457200">
              <a:buFontTx/>
              <a:buChar char="-"/>
            </a:pPr>
            <a:r>
              <a:rPr lang="en-ZA">
                <a:solidFill>
                  <a:schemeClr val="bg1"/>
                </a:solidFill>
                <a:latin typeface="Arial" panose="020B0604020202020204" pitchFamily="34" charset="0"/>
                <a:cs typeface="Arial" panose="020B0604020202020204" pitchFamily="34" charset="0"/>
              </a:rPr>
              <a:t>FNB Business Banking</a:t>
            </a:r>
          </a:p>
        </p:txBody>
      </p:sp>
    </p:spTree>
    <p:extLst>
      <p:ext uri="{BB962C8B-B14F-4D97-AF65-F5344CB8AC3E}">
        <p14:creationId xmlns:p14="http://schemas.microsoft.com/office/powerpoint/2010/main" val="36698833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27</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1212614237"/>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57%</a:t>
                      </a:r>
                    </a:p>
                  </a:txBody>
                  <a:tcPr/>
                </a:tc>
                <a:tc>
                  <a:txBody>
                    <a:bodyPr/>
                    <a:lstStyle/>
                    <a:p>
                      <a:pPr algn="ctr"/>
                      <a:r>
                        <a:rPr lang="en-ZA" sz="2000">
                          <a:latin typeface="Arial" panose="020B0604020202020204" pitchFamily="34" charset="0"/>
                          <a:cs typeface="Arial" panose="020B0604020202020204" pitchFamily="34" charset="0"/>
                        </a:rPr>
                        <a:t>62%</a:t>
                      </a:r>
                    </a:p>
                  </a:txBody>
                  <a:tcPr/>
                </a:tc>
                <a:tc>
                  <a:txBody>
                    <a:bodyPr/>
                    <a:lstStyle/>
                    <a:p>
                      <a:pPr algn="ctr"/>
                      <a:r>
                        <a:rPr lang="en-ZA" sz="2000">
                          <a:latin typeface="Arial" panose="020B0604020202020204" pitchFamily="34" charset="0"/>
                          <a:cs typeface="Arial" panose="020B0604020202020204" pitchFamily="34" charset="0"/>
                        </a:rPr>
                        <a:t>+5%</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32%</a:t>
                      </a:r>
                    </a:p>
                  </a:txBody>
                  <a:tcPr/>
                </a:tc>
                <a:tc>
                  <a:txBody>
                    <a:bodyPr/>
                    <a:lstStyle/>
                    <a:p>
                      <a:pPr algn="ctr"/>
                      <a:r>
                        <a:rPr lang="en-ZA" sz="2000">
                          <a:latin typeface="Arial" panose="020B0604020202020204" pitchFamily="34" charset="0"/>
                          <a:cs typeface="Arial" panose="020B0604020202020204" pitchFamily="34" charset="0"/>
                        </a:rPr>
                        <a:t>38%</a:t>
                      </a:r>
                    </a:p>
                  </a:txBody>
                  <a:tcPr/>
                </a:tc>
                <a:tc>
                  <a:txBody>
                    <a:bodyPr/>
                    <a:lstStyle/>
                    <a:p>
                      <a:pPr algn="ctr"/>
                      <a:r>
                        <a:rPr lang="en-ZA" sz="2000">
                          <a:latin typeface="Arial" panose="020B0604020202020204" pitchFamily="34" charset="0"/>
                          <a:cs typeface="Arial" panose="020B0604020202020204" pitchFamily="34" charset="0"/>
                        </a:rPr>
                        <a:t>+6%</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12%</a:t>
                      </a:r>
                    </a:p>
                  </a:txBody>
                  <a:tcPr/>
                </a:tc>
                <a:tc>
                  <a:txBody>
                    <a:bodyPr/>
                    <a:lstStyle/>
                    <a:p>
                      <a:pPr algn="ctr"/>
                      <a:r>
                        <a:rPr lang="en-ZA" sz="2000">
                          <a:latin typeface="Arial" panose="020B0604020202020204" pitchFamily="34" charset="0"/>
                          <a:cs typeface="Arial" panose="020B0604020202020204" pitchFamily="34" charset="0"/>
                        </a:rPr>
                        <a:t>10%</a:t>
                      </a:r>
                    </a:p>
                  </a:txBody>
                  <a:tcPr/>
                </a:tc>
                <a:tc>
                  <a:txBody>
                    <a:bodyPr/>
                    <a:lstStyle/>
                    <a:p>
                      <a:pPr algn="ctr"/>
                      <a:r>
                        <a:rPr lang="en-ZA" sz="200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3622340827"/>
                  </a:ext>
                </a:extLst>
              </a:tr>
            </a:tbl>
          </a:graphicData>
        </a:graphic>
      </p:graphicFrame>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pic>
        <p:nvPicPr>
          <p:cNvPr id="3" name="Picture 2">
            <a:extLst>
              <a:ext uri="{FF2B5EF4-FFF2-40B4-BE49-F238E27FC236}">
                <a16:creationId xmlns:a16="http://schemas.microsoft.com/office/drawing/2014/main" id="{71709C67-3C59-92F2-4BE9-67C44354AE51}"/>
              </a:ext>
            </a:extLst>
          </p:cNvPr>
          <p:cNvPicPr>
            <a:picLocks noChangeAspect="1"/>
          </p:cNvPicPr>
          <p:nvPr/>
        </p:nvPicPr>
        <p:blipFill>
          <a:blip r:embed="rId2"/>
          <a:srcRect/>
          <a:stretch/>
        </p:blipFill>
        <p:spPr>
          <a:xfrm>
            <a:off x="290957" y="130204"/>
            <a:ext cx="1023986" cy="1023986"/>
          </a:xfrm>
          <a:prstGeom prst="ellipse">
            <a:avLst/>
          </a:prstGeom>
        </p:spPr>
      </p:pic>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Commercial Banking - Absa</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2654301136"/>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3"/>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39" name="Isosceles Triangle 38">
            <a:extLst>
              <a:ext uri="{FF2B5EF4-FFF2-40B4-BE49-F238E27FC236}">
                <a16:creationId xmlns:a16="http://schemas.microsoft.com/office/drawing/2014/main" id="{09E73807-A4C1-C624-4829-D9041BA4109E}"/>
              </a:ext>
            </a:extLst>
          </p:cNvPr>
          <p:cNvSpPr/>
          <p:nvPr/>
        </p:nvSpPr>
        <p:spPr>
          <a:xfrm>
            <a:off x="17641865" y="7262657"/>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a:extLst>
              <a:ext uri="{FF2B5EF4-FFF2-40B4-BE49-F238E27FC236}">
                <a16:creationId xmlns:a16="http://schemas.microsoft.com/office/drawing/2014/main" id="{CF9FC986-DA2A-6128-AE6F-85C321AF20FD}"/>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sp>
        <p:nvSpPr>
          <p:cNvPr id="26" name="Isosceles Triangle 25">
            <a:extLst>
              <a:ext uri="{FF2B5EF4-FFF2-40B4-BE49-F238E27FC236}">
                <a16:creationId xmlns:a16="http://schemas.microsoft.com/office/drawing/2014/main" id="{0FF41262-4EE3-0AFC-974B-66756DBD4F21}"/>
              </a:ext>
            </a:extLst>
          </p:cNvPr>
          <p:cNvSpPr/>
          <p:nvPr/>
        </p:nvSpPr>
        <p:spPr>
          <a:xfrm rot="10800000">
            <a:off x="17641865" y="8035674"/>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6" name="object 19">
            <a:extLst>
              <a:ext uri="{FF2B5EF4-FFF2-40B4-BE49-F238E27FC236}">
                <a16:creationId xmlns:a16="http://schemas.microsoft.com/office/drawing/2014/main" id="{1DDBF4F0-4636-B660-A259-E9290ABB6D1A}"/>
              </a:ext>
            </a:extLst>
          </p:cNvPr>
          <p:cNvGraphicFramePr>
            <a:graphicFrameLocks noGrp="1"/>
          </p:cNvGraphicFramePr>
          <p:nvPr>
            <p:extLst>
              <p:ext uri="{D42A27DB-BD31-4B8C-83A1-F6EECF244321}">
                <p14:modId xmlns:p14="http://schemas.microsoft.com/office/powerpoint/2010/main" val="2420023332"/>
              </p:ext>
            </p:extLst>
          </p:nvPr>
        </p:nvGraphicFramePr>
        <p:xfrm>
          <a:off x="3297106" y="1584071"/>
          <a:ext cx="12779487" cy="3722561"/>
        </p:xfrm>
        <a:graphic>
          <a:graphicData uri="http://schemas.openxmlformats.org/drawingml/2006/table">
            <a:tbl>
              <a:tblPr firstRow="1" bandRow="1">
                <a:tableStyleId>{2D5ABB26-0587-4C30-8999-92F81FD0307C}</a:tableStyleId>
              </a:tblPr>
              <a:tblGrid>
                <a:gridCol w="6296711">
                  <a:extLst>
                    <a:ext uri="{9D8B030D-6E8A-4147-A177-3AD203B41FA5}">
                      <a16:colId xmlns:a16="http://schemas.microsoft.com/office/drawing/2014/main" val="20000"/>
                    </a:ext>
                  </a:extLst>
                </a:gridCol>
                <a:gridCol w="1316644">
                  <a:extLst>
                    <a:ext uri="{9D8B030D-6E8A-4147-A177-3AD203B41FA5}">
                      <a16:colId xmlns:a16="http://schemas.microsoft.com/office/drawing/2014/main" val="20001"/>
                    </a:ext>
                  </a:extLst>
                </a:gridCol>
                <a:gridCol w="1294398">
                  <a:extLst>
                    <a:ext uri="{9D8B030D-6E8A-4147-A177-3AD203B41FA5}">
                      <a16:colId xmlns:a16="http://schemas.microsoft.com/office/drawing/2014/main" val="20002"/>
                    </a:ext>
                  </a:extLst>
                </a:gridCol>
                <a:gridCol w="1294398">
                  <a:extLst>
                    <a:ext uri="{9D8B030D-6E8A-4147-A177-3AD203B41FA5}">
                      <a16:colId xmlns:a16="http://schemas.microsoft.com/office/drawing/2014/main" val="20003"/>
                    </a:ext>
                  </a:extLst>
                </a:gridCol>
                <a:gridCol w="1220194">
                  <a:extLst>
                    <a:ext uri="{9D8B030D-6E8A-4147-A177-3AD203B41FA5}">
                      <a16:colId xmlns:a16="http://schemas.microsoft.com/office/drawing/2014/main" val="20004"/>
                    </a:ext>
                  </a:extLst>
                </a:gridCol>
                <a:gridCol w="1357142">
                  <a:extLst>
                    <a:ext uri="{9D8B030D-6E8A-4147-A177-3AD203B41FA5}">
                      <a16:colId xmlns:a16="http://schemas.microsoft.com/office/drawing/2014/main" val="20005"/>
                    </a:ext>
                  </a:extLst>
                </a:gridCol>
              </a:tblGrid>
              <a:tr h="624155">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094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The </a:t>
                      </a:r>
                      <a:r>
                        <a:rPr lang="en-US" sz="1600" i="1">
                          <a:solidFill>
                            <a:srgbClr val="006341"/>
                          </a:solidFill>
                          <a:latin typeface="Arial"/>
                          <a:cs typeface="Arial"/>
                        </a:rPr>
                        <a:t>“</a:t>
                      </a:r>
                      <a:r>
                        <a:rPr lang="en-US" sz="1600" i="1">
                          <a:solidFill>
                            <a:srgbClr val="006341"/>
                          </a:solidFill>
                          <a:latin typeface="Arial"/>
                          <a:cs typeface="Arial"/>
                          <a:hlinkClick r:id="rId4"/>
                        </a:rPr>
                        <a:t>Let’s elevate your great” </a:t>
                      </a:r>
                      <a:r>
                        <a:rPr lang="en-US" sz="1600" i="0">
                          <a:solidFill>
                            <a:srgbClr val="006341"/>
                          </a:solidFill>
                          <a:latin typeface="Arial"/>
                          <a:cs typeface="Arial"/>
                        </a:rPr>
                        <a:t>campaign</a:t>
                      </a:r>
                      <a:r>
                        <a:rPr lang="en-US" sz="1600" i="1">
                          <a:solidFill>
                            <a:srgbClr val="006341"/>
                          </a:solidFill>
                          <a:latin typeface="Arial"/>
                          <a:cs typeface="Arial"/>
                        </a:rPr>
                        <a:t> </a:t>
                      </a:r>
                      <a:r>
                        <a:rPr lang="en-US" sz="1600" i="0">
                          <a:solidFill>
                            <a:srgbClr val="006341"/>
                          </a:solidFill>
                          <a:latin typeface="Arial"/>
                          <a:cs typeface="Arial"/>
                        </a:rPr>
                        <a:t>continued to be </a:t>
                      </a:r>
                      <a:r>
                        <a:rPr lang="en-US" sz="1600">
                          <a:solidFill>
                            <a:srgbClr val="006341"/>
                          </a:solidFill>
                          <a:latin typeface="Arial"/>
                          <a:cs typeface="Arial"/>
                        </a:rPr>
                        <a:t>promoted, supported by That’s </a:t>
                      </a:r>
                      <a:r>
                        <a:rPr lang="en-US" sz="1600" err="1">
                          <a:solidFill>
                            <a:srgbClr val="006341"/>
                          </a:solidFill>
                          <a:latin typeface="Arial"/>
                          <a:cs typeface="Arial"/>
                        </a:rPr>
                        <a:t>Africanacity</a:t>
                      </a:r>
                      <a:endParaRPr lang="en-US"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a:solidFill>
                          <a:srgbClr val="006341"/>
                        </a:solidFill>
                        <a:latin typeface="Arial"/>
                        <a:ea typeface="+mn-ea"/>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50624">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3102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8" name="object 16">
            <a:extLst>
              <a:ext uri="{FF2B5EF4-FFF2-40B4-BE49-F238E27FC236}">
                <a16:creationId xmlns:a16="http://schemas.microsoft.com/office/drawing/2014/main" id="{585D81BF-AF7D-4DE3-DAA1-B4BDCD61D535}"/>
              </a:ext>
            </a:extLst>
          </p:cNvPr>
          <p:cNvSpPr/>
          <p:nvPr/>
        </p:nvSpPr>
        <p:spPr>
          <a:xfrm>
            <a:off x="9970575" y="240988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3" name="Isosceles Triangle 12">
            <a:extLst>
              <a:ext uri="{FF2B5EF4-FFF2-40B4-BE49-F238E27FC236}">
                <a16:creationId xmlns:a16="http://schemas.microsoft.com/office/drawing/2014/main" id="{E8E17484-A796-3368-C9A4-717E46D15C50}"/>
              </a:ext>
            </a:extLst>
          </p:cNvPr>
          <p:cNvSpPr/>
          <p:nvPr/>
        </p:nvSpPr>
        <p:spPr>
          <a:xfrm>
            <a:off x="17641865" y="7649165"/>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TextBox 6">
            <a:extLst>
              <a:ext uri="{FF2B5EF4-FFF2-40B4-BE49-F238E27FC236}">
                <a16:creationId xmlns:a16="http://schemas.microsoft.com/office/drawing/2014/main" id="{4699FE06-047D-EE4E-C6CF-C52442E17A09}"/>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Tree>
    <p:extLst>
      <p:ext uri="{BB962C8B-B14F-4D97-AF65-F5344CB8AC3E}">
        <p14:creationId xmlns:p14="http://schemas.microsoft.com/office/powerpoint/2010/main" val="1779403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28</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1617246363"/>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66%</a:t>
                      </a:r>
                    </a:p>
                  </a:txBody>
                  <a:tcPr/>
                </a:tc>
                <a:tc>
                  <a:txBody>
                    <a:bodyPr/>
                    <a:lstStyle/>
                    <a:p>
                      <a:pPr algn="ctr"/>
                      <a:r>
                        <a:rPr lang="en-ZA" sz="2000">
                          <a:latin typeface="Arial" panose="020B0604020202020204" pitchFamily="34" charset="0"/>
                          <a:cs typeface="Arial" panose="020B0604020202020204" pitchFamily="34" charset="0"/>
                        </a:rPr>
                        <a:t>72%</a:t>
                      </a:r>
                    </a:p>
                  </a:txBody>
                  <a:tcPr/>
                </a:tc>
                <a:tc>
                  <a:txBody>
                    <a:bodyPr/>
                    <a:lstStyle/>
                    <a:p>
                      <a:pPr algn="ctr"/>
                      <a:r>
                        <a:rPr lang="en-ZA" sz="2000">
                          <a:latin typeface="Arial" panose="020B0604020202020204" pitchFamily="34" charset="0"/>
                          <a:cs typeface="Arial" panose="020B0604020202020204" pitchFamily="34" charset="0"/>
                        </a:rPr>
                        <a:t>+6%</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28%</a:t>
                      </a:r>
                    </a:p>
                  </a:txBody>
                  <a:tcPr/>
                </a:tc>
                <a:tc>
                  <a:txBody>
                    <a:bodyPr/>
                    <a:lstStyle/>
                    <a:p>
                      <a:pPr algn="ctr"/>
                      <a:r>
                        <a:rPr lang="en-ZA" sz="2000">
                          <a:latin typeface="Arial" panose="020B0604020202020204" pitchFamily="34" charset="0"/>
                          <a:cs typeface="Arial" panose="020B0604020202020204" pitchFamily="34" charset="0"/>
                        </a:rPr>
                        <a:t>33%</a:t>
                      </a:r>
                    </a:p>
                  </a:txBody>
                  <a:tcPr/>
                </a:tc>
                <a:tc>
                  <a:txBody>
                    <a:bodyPr/>
                    <a:lstStyle/>
                    <a:p>
                      <a:pPr algn="ctr"/>
                      <a:r>
                        <a:rPr lang="en-ZA" sz="2000">
                          <a:latin typeface="Arial" panose="020B0604020202020204" pitchFamily="34" charset="0"/>
                          <a:cs typeface="Arial" panose="020B0604020202020204" pitchFamily="34" charset="0"/>
                        </a:rPr>
                        <a:t>+5%</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11%</a:t>
                      </a:r>
                    </a:p>
                  </a:txBody>
                  <a:tcPr/>
                </a:tc>
                <a:tc>
                  <a:txBody>
                    <a:bodyPr/>
                    <a:lstStyle/>
                    <a:p>
                      <a:pPr algn="ctr"/>
                      <a:r>
                        <a:rPr lang="en-ZA" sz="2000">
                          <a:latin typeface="Arial" panose="020B0604020202020204" pitchFamily="34" charset="0"/>
                          <a:cs typeface="Arial" panose="020B0604020202020204" pitchFamily="34" charset="0"/>
                        </a:rPr>
                        <a:t>14%</a:t>
                      </a:r>
                    </a:p>
                  </a:txBody>
                  <a:tcPr/>
                </a:tc>
                <a:tc>
                  <a:txBody>
                    <a:bodyPr/>
                    <a:lstStyle/>
                    <a:p>
                      <a:pPr algn="ctr"/>
                      <a:r>
                        <a:rPr lang="en-ZA" sz="2000">
                          <a:latin typeface="Arial" panose="020B0604020202020204" pitchFamily="34" charset="0"/>
                          <a:cs typeface="Arial" panose="020B0604020202020204" pitchFamily="34" charset="0"/>
                        </a:rPr>
                        <a:t>+3%</a:t>
                      </a:r>
                    </a:p>
                  </a:txBody>
                  <a:tcPr/>
                </a:tc>
                <a:extLst>
                  <a:ext uri="{0D108BD9-81ED-4DB2-BD59-A6C34878D82A}">
                    <a16:rowId xmlns:a16="http://schemas.microsoft.com/office/drawing/2014/main" val="3622340827"/>
                  </a:ext>
                </a:extLst>
              </a:tr>
            </a:tbl>
          </a:graphicData>
        </a:graphic>
      </p:graphicFrame>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Commercial Banking – Standard Bank</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1169721647"/>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39" name="Isosceles Triangle 38">
            <a:extLst>
              <a:ext uri="{FF2B5EF4-FFF2-40B4-BE49-F238E27FC236}">
                <a16:creationId xmlns:a16="http://schemas.microsoft.com/office/drawing/2014/main" id="{09E73807-A4C1-C624-4829-D9041BA4109E}"/>
              </a:ext>
            </a:extLst>
          </p:cNvPr>
          <p:cNvSpPr/>
          <p:nvPr/>
        </p:nvSpPr>
        <p:spPr>
          <a:xfrm>
            <a:off x="17641865" y="7262657"/>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a:extLst>
              <a:ext uri="{FF2B5EF4-FFF2-40B4-BE49-F238E27FC236}">
                <a16:creationId xmlns:a16="http://schemas.microsoft.com/office/drawing/2014/main" id="{CF9FC986-DA2A-6128-AE6F-85C321AF20FD}"/>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sp>
        <p:nvSpPr>
          <p:cNvPr id="13" name="Isosceles Triangle 12">
            <a:extLst>
              <a:ext uri="{FF2B5EF4-FFF2-40B4-BE49-F238E27FC236}">
                <a16:creationId xmlns:a16="http://schemas.microsoft.com/office/drawing/2014/main" id="{E8E17484-A796-3368-C9A4-717E46D15C50}"/>
              </a:ext>
            </a:extLst>
          </p:cNvPr>
          <p:cNvSpPr/>
          <p:nvPr/>
        </p:nvSpPr>
        <p:spPr>
          <a:xfrm>
            <a:off x="17641865" y="7649165"/>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2" name="Picture 1">
            <a:extLst>
              <a:ext uri="{FF2B5EF4-FFF2-40B4-BE49-F238E27FC236}">
                <a16:creationId xmlns:a16="http://schemas.microsoft.com/office/drawing/2014/main" id="{1FAD551D-765D-C546-BECE-EB6571D1833C}"/>
              </a:ext>
            </a:extLst>
          </p:cNvPr>
          <p:cNvPicPr>
            <a:picLocks noChangeAspect="1"/>
          </p:cNvPicPr>
          <p:nvPr/>
        </p:nvPicPr>
        <p:blipFill>
          <a:blip r:embed="rId3"/>
          <a:stretch>
            <a:fillRect/>
          </a:stretch>
        </p:blipFill>
        <p:spPr>
          <a:xfrm>
            <a:off x="419203" y="157107"/>
            <a:ext cx="905686" cy="1038725"/>
          </a:xfrm>
          <a:prstGeom prst="rect">
            <a:avLst/>
          </a:prstGeom>
        </p:spPr>
      </p:pic>
      <p:graphicFrame>
        <p:nvGraphicFramePr>
          <p:cNvPr id="7" name="object 19">
            <a:extLst>
              <a:ext uri="{FF2B5EF4-FFF2-40B4-BE49-F238E27FC236}">
                <a16:creationId xmlns:a16="http://schemas.microsoft.com/office/drawing/2014/main" id="{779C1CB1-D38E-CE04-E23D-536BB13B7566}"/>
              </a:ext>
            </a:extLst>
          </p:cNvPr>
          <p:cNvGraphicFramePr>
            <a:graphicFrameLocks noGrp="1"/>
          </p:cNvGraphicFramePr>
          <p:nvPr>
            <p:extLst>
              <p:ext uri="{D42A27DB-BD31-4B8C-83A1-F6EECF244321}">
                <p14:modId xmlns:p14="http://schemas.microsoft.com/office/powerpoint/2010/main" val="2945881687"/>
              </p:ext>
            </p:extLst>
          </p:nvPr>
        </p:nvGraphicFramePr>
        <p:xfrm>
          <a:off x="3274286" y="1583991"/>
          <a:ext cx="12881699" cy="3881892"/>
        </p:xfrm>
        <a:graphic>
          <a:graphicData uri="http://schemas.openxmlformats.org/drawingml/2006/table">
            <a:tbl>
              <a:tblPr firstRow="1" bandRow="1">
                <a:tableStyleId>{2D5ABB26-0587-4C30-8999-92F81FD0307C}</a:tableStyleId>
              </a:tblPr>
              <a:tblGrid>
                <a:gridCol w="6347073">
                  <a:extLst>
                    <a:ext uri="{9D8B030D-6E8A-4147-A177-3AD203B41FA5}">
                      <a16:colId xmlns:a16="http://schemas.microsoft.com/office/drawing/2014/main" val="20000"/>
                    </a:ext>
                  </a:extLst>
                </a:gridCol>
                <a:gridCol w="1327175">
                  <a:extLst>
                    <a:ext uri="{9D8B030D-6E8A-4147-A177-3AD203B41FA5}">
                      <a16:colId xmlns:a16="http://schemas.microsoft.com/office/drawing/2014/main" val="20001"/>
                    </a:ext>
                  </a:extLst>
                </a:gridCol>
                <a:gridCol w="1304751">
                  <a:extLst>
                    <a:ext uri="{9D8B030D-6E8A-4147-A177-3AD203B41FA5}">
                      <a16:colId xmlns:a16="http://schemas.microsoft.com/office/drawing/2014/main" val="20002"/>
                    </a:ext>
                  </a:extLst>
                </a:gridCol>
                <a:gridCol w="1304751">
                  <a:extLst>
                    <a:ext uri="{9D8B030D-6E8A-4147-A177-3AD203B41FA5}">
                      <a16:colId xmlns:a16="http://schemas.microsoft.com/office/drawing/2014/main" val="20003"/>
                    </a:ext>
                  </a:extLst>
                </a:gridCol>
                <a:gridCol w="1229953">
                  <a:extLst>
                    <a:ext uri="{9D8B030D-6E8A-4147-A177-3AD203B41FA5}">
                      <a16:colId xmlns:a16="http://schemas.microsoft.com/office/drawing/2014/main" val="20004"/>
                    </a:ext>
                  </a:extLst>
                </a:gridCol>
                <a:gridCol w="1367996">
                  <a:extLst>
                    <a:ext uri="{9D8B030D-6E8A-4147-A177-3AD203B41FA5}">
                      <a16:colId xmlns:a16="http://schemas.microsoft.com/office/drawing/2014/main" val="20005"/>
                    </a:ext>
                  </a:extLst>
                </a:gridCol>
              </a:tblGrid>
              <a:tr h="568476">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44275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rPr>
                        <a:t>Continuation of the EWN Business </a:t>
                      </a:r>
                      <a:r>
                        <a:rPr lang="en-US" sz="1600" i="0">
                          <a:solidFill>
                            <a:srgbClr val="006341"/>
                          </a:solidFill>
                          <a:latin typeface="Arial"/>
                          <a:cs typeface="Arial"/>
                          <a:hlinkClick r:id="rId4"/>
                        </a:rPr>
                        <a:t>Sponsorship</a:t>
                      </a:r>
                      <a:endParaRPr lang="en-US" sz="1600" i="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i="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rPr>
                        <a:t>Ongoing focus on its </a:t>
                      </a:r>
                      <a:r>
                        <a:rPr lang="en-US" sz="1600" i="0">
                          <a:solidFill>
                            <a:srgbClr val="006341"/>
                          </a:solidFill>
                          <a:latin typeface="Arial"/>
                          <a:cs typeface="Arial"/>
                          <a:hlinkClick r:id="rId5"/>
                        </a:rPr>
                        <a:t>African </a:t>
                      </a:r>
                      <a:r>
                        <a:rPr lang="en-US" sz="1600" i="0">
                          <a:solidFill>
                            <a:srgbClr val="006341"/>
                          </a:solidFill>
                          <a:latin typeface="Arial"/>
                          <a:cs typeface="Arial"/>
                        </a:rPr>
                        <a:t>network, for businesses’ trade </a:t>
                      </a:r>
                      <a:r>
                        <a:rPr lang="en-US" sz="1600" i="0">
                          <a:solidFill>
                            <a:srgbClr val="006341"/>
                          </a:solidFill>
                          <a:latin typeface="Arial"/>
                          <a:cs typeface="Arial"/>
                          <a:hlinkClick r:id="rId6"/>
                        </a:rPr>
                        <a:t>success</a:t>
                      </a:r>
                      <a:r>
                        <a:rPr lang="en-US" sz="1600" i="0">
                          <a:solidFill>
                            <a:srgbClr val="006341"/>
                          </a:solidFill>
                          <a:latin typeface="Arial"/>
                          <a:cs typeface="Arial"/>
                        </a:rPr>
                        <a:t> in order to connect to a wide range of economies and markets</a:t>
                      </a: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75552">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9" name="object 16">
            <a:extLst>
              <a:ext uri="{FF2B5EF4-FFF2-40B4-BE49-F238E27FC236}">
                <a16:creationId xmlns:a16="http://schemas.microsoft.com/office/drawing/2014/main" id="{7EC6BD47-F225-F175-5BF2-661D5B71B53D}"/>
              </a:ext>
            </a:extLst>
          </p:cNvPr>
          <p:cNvSpPr/>
          <p:nvPr/>
        </p:nvSpPr>
        <p:spPr>
          <a:xfrm>
            <a:off x="11320900" y="229206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0" name="object 16">
            <a:extLst>
              <a:ext uri="{FF2B5EF4-FFF2-40B4-BE49-F238E27FC236}">
                <a16:creationId xmlns:a16="http://schemas.microsoft.com/office/drawing/2014/main" id="{8F42044C-2AB1-D7D9-2854-E8D2015E6802}"/>
              </a:ext>
            </a:extLst>
          </p:cNvPr>
          <p:cNvSpPr/>
          <p:nvPr/>
        </p:nvSpPr>
        <p:spPr>
          <a:xfrm>
            <a:off x="13936735" y="270822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1" name="Isosceles Triangle 20">
            <a:extLst>
              <a:ext uri="{FF2B5EF4-FFF2-40B4-BE49-F238E27FC236}">
                <a16:creationId xmlns:a16="http://schemas.microsoft.com/office/drawing/2014/main" id="{F325C7C2-0FC8-C840-5CA1-D11C9F31C47D}"/>
              </a:ext>
            </a:extLst>
          </p:cNvPr>
          <p:cNvSpPr/>
          <p:nvPr/>
        </p:nvSpPr>
        <p:spPr>
          <a:xfrm>
            <a:off x="17641865" y="8049962"/>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a:extLst>
              <a:ext uri="{FF2B5EF4-FFF2-40B4-BE49-F238E27FC236}">
                <a16:creationId xmlns:a16="http://schemas.microsoft.com/office/drawing/2014/main" id="{A8F4395C-5EE2-FB8A-1527-27956F25A183}"/>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Tree>
    <p:extLst>
      <p:ext uri="{BB962C8B-B14F-4D97-AF65-F5344CB8AC3E}">
        <p14:creationId xmlns:p14="http://schemas.microsoft.com/office/powerpoint/2010/main" val="15737653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1E3C546-DAA2-089E-3DAC-69C4C0CBADE2}"/>
              </a:ext>
            </a:extLst>
          </p:cNvPr>
          <p:cNvSpPr/>
          <p:nvPr/>
        </p:nvSpPr>
        <p:spPr>
          <a:xfrm>
            <a:off x="3006158" y="1571419"/>
            <a:ext cx="13297995" cy="4389515"/>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B11F7A6-F79F-4C24-9A95-56FD2729A92A}"/>
              </a:ext>
            </a:extLst>
          </p:cNvPr>
          <p:cNvSpPr>
            <a:spLocks noGrp="1"/>
          </p:cNvSpPr>
          <p:nvPr>
            <p:ph type="sldNum" sz="quarter" idx="12"/>
          </p:nvPr>
        </p:nvSpPr>
        <p:spPr/>
        <p:txBody>
          <a:bodyPr/>
          <a:lstStyle/>
          <a:p>
            <a:fld id="{8C7D807A-D3EC-4DEA-86E2-120E4093F1A6}" type="slidenum">
              <a:rPr lang="en-US" smtClean="0"/>
              <a:t>29</a:t>
            </a:fld>
            <a:endParaRPr lang="en-US"/>
          </a:p>
        </p:txBody>
      </p:sp>
      <p:graphicFrame>
        <p:nvGraphicFramePr>
          <p:cNvPr id="14" name="Table 14">
            <a:extLst>
              <a:ext uri="{FF2B5EF4-FFF2-40B4-BE49-F238E27FC236}">
                <a16:creationId xmlns:a16="http://schemas.microsoft.com/office/drawing/2014/main" id="{C8795BF9-7F6F-4939-985D-08181BDCD4B7}"/>
              </a:ext>
            </a:extLst>
          </p:cNvPr>
          <p:cNvGraphicFramePr>
            <a:graphicFrameLocks noGrp="1"/>
          </p:cNvGraphicFramePr>
          <p:nvPr>
            <p:extLst>
              <p:ext uri="{D42A27DB-BD31-4B8C-83A1-F6EECF244321}">
                <p14:modId xmlns:p14="http://schemas.microsoft.com/office/powerpoint/2010/main" val="2438337154"/>
              </p:ext>
            </p:extLst>
          </p:nvPr>
        </p:nvGraphicFramePr>
        <p:xfrm>
          <a:off x="10689024" y="6788009"/>
          <a:ext cx="8381109" cy="1584960"/>
        </p:xfrm>
        <a:graphic>
          <a:graphicData uri="http://schemas.openxmlformats.org/drawingml/2006/table">
            <a:tbl>
              <a:tblPr firstRow="1" bandRow="1">
                <a:tableStyleId>{8EC20E35-A176-4012-BC5E-935CFFF8708E}</a:tableStyleId>
              </a:tblPr>
              <a:tblGrid>
                <a:gridCol w="2547459">
                  <a:extLst>
                    <a:ext uri="{9D8B030D-6E8A-4147-A177-3AD203B41FA5}">
                      <a16:colId xmlns:a16="http://schemas.microsoft.com/office/drawing/2014/main" val="2869798608"/>
                    </a:ext>
                  </a:extLst>
                </a:gridCol>
                <a:gridCol w="2225478">
                  <a:extLst>
                    <a:ext uri="{9D8B030D-6E8A-4147-A177-3AD203B41FA5}">
                      <a16:colId xmlns:a16="http://schemas.microsoft.com/office/drawing/2014/main" val="1520181816"/>
                    </a:ext>
                  </a:extLst>
                </a:gridCol>
                <a:gridCol w="1883097">
                  <a:extLst>
                    <a:ext uri="{9D8B030D-6E8A-4147-A177-3AD203B41FA5}">
                      <a16:colId xmlns:a16="http://schemas.microsoft.com/office/drawing/2014/main" val="1084317322"/>
                    </a:ext>
                  </a:extLst>
                </a:gridCol>
                <a:gridCol w="1725075">
                  <a:extLst>
                    <a:ext uri="{9D8B030D-6E8A-4147-A177-3AD203B41FA5}">
                      <a16:colId xmlns:a16="http://schemas.microsoft.com/office/drawing/2014/main" val="764118287"/>
                    </a:ext>
                  </a:extLst>
                </a:gridCol>
              </a:tblGrid>
              <a:tr h="370840">
                <a:tc>
                  <a:txBody>
                    <a:bodyPr/>
                    <a:lstStyle/>
                    <a:p>
                      <a:endParaRPr lang="en-ZA" sz="2000">
                        <a:latin typeface="Arial" panose="020B0604020202020204" pitchFamily="34" charset="0"/>
                        <a:cs typeface="Arial" panose="020B0604020202020204" pitchFamily="34" charset="0"/>
                      </a:endParaRPr>
                    </a:p>
                  </a:txBody>
                  <a:tcPr/>
                </a:tc>
                <a:tc>
                  <a:txBody>
                    <a:bodyPr/>
                    <a:lstStyle/>
                    <a:p>
                      <a:r>
                        <a:rPr lang="en-ZA" sz="2000">
                          <a:latin typeface="Arial" panose="020B0604020202020204" pitchFamily="34" charset="0"/>
                          <a:cs typeface="Arial" panose="020B0604020202020204" pitchFamily="34" charset="0"/>
                        </a:rPr>
                        <a:t>January</a:t>
                      </a:r>
                    </a:p>
                  </a:txBody>
                  <a:tcPr/>
                </a:tc>
                <a:tc>
                  <a:txBody>
                    <a:bodyPr/>
                    <a:lstStyle/>
                    <a:p>
                      <a:r>
                        <a:rPr lang="en-ZA" sz="2000">
                          <a:latin typeface="Arial" panose="020B0604020202020204" pitchFamily="34" charset="0"/>
                          <a:cs typeface="Arial" panose="020B0604020202020204" pitchFamily="34" charset="0"/>
                        </a:rPr>
                        <a:t>February</a:t>
                      </a:r>
                    </a:p>
                  </a:txBody>
                  <a:tcPr/>
                </a:tc>
                <a:tc>
                  <a:txBody>
                    <a:bodyPr/>
                    <a:lstStyle/>
                    <a:p>
                      <a:r>
                        <a:rPr lang="en-ZA" sz="2000">
                          <a:latin typeface="Arial" panose="020B0604020202020204" pitchFamily="34" charset="0"/>
                          <a:cs typeface="Arial" panose="020B0604020202020204" pitchFamily="34" charset="0"/>
                        </a:rPr>
                        <a:t>Change</a:t>
                      </a:r>
                    </a:p>
                  </a:txBody>
                  <a:tcPr/>
                </a:tc>
                <a:extLst>
                  <a:ext uri="{0D108BD9-81ED-4DB2-BD59-A6C34878D82A}">
                    <a16:rowId xmlns:a16="http://schemas.microsoft.com/office/drawing/2014/main" val="3196070321"/>
                  </a:ext>
                </a:extLst>
              </a:tr>
              <a:tr h="370840">
                <a:tc>
                  <a:txBody>
                    <a:bodyPr/>
                    <a:lstStyle/>
                    <a:p>
                      <a:r>
                        <a:rPr lang="en-ZA" sz="2000">
                          <a:latin typeface="Arial" panose="020B0604020202020204" pitchFamily="34" charset="0"/>
                          <a:cs typeface="Arial" panose="020B0604020202020204" pitchFamily="34" charset="0"/>
                        </a:rPr>
                        <a:t>Awareness</a:t>
                      </a:r>
                    </a:p>
                  </a:txBody>
                  <a:tcPr/>
                </a:tc>
                <a:tc>
                  <a:txBody>
                    <a:bodyPr/>
                    <a:lstStyle/>
                    <a:p>
                      <a:pPr algn="ctr"/>
                      <a:r>
                        <a:rPr lang="en-ZA" sz="2000">
                          <a:latin typeface="Arial" panose="020B0604020202020204" pitchFamily="34" charset="0"/>
                          <a:cs typeface="Arial" panose="020B0604020202020204" pitchFamily="34" charset="0"/>
                        </a:rPr>
                        <a:t>74%</a:t>
                      </a:r>
                    </a:p>
                  </a:txBody>
                  <a:tcPr/>
                </a:tc>
                <a:tc>
                  <a:txBody>
                    <a:bodyPr/>
                    <a:lstStyle/>
                    <a:p>
                      <a:pPr algn="ctr"/>
                      <a:r>
                        <a:rPr lang="en-ZA" sz="2000">
                          <a:latin typeface="Arial" panose="020B0604020202020204" pitchFamily="34" charset="0"/>
                          <a:cs typeface="Arial" panose="020B0604020202020204" pitchFamily="34" charset="0"/>
                        </a:rPr>
                        <a:t>78%</a:t>
                      </a:r>
                    </a:p>
                  </a:txBody>
                  <a:tcPr/>
                </a:tc>
                <a:tc>
                  <a:txBody>
                    <a:bodyPr/>
                    <a:lstStyle/>
                    <a:p>
                      <a:pPr algn="ctr"/>
                      <a:r>
                        <a:rPr lang="en-ZA" sz="2000">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3998143682"/>
                  </a:ext>
                </a:extLst>
              </a:tr>
              <a:tr h="370840">
                <a:tc>
                  <a:txBody>
                    <a:bodyPr/>
                    <a:lstStyle/>
                    <a:p>
                      <a:r>
                        <a:rPr lang="en-ZA" sz="2000">
                          <a:latin typeface="Arial" panose="020B0604020202020204" pitchFamily="34" charset="0"/>
                          <a:cs typeface="Arial" panose="020B0604020202020204" pitchFamily="34" charset="0"/>
                        </a:rPr>
                        <a:t>Consideration</a:t>
                      </a:r>
                    </a:p>
                  </a:txBody>
                  <a:tcPr/>
                </a:tc>
                <a:tc>
                  <a:txBody>
                    <a:bodyPr/>
                    <a:lstStyle/>
                    <a:p>
                      <a:pPr algn="ctr"/>
                      <a:r>
                        <a:rPr lang="en-ZA" sz="2000">
                          <a:latin typeface="Arial" panose="020B0604020202020204" pitchFamily="34" charset="0"/>
                          <a:cs typeface="Arial" panose="020B0604020202020204" pitchFamily="34" charset="0"/>
                        </a:rPr>
                        <a:t>30%</a:t>
                      </a:r>
                    </a:p>
                  </a:txBody>
                  <a:tcPr/>
                </a:tc>
                <a:tc>
                  <a:txBody>
                    <a:bodyPr/>
                    <a:lstStyle/>
                    <a:p>
                      <a:pPr algn="ctr"/>
                      <a:r>
                        <a:rPr lang="en-ZA" sz="2000">
                          <a:latin typeface="Arial" panose="020B0604020202020204" pitchFamily="34" charset="0"/>
                          <a:cs typeface="Arial" panose="020B0604020202020204" pitchFamily="34" charset="0"/>
                        </a:rPr>
                        <a:t>35%</a:t>
                      </a:r>
                    </a:p>
                  </a:txBody>
                  <a:tcPr/>
                </a:tc>
                <a:tc>
                  <a:txBody>
                    <a:bodyPr/>
                    <a:lstStyle/>
                    <a:p>
                      <a:pPr algn="ctr"/>
                      <a:r>
                        <a:rPr lang="en-ZA" sz="2000">
                          <a:latin typeface="Arial" panose="020B0604020202020204" pitchFamily="34" charset="0"/>
                          <a:cs typeface="Arial" panose="020B0604020202020204" pitchFamily="34" charset="0"/>
                        </a:rPr>
                        <a:t>+5%</a:t>
                      </a:r>
                    </a:p>
                  </a:txBody>
                  <a:tcPr/>
                </a:tc>
                <a:extLst>
                  <a:ext uri="{0D108BD9-81ED-4DB2-BD59-A6C34878D82A}">
                    <a16:rowId xmlns:a16="http://schemas.microsoft.com/office/drawing/2014/main" val="324876326"/>
                  </a:ext>
                </a:extLst>
              </a:tr>
              <a:tr h="227471">
                <a:tc>
                  <a:txBody>
                    <a:bodyPr/>
                    <a:lstStyle/>
                    <a:p>
                      <a:r>
                        <a:rPr lang="en-ZA" sz="2000">
                          <a:latin typeface="Arial" panose="020B0604020202020204" pitchFamily="34" charset="0"/>
                          <a:cs typeface="Arial" panose="020B0604020202020204" pitchFamily="34" charset="0"/>
                        </a:rPr>
                        <a:t>Preference</a:t>
                      </a:r>
                    </a:p>
                  </a:txBody>
                  <a:tcPr/>
                </a:tc>
                <a:tc>
                  <a:txBody>
                    <a:bodyPr/>
                    <a:lstStyle/>
                    <a:p>
                      <a:pPr algn="ctr"/>
                      <a:r>
                        <a:rPr lang="en-ZA" sz="2000">
                          <a:latin typeface="Arial" panose="020B0604020202020204" pitchFamily="34" charset="0"/>
                          <a:cs typeface="Arial" panose="020B0604020202020204" pitchFamily="34" charset="0"/>
                        </a:rPr>
                        <a:t>30%</a:t>
                      </a:r>
                    </a:p>
                  </a:txBody>
                  <a:tcPr/>
                </a:tc>
                <a:tc>
                  <a:txBody>
                    <a:bodyPr/>
                    <a:lstStyle/>
                    <a:p>
                      <a:pPr algn="ctr"/>
                      <a:r>
                        <a:rPr lang="en-ZA" sz="2000">
                          <a:latin typeface="Arial" panose="020B0604020202020204" pitchFamily="34" charset="0"/>
                          <a:cs typeface="Arial" panose="020B0604020202020204" pitchFamily="34" charset="0"/>
                        </a:rPr>
                        <a:t>25%</a:t>
                      </a:r>
                    </a:p>
                  </a:txBody>
                  <a:tcPr/>
                </a:tc>
                <a:tc>
                  <a:txBody>
                    <a:bodyPr/>
                    <a:lstStyle/>
                    <a:p>
                      <a:pPr algn="ctr"/>
                      <a:r>
                        <a:rPr lang="en-ZA" sz="2000">
                          <a:latin typeface="Arial" panose="020B0604020202020204" pitchFamily="34" charset="0"/>
                          <a:cs typeface="Arial" panose="020B0604020202020204" pitchFamily="34" charset="0"/>
                        </a:rPr>
                        <a:t>-5%</a:t>
                      </a:r>
                    </a:p>
                  </a:txBody>
                  <a:tcPr/>
                </a:tc>
                <a:extLst>
                  <a:ext uri="{0D108BD9-81ED-4DB2-BD59-A6C34878D82A}">
                    <a16:rowId xmlns:a16="http://schemas.microsoft.com/office/drawing/2014/main" val="3622340827"/>
                  </a:ext>
                </a:extLst>
              </a:tr>
            </a:tbl>
          </a:graphicData>
        </a:graphic>
      </p:graphicFrame>
      <p:sp>
        <p:nvSpPr>
          <p:cNvPr id="19" name="TextBox 18">
            <a:extLst>
              <a:ext uri="{FF2B5EF4-FFF2-40B4-BE49-F238E27FC236}">
                <a16:creationId xmlns:a16="http://schemas.microsoft.com/office/drawing/2014/main" id="{D5189C76-28A9-4385-8C2D-DDBAD436D246}"/>
              </a:ext>
            </a:extLst>
          </p:cNvPr>
          <p:cNvSpPr txBox="1"/>
          <p:nvPr/>
        </p:nvSpPr>
        <p:spPr>
          <a:xfrm>
            <a:off x="626372" y="10129164"/>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TextBox 19">
            <a:extLst>
              <a:ext uri="{FF2B5EF4-FFF2-40B4-BE49-F238E27FC236}">
                <a16:creationId xmlns:a16="http://schemas.microsoft.com/office/drawing/2014/main" id="{22B03246-AD5B-4F71-A246-50D35F04FB3B}"/>
              </a:ext>
            </a:extLst>
          </p:cNvPr>
          <p:cNvSpPr txBox="1"/>
          <p:nvPr/>
        </p:nvSpPr>
        <p:spPr>
          <a:xfrm>
            <a:off x="10661650" y="8482955"/>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 name="Title 1">
            <a:extLst>
              <a:ext uri="{FF2B5EF4-FFF2-40B4-BE49-F238E27FC236}">
                <a16:creationId xmlns:a16="http://schemas.microsoft.com/office/drawing/2014/main" id="{BD5CB673-470E-8F90-B44E-8215A3222995}"/>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Commercial Banking – Nedbank</a:t>
            </a:r>
          </a:p>
        </p:txBody>
      </p:sp>
      <p:grpSp>
        <p:nvGrpSpPr>
          <p:cNvPr id="29" name="Group 28">
            <a:extLst>
              <a:ext uri="{FF2B5EF4-FFF2-40B4-BE49-F238E27FC236}">
                <a16:creationId xmlns:a16="http://schemas.microsoft.com/office/drawing/2014/main" id="{0664D90A-8A4C-5B57-AF6F-7F3276300F3D}"/>
              </a:ext>
            </a:extLst>
          </p:cNvPr>
          <p:cNvGrpSpPr/>
          <p:nvPr/>
        </p:nvGrpSpPr>
        <p:grpSpPr>
          <a:xfrm>
            <a:off x="386237" y="6255661"/>
            <a:ext cx="9861349" cy="3897456"/>
            <a:chOff x="15158648" y="1559530"/>
            <a:chExt cx="4608417" cy="4274985"/>
          </a:xfrm>
        </p:grpSpPr>
        <p:sp>
          <p:nvSpPr>
            <p:cNvPr id="30" name="object 10">
              <a:extLst>
                <a:ext uri="{FF2B5EF4-FFF2-40B4-BE49-F238E27FC236}">
                  <a16:creationId xmlns:a16="http://schemas.microsoft.com/office/drawing/2014/main" id="{C893B9B0-2CE6-714E-00ED-E818C033356D}"/>
                </a:ext>
              </a:extLst>
            </p:cNvPr>
            <p:cNvSpPr txBox="1"/>
            <p:nvPr/>
          </p:nvSpPr>
          <p:spPr>
            <a:xfrm>
              <a:off x="15422323" y="1559530"/>
              <a:ext cx="4163989" cy="334075"/>
            </a:xfrm>
            <a:prstGeom prst="rect">
              <a:avLst/>
            </a:prstGeom>
          </p:spPr>
          <p:txBody>
            <a:bodyPr vert="horz" wrap="square" lIns="0" tIns="12066" rIns="0" bIns="0" rtlCol="0">
              <a:spAutoFit/>
            </a:bodyPr>
            <a:lstStyle/>
            <a:p>
              <a:pPr marL="12701">
                <a:spcBef>
                  <a:spcPts val="95"/>
                </a:spcBef>
              </a:pPr>
              <a:r>
                <a:rPr sz="1900" b="1" spc="-5">
                  <a:solidFill>
                    <a:srgbClr val="006241"/>
                  </a:solidFill>
                  <a:latin typeface="Arial"/>
                  <a:cs typeface="Arial"/>
                </a:rPr>
                <a:t>M</a:t>
              </a:r>
              <a:r>
                <a:rPr lang="en-US" sz="1900" b="1" spc="-5">
                  <a:solidFill>
                    <a:srgbClr val="006241"/>
                  </a:solidFill>
                  <a:latin typeface="Arial"/>
                  <a:cs typeface="Arial"/>
                </a:rPr>
                <a:t>oney Experts That Do Good </a:t>
              </a:r>
              <a:r>
                <a:rPr sz="1900" b="1" spc="-10">
                  <a:solidFill>
                    <a:srgbClr val="006241"/>
                  </a:solidFill>
                  <a:latin typeface="Arial"/>
                  <a:cs typeface="Arial"/>
                </a:rPr>
                <a:t>and Brand</a:t>
              </a:r>
              <a:r>
                <a:rPr sz="1900" b="1" spc="-15">
                  <a:solidFill>
                    <a:srgbClr val="006241"/>
                  </a:solidFill>
                  <a:latin typeface="Arial"/>
                  <a:cs typeface="Arial"/>
                </a:rPr>
                <a:t> </a:t>
              </a:r>
              <a:r>
                <a:rPr lang="en-US" sz="1900" b="1" spc="-5">
                  <a:solidFill>
                    <a:srgbClr val="006241"/>
                  </a:solidFill>
                  <a:latin typeface="Arial"/>
                  <a:cs typeface="Arial"/>
                </a:rPr>
                <a:t>P</a:t>
              </a:r>
              <a:r>
                <a:rPr sz="1900" b="1" spc="-5">
                  <a:solidFill>
                    <a:srgbClr val="006241"/>
                  </a:solidFill>
                  <a:latin typeface="Arial"/>
                  <a:cs typeface="Arial"/>
                </a:rPr>
                <a:t>ersonality</a:t>
              </a:r>
              <a:r>
                <a:rPr lang="en-ZA" sz="1900" b="1" spc="-5">
                  <a:solidFill>
                    <a:srgbClr val="006241"/>
                  </a:solidFill>
                  <a:latin typeface="Arial"/>
                  <a:cs typeface="Arial"/>
                </a:rPr>
                <a:t>*</a:t>
              </a:r>
              <a:endParaRPr sz="1900">
                <a:latin typeface="Arial"/>
                <a:cs typeface="Arial"/>
              </a:endParaRPr>
            </a:p>
          </p:txBody>
        </p:sp>
        <p:cxnSp>
          <p:nvCxnSpPr>
            <p:cNvPr id="31" name="Straight Connector 30">
              <a:extLst>
                <a:ext uri="{FF2B5EF4-FFF2-40B4-BE49-F238E27FC236}">
                  <a16:creationId xmlns:a16="http://schemas.microsoft.com/office/drawing/2014/main" id="{AF972321-AD93-333E-B198-05E368733FAD}"/>
                </a:ext>
              </a:extLst>
            </p:cNvPr>
            <p:cNvCxnSpPr>
              <a:cxnSpLocks/>
            </p:cNvCxnSpPr>
            <p:nvPr/>
          </p:nvCxnSpPr>
          <p:spPr>
            <a:xfrm flipH="1">
              <a:off x="16225538" y="2481738"/>
              <a:ext cx="1" cy="30474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7C6CBA0-1031-24C3-9AA6-68AD400F4F38}"/>
                </a:ext>
              </a:extLst>
            </p:cNvPr>
            <p:cNvSpPr txBox="1"/>
            <p:nvPr/>
          </p:nvSpPr>
          <p:spPr>
            <a:xfrm>
              <a:off x="16984654" y="2097583"/>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Brand Personality</a:t>
              </a:r>
            </a:p>
          </p:txBody>
        </p:sp>
        <p:sp>
          <p:nvSpPr>
            <p:cNvPr id="33" name="TextBox 32">
              <a:extLst>
                <a:ext uri="{FF2B5EF4-FFF2-40B4-BE49-F238E27FC236}">
                  <a16:creationId xmlns:a16="http://schemas.microsoft.com/office/drawing/2014/main" id="{DB7DDA93-DE92-5749-C0CC-A36BD72EC9A5}"/>
                </a:ext>
              </a:extLst>
            </p:cNvPr>
            <p:cNvSpPr txBox="1"/>
            <p:nvPr/>
          </p:nvSpPr>
          <p:spPr>
            <a:xfrm>
              <a:off x="15385677" y="2110251"/>
              <a:ext cx="1299155" cy="371348"/>
            </a:xfrm>
            <a:prstGeom prst="rect">
              <a:avLst/>
            </a:prstGeom>
            <a:noFill/>
          </p:spPr>
          <p:txBody>
            <a:bodyPr wrap="square" rtlCol="0">
              <a:spAutoFit/>
            </a:bodyPr>
            <a:lstStyle/>
            <a:p>
              <a:pPr>
                <a:defRPr/>
              </a:pPr>
              <a:r>
                <a:rPr lang="en-ZA" sz="1600">
                  <a:latin typeface="Arial" panose="020B0604020202020204" pitchFamily="34" charset="0"/>
                  <a:cs typeface="Arial" panose="020B0604020202020204" pitchFamily="34" charset="0"/>
                </a:rPr>
                <a:t>MEDG</a:t>
              </a:r>
            </a:p>
          </p:txBody>
        </p:sp>
        <p:graphicFrame>
          <p:nvGraphicFramePr>
            <p:cNvPr id="34" name="Chart 33">
              <a:extLst>
                <a:ext uri="{FF2B5EF4-FFF2-40B4-BE49-F238E27FC236}">
                  <a16:creationId xmlns:a16="http://schemas.microsoft.com/office/drawing/2014/main" id="{8005FF82-46BB-5699-97DA-35D7341E7FD2}"/>
                </a:ext>
              </a:extLst>
            </p:cNvPr>
            <p:cNvGraphicFramePr/>
            <p:nvPr>
              <p:extLst>
                <p:ext uri="{D42A27DB-BD31-4B8C-83A1-F6EECF244321}">
                  <p14:modId xmlns:p14="http://schemas.microsoft.com/office/powerpoint/2010/main" val="3659332486"/>
                </p:ext>
              </p:extLst>
            </p:nvPr>
          </p:nvGraphicFramePr>
          <p:xfrm>
            <a:off x="15158648" y="2445148"/>
            <a:ext cx="4608417" cy="3389367"/>
          </p:xfrm>
          <a:graphic>
            <a:graphicData uri="http://schemas.openxmlformats.org/drawingml/2006/chart">
              <c:chart xmlns:c="http://schemas.openxmlformats.org/drawingml/2006/chart" xmlns:r="http://schemas.openxmlformats.org/officeDocument/2006/relationships" r:id="rId2"/>
            </a:graphicData>
          </a:graphic>
        </p:graphicFrame>
      </p:grpSp>
      <p:sp>
        <p:nvSpPr>
          <p:cNvPr id="36" name="object 10">
            <a:extLst>
              <a:ext uri="{FF2B5EF4-FFF2-40B4-BE49-F238E27FC236}">
                <a16:creationId xmlns:a16="http://schemas.microsoft.com/office/drawing/2014/main" id="{0399D964-A5DD-2B75-FAB8-8D8F0BCF532F}"/>
              </a:ext>
            </a:extLst>
          </p:cNvPr>
          <p:cNvSpPr txBox="1"/>
          <p:nvPr/>
        </p:nvSpPr>
        <p:spPr>
          <a:xfrm>
            <a:off x="10661650" y="6373451"/>
            <a:ext cx="8910337" cy="304572"/>
          </a:xfrm>
          <a:prstGeom prst="rect">
            <a:avLst/>
          </a:prstGeom>
        </p:spPr>
        <p:txBody>
          <a:bodyPr vert="horz" wrap="square" lIns="0" tIns="12066" rIns="0" bIns="0" rtlCol="0">
            <a:spAutoFit/>
          </a:bodyPr>
          <a:lstStyle/>
          <a:p>
            <a:pPr marL="12701">
              <a:spcBef>
                <a:spcPts val="95"/>
              </a:spcBef>
            </a:pPr>
            <a:r>
              <a:rPr lang="en-ZA" sz="1900" b="1" spc="-5">
                <a:solidFill>
                  <a:srgbClr val="006241"/>
                </a:solidFill>
                <a:latin typeface="Arial"/>
                <a:cs typeface="Arial"/>
              </a:rPr>
              <a:t>Brand Growth*</a:t>
            </a:r>
            <a:endParaRPr sz="1900">
              <a:latin typeface="Arial"/>
              <a:cs typeface="Arial"/>
            </a:endParaRPr>
          </a:p>
        </p:txBody>
      </p:sp>
      <p:sp>
        <p:nvSpPr>
          <p:cNvPr id="39" name="Isosceles Triangle 38">
            <a:extLst>
              <a:ext uri="{FF2B5EF4-FFF2-40B4-BE49-F238E27FC236}">
                <a16:creationId xmlns:a16="http://schemas.microsoft.com/office/drawing/2014/main" id="{09E73807-A4C1-C624-4829-D9041BA4109E}"/>
              </a:ext>
            </a:extLst>
          </p:cNvPr>
          <p:cNvSpPr/>
          <p:nvPr/>
        </p:nvSpPr>
        <p:spPr>
          <a:xfrm>
            <a:off x="17641865" y="7262657"/>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a:extLst>
              <a:ext uri="{FF2B5EF4-FFF2-40B4-BE49-F238E27FC236}">
                <a16:creationId xmlns:a16="http://schemas.microsoft.com/office/drawing/2014/main" id="{CF9FC986-DA2A-6128-AE6F-85C321AF20FD}"/>
              </a:ext>
            </a:extLst>
          </p:cNvPr>
          <p:cNvSpPr txBox="1"/>
          <p:nvPr/>
        </p:nvSpPr>
        <p:spPr>
          <a:xfrm>
            <a:off x="3006158" y="5960934"/>
            <a:ext cx="120898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Ornico</a:t>
            </a:r>
          </a:p>
        </p:txBody>
      </p:sp>
      <p:sp>
        <p:nvSpPr>
          <p:cNvPr id="13" name="Isosceles Triangle 12">
            <a:extLst>
              <a:ext uri="{FF2B5EF4-FFF2-40B4-BE49-F238E27FC236}">
                <a16:creationId xmlns:a16="http://schemas.microsoft.com/office/drawing/2014/main" id="{E8E17484-A796-3368-C9A4-717E46D15C50}"/>
              </a:ext>
            </a:extLst>
          </p:cNvPr>
          <p:cNvSpPr/>
          <p:nvPr/>
        </p:nvSpPr>
        <p:spPr>
          <a:xfrm>
            <a:off x="17641865" y="7649165"/>
            <a:ext cx="252000" cy="252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1" name="Isosceles Triangle 20">
            <a:extLst>
              <a:ext uri="{FF2B5EF4-FFF2-40B4-BE49-F238E27FC236}">
                <a16:creationId xmlns:a16="http://schemas.microsoft.com/office/drawing/2014/main" id="{F325C7C2-0FC8-C840-5CA1-D11C9F31C47D}"/>
              </a:ext>
            </a:extLst>
          </p:cNvPr>
          <p:cNvSpPr/>
          <p:nvPr/>
        </p:nvSpPr>
        <p:spPr>
          <a:xfrm rot="10800000">
            <a:off x="17641865" y="8065916"/>
            <a:ext cx="252000" cy="252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3" name="Picture Placeholder 5" descr="A picture containing text, sign, outdoor, turn&#10;&#10;Description automatically generated">
            <a:extLst>
              <a:ext uri="{FF2B5EF4-FFF2-40B4-BE49-F238E27FC236}">
                <a16:creationId xmlns:a16="http://schemas.microsoft.com/office/drawing/2014/main" id="{08378785-EB78-AF5B-6544-82523B683986}"/>
              </a:ext>
            </a:extLst>
          </p:cNvPr>
          <p:cNvPicPr>
            <a:picLocks noChangeAspect="1"/>
          </p:cNvPicPr>
          <p:nvPr/>
        </p:nvPicPr>
        <p:blipFill>
          <a:blip r:embed="rId3"/>
          <a:srcRect t="46" b="46"/>
          <a:stretch>
            <a:fillRect/>
          </a:stretch>
        </p:blipFill>
        <p:spPr>
          <a:xfrm>
            <a:off x="287391" y="145704"/>
            <a:ext cx="1208586" cy="977534"/>
          </a:xfrm>
          <a:prstGeom prst="rect">
            <a:avLst/>
          </a:prstGeom>
        </p:spPr>
      </p:pic>
      <p:graphicFrame>
        <p:nvGraphicFramePr>
          <p:cNvPr id="6" name="object 19">
            <a:extLst>
              <a:ext uri="{FF2B5EF4-FFF2-40B4-BE49-F238E27FC236}">
                <a16:creationId xmlns:a16="http://schemas.microsoft.com/office/drawing/2014/main" id="{AE238E57-5100-9921-D9D7-65A516B53FD5}"/>
              </a:ext>
            </a:extLst>
          </p:cNvPr>
          <p:cNvGraphicFramePr>
            <a:graphicFrameLocks noGrp="1"/>
          </p:cNvGraphicFramePr>
          <p:nvPr>
            <p:extLst>
              <p:ext uri="{D42A27DB-BD31-4B8C-83A1-F6EECF244321}">
                <p14:modId xmlns:p14="http://schemas.microsoft.com/office/powerpoint/2010/main" val="3594616732"/>
              </p:ext>
            </p:extLst>
          </p:nvPr>
        </p:nvGraphicFramePr>
        <p:xfrm>
          <a:off x="3192379" y="1601384"/>
          <a:ext cx="12968269" cy="3554098"/>
        </p:xfrm>
        <a:graphic>
          <a:graphicData uri="http://schemas.openxmlformats.org/drawingml/2006/table">
            <a:tbl>
              <a:tblPr firstRow="1" bandRow="1">
                <a:tableStyleId>{2D5ABB26-0587-4C30-8999-92F81FD0307C}</a:tableStyleId>
              </a:tblPr>
              <a:tblGrid>
                <a:gridCol w="6389727">
                  <a:extLst>
                    <a:ext uri="{9D8B030D-6E8A-4147-A177-3AD203B41FA5}">
                      <a16:colId xmlns:a16="http://schemas.microsoft.com/office/drawing/2014/main" val="20000"/>
                    </a:ext>
                  </a:extLst>
                </a:gridCol>
                <a:gridCol w="1336094">
                  <a:extLst>
                    <a:ext uri="{9D8B030D-6E8A-4147-A177-3AD203B41FA5}">
                      <a16:colId xmlns:a16="http://schemas.microsoft.com/office/drawing/2014/main" val="20001"/>
                    </a:ext>
                  </a:extLst>
                </a:gridCol>
                <a:gridCol w="1313520">
                  <a:extLst>
                    <a:ext uri="{9D8B030D-6E8A-4147-A177-3AD203B41FA5}">
                      <a16:colId xmlns:a16="http://schemas.microsoft.com/office/drawing/2014/main" val="20002"/>
                    </a:ext>
                  </a:extLst>
                </a:gridCol>
                <a:gridCol w="1313520">
                  <a:extLst>
                    <a:ext uri="{9D8B030D-6E8A-4147-A177-3AD203B41FA5}">
                      <a16:colId xmlns:a16="http://schemas.microsoft.com/office/drawing/2014/main" val="20003"/>
                    </a:ext>
                  </a:extLst>
                </a:gridCol>
                <a:gridCol w="1238219">
                  <a:extLst>
                    <a:ext uri="{9D8B030D-6E8A-4147-A177-3AD203B41FA5}">
                      <a16:colId xmlns:a16="http://schemas.microsoft.com/office/drawing/2014/main" val="20004"/>
                    </a:ext>
                  </a:extLst>
                </a:gridCol>
                <a:gridCol w="1377189">
                  <a:extLst>
                    <a:ext uri="{9D8B030D-6E8A-4147-A177-3AD203B41FA5}">
                      <a16:colId xmlns:a16="http://schemas.microsoft.com/office/drawing/2014/main" val="20005"/>
                    </a:ext>
                  </a:extLst>
                </a:gridCol>
              </a:tblGrid>
              <a:tr h="409468">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144927">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Continuation of the campaign with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messaging</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related to the importance of partnering with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5"/>
                        </a:rPr>
                        <a:t>experts</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encouraging listeners to “</a:t>
                      </a:r>
                      <a:r>
                        <a:rPr kumimoji="0" lang="en-ZA" sz="160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Think bigger for your business</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Communication related to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6"/>
                        </a:rPr>
                        <a:t>automotive</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and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manufacturing</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8"/>
                        </a:rPr>
                        <a:t>solutions</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remained topical </a:t>
                      </a:r>
                      <a:endPar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4267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i="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36193">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8" name="object 16">
            <a:extLst>
              <a:ext uri="{FF2B5EF4-FFF2-40B4-BE49-F238E27FC236}">
                <a16:creationId xmlns:a16="http://schemas.microsoft.com/office/drawing/2014/main" id="{5ABBE055-B607-94F3-1AB7-2B100FE4B16A}"/>
              </a:ext>
            </a:extLst>
          </p:cNvPr>
          <p:cNvSpPr/>
          <p:nvPr/>
        </p:nvSpPr>
        <p:spPr>
          <a:xfrm>
            <a:off x="11345370" y="3375862"/>
            <a:ext cx="356178"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object 16">
            <a:extLst>
              <a:ext uri="{FF2B5EF4-FFF2-40B4-BE49-F238E27FC236}">
                <a16:creationId xmlns:a16="http://schemas.microsoft.com/office/drawing/2014/main" id="{01945C57-93DE-A00E-9B52-ABBCD7C8F1A8}"/>
              </a:ext>
            </a:extLst>
          </p:cNvPr>
          <p:cNvSpPr/>
          <p:nvPr/>
        </p:nvSpPr>
        <p:spPr>
          <a:xfrm>
            <a:off x="11345370" y="2565115"/>
            <a:ext cx="356178"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object 16">
            <a:extLst>
              <a:ext uri="{FF2B5EF4-FFF2-40B4-BE49-F238E27FC236}">
                <a16:creationId xmlns:a16="http://schemas.microsoft.com/office/drawing/2014/main" id="{991CB936-869A-7FAD-7D36-5BA4D3692DA6}"/>
              </a:ext>
            </a:extLst>
          </p:cNvPr>
          <p:cNvSpPr/>
          <p:nvPr/>
        </p:nvSpPr>
        <p:spPr>
          <a:xfrm>
            <a:off x="10227471" y="2565115"/>
            <a:ext cx="356178"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object 16">
            <a:extLst>
              <a:ext uri="{FF2B5EF4-FFF2-40B4-BE49-F238E27FC236}">
                <a16:creationId xmlns:a16="http://schemas.microsoft.com/office/drawing/2014/main" id="{7ED8A09B-D29C-5DD5-9C42-DD02DB810714}"/>
              </a:ext>
            </a:extLst>
          </p:cNvPr>
          <p:cNvSpPr/>
          <p:nvPr/>
        </p:nvSpPr>
        <p:spPr>
          <a:xfrm>
            <a:off x="14066092" y="3375861"/>
            <a:ext cx="356178"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7D018463-29BE-772B-2CF1-0579C67C8930}"/>
              </a:ext>
            </a:extLst>
          </p:cNvPr>
          <p:cNvSpPr txBox="1"/>
          <p:nvPr/>
        </p:nvSpPr>
        <p:spPr>
          <a:xfrm>
            <a:off x="17689324" y="10129163"/>
            <a:ext cx="2068195"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*Caution: small sample size</a:t>
            </a:r>
          </a:p>
        </p:txBody>
      </p:sp>
    </p:spTree>
    <p:extLst>
      <p:ext uri="{BB962C8B-B14F-4D97-AF65-F5344CB8AC3E}">
        <p14:creationId xmlns:p14="http://schemas.microsoft.com/office/powerpoint/2010/main" val="2713060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01</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lstStyle/>
          <a:p>
            <a:r>
              <a:rPr lang="en-US"/>
              <a:t>About this report</a:t>
            </a:r>
          </a:p>
        </p:txBody>
      </p:sp>
    </p:spTree>
    <p:extLst>
      <p:ext uri="{BB962C8B-B14F-4D97-AF65-F5344CB8AC3E}">
        <p14:creationId xmlns:p14="http://schemas.microsoft.com/office/powerpoint/2010/main" val="42422122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03.05</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lstStyle/>
          <a:p>
            <a:r>
              <a:rPr lang="en-US"/>
              <a:t>Wealth</a:t>
            </a:r>
          </a:p>
        </p:txBody>
      </p:sp>
      <p:sp>
        <p:nvSpPr>
          <p:cNvPr id="5" name="TextBox 4">
            <a:extLst>
              <a:ext uri="{FF2B5EF4-FFF2-40B4-BE49-F238E27FC236}">
                <a16:creationId xmlns:a16="http://schemas.microsoft.com/office/drawing/2014/main" id="{DF2AB44D-9B31-4FE7-90AB-E99A2AF68CD0}"/>
              </a:ext>
            </a:extLst>
          </p:cNvPr>
          <p:cNvSpPr txBox="1"/>
          <p:nvPr/>
        </p:nvSpPr>
        <p:spPr>
          <a:xfrm>
            <a:off x="2155980" y="7306080"/>
            <a:ext cx="8344379" cy="1919243"/>
          </a:xfrm>
          <a:prstGeom prst="rect">
            <a:avLst/>
          </a:prstGeom>
          <a:noFill/>
        </p:spPr>
        <p:txBody>
          <a:bodyPr wrap="square" rtlCol="0">
            <a:spAutoFit/>
          </a:bodyPr>
          <a:lstStyle/>
          <a:p>
            <a:r>
              <a:rPr lang="en-ZA">
                <a:solidFill>
                  <a:schemeClr val="bg1"/>
                </a:solidFill>
                <a:latin typeface="Arial" panose="020B0604020202020204" pitchFamily="34" charset="0"/>
                <a:cs typeface="Arial" panose="020B0604020202020204" pitchFamily="34" charset="0"/>
              </a:rPr>
              <a:t>Note: There were no identified campaigns for:</a:t>
            </a:r>
          </a:p>
          <a:p>
            <a:pPr marL="457200" indent="-457200">
              <a:buFontTx/>
              <a:buChar char="-"/>
            </a:pPr>
            <a:r>
              <a:rPr lang="en-ZA">
                <a:solidFill>
                  <a:schemeClr val="bg1"/>
                </a:solidFill>
                <a:latin typeface="Arial" panose="020B0604020202020204" pitchFamily="34" charset="0"/>
                <a:cs typeface="Arial" panose="020B0604020202020204" pitchFamily="34" charset="0"/>
              </a:rPr>
              <a:t>Absa Private Banking Wealth</a:t>
            </a:r>
          </a:p>
          <a:p>
            <a:pPr marL="457200" indent="-457200">
              <a:buFontTx/>
              <a:buChar char="-"/>
            </a:pPr>
            <a:r>
              <a:rPr lang="en-ZA">
                <a:solidFill>
                  <a:schemeClr val="bg1"/>
                </a:solidFill>
                <a:latin typeface="Arial" panose="020B0604020202020204" pitchFamily="34" charset="0"/>
                <a:cs typeface="Arial" panose="020B0604020202020204" pitchFamily="34" charset="0"/>
              </a:rPr>
              <a:t>FNB Private Wealth</a:t>
            </a:r>
          </a:p>
          <a:p>
            <a:pPr marL="457200" indent="-457200">
              <a:buFontTx/>
              <a:buChar char="-"/>
            </a:pPr>
            <a:r>
              <a:rPr lang="en-ZA">
                <a:solidFill>
                  <a:schemeClr val="bg1"/>
                </a:solidFill>
                <a:latin typeface="Arial" panose="020B0604020202020204" pitchFamily="34" charset="0"/>
                <a:cs typeface="Arial" panose="020B0604020202020204" pitchFamily="34" charset="0"/>
              </a:rPr>
              <a:t>Standard Bank Wealth and Investment</a:t>
            </a:r>
          </a:p>
        </p:txBody>
      </p:sp>
    </p:spTree>
    <p:extLst>
      <p:ext uri="{BB962C8B-B14F-4D97-AF65-F5344CB8AC3E}">
        <p14:creationId xmlns:p14="http://schemas.microsoft.com/office/powerpoint/2010/main" val="631137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Channel Growth ,textbox ,textbox ,test ,textbox ,textbox ,textbox ,textbox ,textbox ,textbox ,textbox ,Money Experts That Do Good and Brand Personality ,textbox ,textbox ,textbox ,shape ,shape ,shape ,shape ,textbox ,textbox ,tableEx ,tableEx ,tableEx ,tableEx ,tableEx ,tableEx ,tableEx ,slicer ,tableEx ,image. Please refer to the notes on this slide for details"/>
          <p:cNvPicPr>
            <a:picLocks noChangeAspect="1"/>
          </p:cNvPicPr>
          <p:nvPr/>
        </p:nvPicPr>
        <p:blipFill>
          <a:blip r:embed="rId3"/>
          <a:stretch>
            <a:fillRect/>
          </a:stretch>
        </p:blipFill>
        <p:spPr>
          <a:xfrm>
            <a:off x="1" y="0"/>
            <a:ext cx="20151852" cy="11309449"/>
          </a:xfrm>
          <a:prstGeom prst="rect">
            <a:avLst/>
          </a:prstGeom>
          <a:noFill/>
        </p:spPr>
      </p:pic>
      <p:sp>
        <p:nvSpPr>
          <p:cNvPr id="4" name="Title" hidden="1"/>
          <p:cNvSpPr>
            <a:spLocks noGrp="1"/>
          </p:cNvSpPr>
          <p:nvPr>
            <p:ph type="title"/>
          </p:nvPr>
        </p:nvSpPr>
        <p:spPr/>
        <p:txBody>
          <a:bodyPr/>
          <a:lstStyle/>
          <a:p>
            <a:r>
              <a:t>Nedbank - Business Banking</a:t>
            </a:r>
          </a:p>
        </p:txBody>
      </p:sp>
      <p:sp>
        <p:nvSpPr>
          <p:cNvPr id="8" name="Title 1">
            <a:extLst>
              <a:ext uri="{FF2B5EF4-FFF2-40B4-BE49-F238E27FC236}">
                <a16:creationId xmlns:a16="http://schemas.microsoft.com/office/drawing/2014/main" id="{38B57CF7-188F-46B1-A6A4-EBF922D5DE88}"/>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endParaRPr lang="en-ZA" sz="2600">
              <a:solidFill>
                <a:schemeClr val="bg1"/>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CDBCE7D0-CDDA-43A5-83AA-D88E15A5098C}"/>
              </a:ext>
            </a:extLst>
          </p:cNvPr>
          <p:cNvSpPr/>
          <p:nvPr/>
        </p:nvSpPr>
        <p:spPr>
          <a:xfrm>
            <a:off x="101341" y="1473793"/>
            <a:ext cx="563879" cy="624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9A19B47-31E7-B449-0355-09388692C2CC}"/>
              </a:ext>
            </a:extLst>
          </p:cNvPr>
          <p:cNvPicPr>
            <a:picLocks noChangeAspect="1"/>
          </p:cNvPicPr>
          <p:nvPr/>
        </p:nvPicPr>
        <p:blipFill>
          <a:blip r:embed="rId4"/>
          <a:stretch>
            <a:fillRect/>
          </a:stretch>
        </p:blipFill>
        <p:spPr>
          <a:xfrm>
            <a:off x="486047" y="227961"/>
            <a:ext cx="952500" cy="800100"/>
          </a:xfrm>
          <a:prstGeom prst="rect">
            <a:avLst/>
          </a:prstGeom>
        </p:spPr>
      </p:pic>
      <p:graphicFrame>
        <p:nvGraphicFramePr>
          <p:cNvPr id="27" name="object 19">
            <a:extLst>
              <a:ext uri="{FF2B5EF4-FFF2-40B4-BE49-F238E27FC236}">
                <a16:creationId xmlns:a16="http://schemas.microsoft.com/office/drawing/2014/main" id="{092D40A1-9BB8-12F7-53EF-0463F20375A1}"/>
              </a:ext>
            </a:extLst>
          </p:cNvPr>
          <p:cNvGraphicFramePr>
            <a:graphicFrameLocks noGrp="1"/>
          </p:cNvGraphicFramePr>
          <p:nvPr>
            <p:extLst>
              <p:ext uri="{D42A27DB-BD31-4B8C-83A1-F6EECF244321}">
                <p14:modId xmlns:p14="http://schemas.microsoft.com/office/powerpoint/2010/main" val="3993832498"/>
              </p:ext>
            </p:extLst>
          </p:nvPr>
        </p:nvGraphicFramePr>
        <p:xfrm>
          <a:off x="766561" y="1212791"/>
          <a:ext cx="12763983" cy="5277596"/>
        </p:xfrm>
        <a:graphic>
          <a:graphicData uri="http://schemas.openxmlformats.org/drawingml/2006/table">
            <a:tbl>
              <a:tblPr firstRow="1" bandRow="1">
                <a:tableStyleId>{2D5ABB26-0587-4C30-8999-92F81FD0307C}</a:tableStyleId>
              </a:tblPr>
              <a:tblGrid>
                <a:gridCol w="6558734">
                  <a:extLst>
                    <a:ext uri="{9D8B030D-6E8A-4147-A177-3AD203B41FA5}">
                      <a16:colId xmlns:a16="http://schemas.microsoft.com/office/drawing/2014/main" val="20000"/>
                    </a:ext>
                  </a:extLst>
                </a:gridCol>
                <a:gridCol w="1045384">
                  <a:extLst>
                    <a:ext uri="{9D8B030D-6E8A-4147-A177-3AD203B41FA5}">
                      <a16:colId xmlns:a16="http://schemas.microsoft.com/office/drawing/2014/main" val="20001"/>
                    </a:ext>
                  </a:extLst>
                </a:gridCol>
                <a:gridCol w="1292828">
                  <a:extLst>
                    <a:ext uri="{9D8B030D-6E8A-4147-A177-3AD203B41FA5}">
                      <a16:colId xmlns:a16="http://schemas.microsoft.com/office/drawing/2014/main" val="20002"/>
                    </a:ext>
                  </a:extLst>
                </a:gridCol>
                <a:gridCol w="1292828">
                  <a:extLst>
                    <a:ext uri="{9D8B030D-6E8A-4147-A177-3AD203B41FA5}">
                      <a16:colId xmlns:a16="http://schemas.microsoft.com/office/drawing/2014/main" val="20003"/>
                    </a:ext>
                  </a:extLst>
                </a:gridCol>
                <a:gridCol w="1218714">
                  <a:extLst>
                    <a:ext uri="{9D8B030D-6E8A-4147-A177-3AD203B41FA5}">
                      <a16:colId xmlns:a16="http://schemas.microsoft.com/office/drawing/2014/main" val="20004"/>
                    </a:ext>
                  </a:extLst>
                </a:gridCol>
                <a:gridCol w="1355495">
                  <a:extLst>
                    <a:ext uri="{9D8B030D-6E8A-4147-A177-3AD203B41FA5}">
                      <a16:colId xmlns:a16="http://schemas.microsoft.com/office/drawing/2014/main" val="20005"/>
                    </a:ext>
                  </a:extLst>
                </a:gridCol>
              </a:tblGrid>
              <a:tr h="409468">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144927">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hlinkClick r:id="rId5"/>
                        </a:rPr>
                        <a:t>Promotion</a:t>
                      </a:r>
                      <a:r>
                        <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rPr>
                        <a:t> of </a:t>
                      </a:r>
                      <a:r>
                        <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hlinkClick r:id="rId6"/>
                        </a:rPr>
                        <a:t>Private</a:t>
                      </a:r>
                      <a:r>
                        <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hlinkClick r:id="rId7"/>
                        </a:rPr>
                        <a:t>Banking</a:t>
                      </a:r>
                      <a:r>
                        <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hlinkClick r:id="rId8"/>
                        </a:rPr>
                        <a:t>services</a:t>
                      </a:r>
                      <a:r>
                        <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rPr>
                        <a:t>, while also highlighting the 12-month fixed deposit </a:t>
                      </a:r>
                      <a:r>
                        <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hlinkClick r:id="rId9"/>
                        </a:rPr>
                        <a:t>account</a:t>
                      </a:r>
                      <a:endParaRPr kumimoji="0" lang="en-US"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1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dirty="0">
                          <a:solidFill>
                            <a:srgbClr val="006341"/>
                          </a:solidFill>
                          <a:latin typeface="Arial"/>
                          <a:cs typeface="Arial"/>
                          <a:hlinkClick r:id="rId10"/>
                        </a:rPr>
                        <a:t>Continuation</a:t>
                      </a:r>
                      <a:r>
                        <a:rPr lang="en-US" sz="1600" i="0" dirty="0">
                          <a:solidFill>
                            <a:srgbClr val="006341"/>
                          </a:solidFill>
                          <a:latin typeface="Arial"/>
                          <a:cs typeface="Arial"/>
                        </a:rPr>
                        <a:t> of the "</a:t>
                      </a:r>
                      <a:r>
                        <a:rPr lang="en-US" sz="1600" i="0" dirty="0">
                          <a:solidFill>
                            <a:srgbClr val="006341"/>
                          </a:solidFill>
                          <a:latin typeface="Arial"/>
                          <a:cs typeface="Arial"/>
                          <a:hlinkClick r:id="rId11"/>
                        </a:rPr>
                        <a:t>Out of the ordinary</a:t>
                      </a:r>
                      <a:r>
                        <a:rPr lang="en-US" sz="1600" i="0" dirty="0">
                          <a:solidFill>
                            <a:srgbClr val="006341"/>
                          </a:solidFill>
                          <a:latin typeface="Arial"/>
                          <a:cs typeface="Arial"/>
                        </a:rPr>
                        <a:t>" and “possibilities” messaging, including </a:t>
                      </a:r>
                      <a:r>
                        <a:rPr lang="en-US" sz="1600" i="0" dirty="0">
                          <a:solidFill>
                            <a:srgbClr val="006341"/>
                          </a:solidFill>
                          <a:latin typeface="Arial"/>
                          <a:cs typeface="Arial"/>
                          <a:hlinkClick r:id="rId12"/>
                        </a:rPr>
                        <a:t>competitions</a:t>
                      </a:r>
                      <a:endParaRPr lang="en-US" sz="1600" i="0" dirty="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100" i="0" dirty="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dirty="0">
                          <a:solidFill>
                            <a:srgbClr val="006341"/>
                          </a:solidFill>
                          <a:latin typeface="Arial"/>
                          <a:cs typeface="Arial"/>
                        </a:rPr>
                        <a:t>Sharing its track record, with </a:t>
                      </a:r>
                      <a:r>
                        <a:rPr lang="en-US" sz="1600" i="0" dirty="0">
                          <a:solidFill>
                            <a:srgbClr val="006341"/>
                          </a:solidFill>
                          <a:latin typeface="Arial"/>
                          <a:cs typeface="Arial"/>
                          <a:hlinkClick r:id="rId13"/>
                        </a:rPr>
                        <a:t>multiple</a:t>
                      </a:r>
                      <a:r>
                        <a:rPr lang="en-US" sz="1600" i="0" dirty="0">
                          <a:solidFill>
                            <a:srgbClr val="006341"/>
                          </a:solidFill>
                          <a:latin typeface="Arial"/>
                          <a:cs typeface="Arial"/>
                        </a:rPr>
                        <a:t> wins at the </a:t>
                      </a:r>
                      <a:r>
                        <a:rPr lang="en-US" sz="1600" i="0" dirty="0" err="1">
                          <a:solidFill>
                            <a:srgbClr val="006341"/>
                          </a:solidFill>
                          <a:latin typeface="Arial"/>
                          <a:cs typeface="Arial"/>
                          <a:hlinkClick r:id="rId14"/>
                        </a:rPr>
                        <a:t>DealMakers</a:t>
                      </a:r>
                      <a:r>
                        <a:rPr lang="en-US" sz="1600" i="0" dirty="0">
                          <a:solidFill>
                            <a:srgbClr val="006341"/>
                          </a:solidFill>
                          <a:latin typeface="Arial"/>
                          <a:cs typeface="Arial"/>
                        </a:rPr>
                        <a:t> awards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i="0" dirty="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dirty="0">
                          <a:solidFill>
                            <a:srgbClr val="006341"/>
                          </a:solidFill>
                          <a:latin typeface="Arial"/>
                          <a:cs typeface="Arial"/>
                        </a:rPr>
                        <a:t>Communicated the benefits of </a:t>
                      </a:r>
                      <a:r>
                        <a:rPr lang="en-US" sz="1600" i="0" dirty="0">
                          <a:solidFill>
                            <a:srgbClr val="006341"/>
                          </a:solidFill>
                          <a:latin typeface="Arial"/>
                          <a:cs typeface="Arial"/>
                          <a:hlinkClick r:id="rId15"/>
                        </a:rPr>
                        <a:t>tax-free</a:t>
                      </a:r>
                      <a:r>
                        <a:rPr lang="en-US" sz="1600" i="0" dirty="0">
                          <a:solidFill>
                            <a:srgbClr val="006341"/>
                          </a:solidFill>
                          <a:latin typeface="Arial"/>
                          <a:cs typeface="Arial"/>
                        </a:rPr>
                        <a:t> savings accounts and Integrated import finance and logistics </a:t>
                      </a:r>
                      <a:r>
                        <a:rPr lang="en-US" sz="1600" i="0" dirty="0">
                          <a:solidFill>
                            <a:srgbClr val="006341"/>
                          </a:solidFill>
                          <a:latin typeface="Arial"/>
                          <a:cs typeface="Arial"/>
                          <a:hlinkClick r:id="rId16"/>
                        </a:rPr>
                        <a:t>solutions</a:t>
                      </a:r>
                      <a:endParaRPr lang="en-US" sz="1600" i="0" dirty="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br>
                        <a:rPr lang="en-US" sz="1600" i="0" dirty="0">
                          <a:solidFill>
                            <a:srgbClr val="006341"/>
                          </a:solidFill>
                          <a:latin typeface="Arial"/>
                          <a:cs typeface="Arial"/>
                        </a:rPr>
                      </a:br>
                      <a:r>
                        <a:rPr lang="en-US" sz="1600" i="0" dirty="0">
                          <a:solidFill>
                            <a:srgbClr val="006341"/>
                          </a:solidFill>
                          <a:latin typeface="Arial"/>
                          <a:cs typeface="Arial"/>
                          <a:hlinkClick r:id="rId17"/>
                        </a:rPr>
                        <a:t>Sponsorships</a:t>
                      </a:r>
                      <a:r>
                        <a:rPr lang="en-US" sz="1600" i="0" dirty="0">
                          <a:solidFill>
                            <a:srgbClr val="006341"/>
                          </a:solidFill>
                          <a:latin typeface="Arial"/>
                          <a:cs typeface="Arial"/>
                        </a:rPr>
                        <a:t> focused on </a:t>
                      </a:r>
                      <a:r>
                        <a:rPr lang="en-US" sz="1600" i="0" dirty="0">
                          <a:solidFill>
                            <a:srgbClr val="006341"/>
                          </a:solidFill>
                          <a:latin typeface="Arial"/>
                          <a:cs typeface="Arial"/>
                          <a:hlinkClick r:id="rId18"/>
                        </a:rPr>
                        <a:t>#InvestecSAOpen </a:t>
                      </a:r>
                      <a:r>
                        <a:rPr lang="en-US" sz="1600" i="0" dirty="0">
                          <a:solidFill>
                            <a:srgbClr val="006341"/>
                          </a:solidFill>
                          <a:latin typeface="Arial"/>
                          <a:cs typeface="Arial"/>
                        </a:rPr>
                        <a:t>and the </a:t>
                      </a:r>
                      <a:r>
                        <a:rPr lang="en-US" sz="1600" i="0" dirty="0">
                          <a:solidFill>
                            <a:srgbClr val="006341"/>
                          </a:solidFill>
                          <a:latin typeface="Arial"/>
                          <a:cs typeface="Arial"/>
                          <a:hlinkClick r:id="rId19"/>
                        </a:rPr>
                        <a:t>Cape</a:t>
                      </a:r>
                      <a:r>
                        <a:rPr lang="en-US" sz="1600" i="0" dirty="0">
                          <a:solidFill>
                            <a:srgbClr val="006341"/>
                          </a:solidFill>
                          <a:latin typeface="Arial"/>
                          <a:cs typeface="Arial"/>
                        </a:rPr>
                        <a:t> </a:t>
                      </a:r>
                      <a:r>
                        <a:rPr lang="en-US" sz="1600" i="0" dirty="0">
                          <a:solidFill>
                            <a:srgbClr val="006341"/>
                          </a:solidFill>
                          <a:latin typeface="Arial"/>
                          <a:cs typeface="Arial"/>
                          <a:hlinkClick r:id="rId20"/>
                        </a:rPr>
                        <a:t>Town</a:t>
                      </a:r>
                      <a:r>
                        <a:rPr lang="en-US" sz="1600" i="0" dirty="0">
                          <a:solidFill>
                            <a:srgbClr val="006341"/>
                          </a:solidFill>
                          <a:latin typeface="Arial"/>
                          <a:cs typeface="Arial"/>
                        </a:rPr>
                        <a:t> Art </a:t>
                      </a:r>
                      <a:r>
                        <a:rPr lang="en-US" sz="1600" i="0" dirty="0">
                          <a:solidFill>
                            <a:srgbClr val="006341"/>
                          </a:solidFill>
                          <a:latin typeface="Arial"/>
                          <a:cs typeface="Arial"/>
                          <a:hlinkClick r:id="rId21"/>
                        </a:rPr>
                        <a:t>Fair</a:t>
                      </a:r>
                      <a:endParaRPr lang="en-US" sz="1600" i="0" dirty="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i="0" dirty="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ZA" sz="1600" i="0" u="none" strike="noStrike" kern="1200" cap="none" spc="0" normalizeH="0" baseline="0" noProof="0" dirty="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881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i="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36193">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dirty="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19" name="Title 1">
            <a:extLst>
              <a:ext uri="{FF2B5EF4-FFF2-40B4-BE49-F238E27FC236}">
                <a16:creationId xmlns:a16="http://schemas.microsoft.com/office/drawing/2014/main" id="{AEF1C150-807A-4A34-AA42-547E6FEE22BA}"/>
              </a:ext>
            </a:extLst>
          </p:cNvPr>
          <p:cNvSpPr txBox="1">
            <a:spLocks/>
          </p:cNvSpPr>
          <p:nvPr/>
        </p:nvSpPr>
        <p:spPr>
          <a:xfrm>
            <a:off x="1382266" y="226219"/>
            <a:ext cx="16363867"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Private Wealth - Investec</a:t>
            </a:r>
          </a:p>
        </p:txBody>
      </p:sp>
      <p:sp>
        <p:nvSpPr>
          <p:cNvPr id="36" name="Rectangle 35">
            <a:extLst>
              <a:ext uri="{FF2B5EF4-FFF2-40B4-BE49-F238E27FC236}">
                <a16:creationId xmlns:a16="http://schemas.microsoft.com/office/drawing/2014/main" id="{A8FD3F14-6811-475D-BD01-EC6E7D747388}"/>
              </a:ext>
            </a:extLst>
          </p:cNvPr>
          <p:cNvSpPr/>
          <p:nvPr/>
        </p:nvSpPr>
        <p:spPr>
          <a:xfrm>
            <a:off x="13800781" y="8018324"/>
            <a:ext cx="6370122" cy="1887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7" name="Table 23">
            <a:extLst>
              <a:ext uri="{FF2B5EF4-FFF2-40B4-BE49-F238E27FC236}">
                <a16:creationId xmlns:a16="http://schemas.microsoft.com/office/drawing/2014/main" id="{841B3DD7-C812-4D6A-9FAD-6B3A37C86F3A}"/>
              </a:ext>
            </a:extLst>
          </p:cNvPr>
          <p:cNvGraphicFramePr>
            <a:graphicFrameLocks noGrp="1"/>
          </p:cNvGraphicFramePr>
          <p:nvPr>
            <p:extLst>
              <p:ext uri="{D42A27DB-BD31-4B8C-83A1-F6EECF244321}">
                <p14:modId xmlns:p14="http://schemas.microsoft.com/office/powerpoint/2010/main" val="4045367366"/>
              </p:ext>
            </p:extLst>
          </p:nvPr>
        </p:nvGraphicFramePr>
        <p:xfrm>
          <a:off x="13894695" y="8216711"/>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18%</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12%</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92%</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90%</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7%</a:t>
                      </a:r>
                    </a:p>
                  </a:txBody>
                  <a:tcPr>
                    <a:solidFill>
                      <a:schemeClr val="bg1"/>
                    </a:solidFill>
                  </a:tcPr>
                </a:tc>
                <a:extLst>
                  <a:ext uri="{0D108BD9-81ED-4DB2-BD59-A6C34878D82A}">
                    <a16:rowId xmlns:a16="http://schemas.microsoft.com/office/drawing/2014/main" val="1281739049"/>
                  </a:ext>
                </a:extLst>
              </a:tr>
            </a:tbl>
          </a:graphicData>
        </a:graphic>
      </p:graphicFrame>
      <p:graphicFrame>
        <p:nvGraphicFramePr>
          <p:cNvPr id="38" name="Table 37">
            <a:extLst>
              <a:ext uri="{FF2B5EF4-FFF2-40B4-BE49-F238E27FC236}">
                <a16:creationId xmlns:a16="http://schemas.microsoft.com/office/drawing/2014/main" id="{B84C2675-1346-4CE1-BC84-FCBB5E85BCAE}"/>
              </a:ext>
            </a:extLst>
          </p:cNvPr>
          <p:cNvGraphicFramePr>
            <a:graphicFrameLocks noGrp="1"/>
          </p:cNvGraphicFramePr>
          <p:nvPr>
            <p:extLst>
              <p:ext uri="{D42A27DB-BD31-4B8C-83A1-F6EECF244321}">
                <p14:modId xmlns:p14="http://schemas.microsoft.com/office/powerpoint/2010/main" val="4106502872"/>
              </p:ext>
            </p:extLst>
          </p:nvPr>
        </p:nvGraphicFramePr>
        <p:xfrm>
          <a:off x="18726178" y="8216711"/>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-6%</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-2%</a:t>
                      </a:r>
                    </a:p>
                  </a:txBody>
                  <a:tcPr>
                    <a:solidFill>
                      <a:schemeClr val="bg1"/>
                    </a:solid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a:t>
                      </a:r>
                    </a:p>
                  </a:txBody>
                  <a:tcPr>
                    <a:solidFill>
                      <a:schemeClr val="bg1"/>
                    </a:solidFill>
                  </a:tcPr>
                </a:tc>
                <a:extLst>
                  <a:ext uri="{0D108BD9-81ED-4DB2-BD59-A6C34878D82A}">
                    <a16:rowId xmlns:a16="http://schemas.microsoft.com/office/drawing/2014/main" val="1144975845"/>
                  </a:ext>
                </a:extLst>
              </a:tr>
            </a:tbl>
          </a:graphicData>
        </a:graphic>
      </p:graphicFrame>
      <p:sp>
        <p:nvSpPr>
          <p:cNvPr id="2" name="Rectangle 1">
            <a:extLst>
              <a:ext uri="{FF2B5EF4-FFF2-40B4-BE49-F238E27FC236}">
                <a16:creationId xmlns:a16="http://schemas.microsoft.com/office/drawing/2014/main" id="{82EA4674-8553-4892-A823-2639F36EDA56}"/>
              </a:ext>
            </a:extLst>
          </p:cNvPr>
          <p:cNvSpPr/>
          <p:nvPr/>
        </p:nvSpPr>
        <p:spPr>
          <a:xfrm>
            <a:off x="6515100" y="6083764"/>
            <a:ext cx="7030684" cy="3742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5" name="Chart 34">
            <a:extLst>
              <a:ext uri="{FF2B5EF4-FFF2-40B4-BE49-F238E27FC236}">
                <a16:creationId xmlns:a16="http://schemas.microsoft.com/office/drawing/2014/main" id="{65E3EABF-452F-4768-BEB8-73C0411C7AAE}"/>
              </a:ext>
            </a:extLst>
          </p:cNvPr>
          <p:cNvGraphicFramePr/>
          <p:nvPr>
            <p:extLst>
              <p:ext uri="{D42A27DB-BD31-4B8C-83A1-F6EECF244321}">
                <p14:modId xmlns:p14="http://schemas.microsoft.com/office/powerpoint/2010/main" val="387645785"/>
              </p:ext>
            </p:extLst>
          </p:nvPr>
        </p:nvGraphicFramePr>
        <p:xfrm>
          <a:off x="6000237" y="6513426"/>
          <a:ext cx="7380739" cy="3691612"/>
        </p:xfrm>
        <a:graphic>
          <a:graphicData uri="http://schemas.openxmlformats.org/drawingml/2006/chart">
            <c:chart xmlns:c="http://schemas.openxmlformats.org/drawingml/2006/chart" xmlns:r="http://schemas.openxmlformats.org/officeDocument/2006/relationships" r:id="rId22"/>
          </a:graphicData>
        </a:graphic>
      </p:graphicFrame>
      <p:cxnSp>
        <p:nvCxnSpPr>
          <p:cNvPr id="41" name="Straight Connector 40">
            <a:extLst>
              <a:ext uri="{FF2B5EF4-FFF2-40B4-BE49-F238E27FC236}">
                <a16:creationId xmlns:a16="http://schemas.microsoft.com/office/drawing/2014/main" id="{48EAE692-BCDC-487D-B66F-1179204D41AA}"/>
              </a:ext>
            </a:extLst>
          </p:cNvPr>
          <p:cNvCxnSpPr/>
          <p:nvPr/>
        </p:nvCxnSpPr>
        <p:spPr>
          <a:xfrm>
            <a:off x="7902819" y="5890846"/>
            <a:ext cx="0" cy="4163563"/>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42" name="Rectangle 41">
            <a:extLst>
              <a:ext uri="{FF2B5EF4-FFF2-40B4-BE49-F238E27FC236}">
                <a16:creationId xmlns:a16="http://schemas.microsoft.com/office/drawing/2014/main" id="{CDC6EE48-FA28-4F17-84A1-962ADF03406A}"/>
              </a:ext>
            </a:extLst>
          </p:cNvPr>
          <p:cNvSpPr/>
          <p:nvPr/>
        </p:nvSpPr>
        <p:spPr>
          <a:xfrm>
            <a:off x="665219" y="6254467"/>
            <a:ext cx="5194440" cy="215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43" name="Table 23">
            <a:extLst>
              <a:ext uri="{FF2B5EF4-FFF2-40B4-BE49-F238E27FC236}">
                <a16:creationId xmlns:a16="http://schemas.microsoft.com/office/drawing/2014/main" id="{D198AD28-E2DD-49B6-82AD-B4D8F4A92DBB}"/>
              </a:ext>
            </a:extLst>
          </p:cNvPr>
          <p:cNvGraphicFramePr>
            <a:graphicFrameLocks noGrp="1"/>
          </p:cNvGraphicFramePr>
          <p:nvPr>
            <p:extLst>
              <p:ext uri="{D42A27DB-BD31-4B8C-83A1-F6EECF244321}">
                <p14:modId xmlns:p14="http://schemas.microsoft.com/office/powerpoint/2010/main" val="832417302"/>
              </p:ext>
            </p:extLst>
          </p:nvPr>
        </p:nvGraphicFramePr>
        <p:xfrm>
          <a:off x="454194"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32%</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24%</a:t>
                      </a:r>
                    </a:p>
                  </a:txBody>
                  <a:tcPr>
                    <a:noFill/>
                  </a:tcPr>
                </a:tc>
                <a:extLst>
                  <a:ext uri="{0D108BD9-81ED-4DB2-BD59-A6C34878D82A}">
                    <a16:rowId xmlns:a16="http://schemas.microsoft.com/office/drawing/2014/main" val="1919229103"/>
                  </a:ext>
                </a:extLst>
              </a:tr>
            </a:tbl>
          </a:graphicData>
        </a:graphic>
      </p:graphicFrame>
      <p:sp>
        <p:nvSpPr>
          <p:cNvPr id="31" name="Isosceles Triangle 30">
            <a:extLst>
              <a:ext uri="{FF2B5EF4-FFF2-40B4-BE49-F238E27FC236}">
                <a16:creationId xmlns:a16="http://schemas.microsoft.com/office/drawing/2014/main" id="{6153F9A9-FEA7-477F-A05A-7E081E116A3F}"/>
              </a:ext>
            </a:extLst>
          </p:cNvPr>
          <p:cNvSpPr/>
          <p:nvPr/>
        </p:nvSpPr>
        <p:spPr>
          <a:xfrm flipV="1">
            <a:off x="18813756" y="9053467"/>
            <a:ext cx="252000" cy="180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8" name="Rectangle 47">
            <a:extLst>
              <a:ext uri="{FF2B5EF4-FFF2-40B4-BE49-F238E27FC236}">
                <a16:creationId xmlns:a16="http://schemas.microsoft.com/office/drawing/2014/main" id="{32D5A783-69DE-4F41-8846-C17234E5DA59}"/>
              </a:ext>
            </a:extLst>
          </p:cNvPr>
          <p:cNvSpPr/>
          <p:nvPr/>
        </p:nvSpPr>
        <p:spPr>
          <a:xfrm>
            <a:off x="13813822" y="1627967"/>
            <a:ext cx="6314251" cy="3316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2400">
              <a:solidFill>
                <a:schemeClr val="tx1"/>
              </a:solidFill>
              <a:latin typeface="Arial" panose="020B0604020202020204" pitchFamily="34" charset="0"/>
              <a:cs typeface="Arial" panose="020B0604020202020204" pitchFamily="34" charset="0"/>
            </a:endParaRPr>
          </a:p>
        </p:txBody>
      </p:sp>
      <p:graphicFrame>
        <p:nvGraphicFramePr>
          <p:cNvPr id="49" name="Table 23">
            <a:extLst>
              <a:ext uri="{FF2B5EF4-FFF2-40B4-BE49-F238E27FC236}">
                <a16:creationId xmlns:a16="http://schemas.microsoft.com/office/drawing/2014/main" id="{997796A2-77E7-431C-B74F-DDDDA871078F}"/>
              </a:ext>
            </a:extLst>
          </p:cNvPr>
          <p:cNvGraphicFramePr>
            <a:graphicFrameLocks noGrp="1"/>
          </p:cNvGraphicFramePr>
          <p:nvPr>
            <p:extLst>
              <p:ext uri="{D42A27DB-BD31-4B8C-83A1-F6EECF244321}">
                <p14:modId xmlns:p14="http://schemas.microsoft.com/office/powerpoint/2010/main" val="221925505"/>
              </p:ext>
            </p:extLst>
          </p:nvPr>
        </p:nvGraphicFramePr>
        <p:xfrm>
          <a:off x="13893557" y="1994674"/>
          <a:ext cx="4212000" cy="2595880"/>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209 088</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210 077</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45 732</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45 895</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26 700</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27 860</a:t>
                      </a:r>
                    </a:p>
                  </a:txBody>
                  <a:tcPr>
                    <a:solidFill>
                      <a:schemeClr val="bg1"/>
                    </a:solidFill>
                  </a:tcPr>
                </a:tc>
                <a:extLst>
                  <a:ext uri="{0D108BD9-81ED-4DB2-BD59-A6C34878D82A}">
                    <a16:rowId xmlns:a16="http://schemas.microsoft.com/office/drawing/2014/main" val="2649566680"/>
                  </a:ext>
                </a:extLst>
              </a:tr>
              <a:tr h="370840">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381 868</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388 809</a:t>
                      </a:r>
                    </a:p>
                  </a:txBody>
                  <a:tcPr>
                    <a:solidFill>
                      <a:schemeClr val="bg1"/>
                    </a:solidFill>
                  </a:tcPr>
                </a:tc>
                <a:extLst>
                  <a:ext uri="{0D108BD9-81ED-4DB2-BD59-A6C34878D82A}">
                    <a16:rowId xmlns:a16="http://schemas.microsoft.com/office/drawing/2014/main" val="1382081403"/>
                  </a:ext>
                </a:extLst>
              </a:tr>
              <a:tr h="370840">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618233984"/>
                  </a:ext>
                </a:extLst>
              </a:tr>
              <a:tr h="370840">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364644315"/>
                  </a:ext>
                </a:extLst>
              </a:tr>
            </a:tbl>
          </a:graphicData>
        </a:graphic>
      </p:graphicFrame>
      <p:graphicFrame>
        <p:nvGraphicFramePr>
          <p:cNvPr id="50" name="Table 49">
            <a:extLst>
              <a:ext uri="{FF2B5EF4-FFF2-40B4-BE49-F238E27FC236}">
                <a16:creationId xmlns:a16="http://schemas.microsoft.com/office/drawing/2014/main" id="{C0055440-592B-4CA2-8CD0-6B248E57B516}"/>
              </a:ext>
            </a:extLst>
          </p:cNvPr>
          <p:cNvGraphicFramePr>
            <a:graphicFrameLocks noGrp="1"/>
          </p:cNvGraphicFramePr>
          <p:nvPr>
            <p:extLst>
              <p:ext uri="{D42A27DB-BD31-4B8C-83A1-F6EECF244321}">
                <p14:modId xmlns:p14="http://schemas.microsoft.com/office/powerpoint/2010/main" val="4067963250"/>
              </p:ext>
            </p:extLst>
          </p:nvPr>
        </p:nvGraphicFramePr>
        <p:xfrm>
          <a:off x="18467614" y="1994674"/>
          <a:ext cx="1546065" cy="259588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1.0</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0.2</a:t>
                      </a:r>
                    </a:p>
                  </a:txBody>
                  <a:tcPr>
                    <a:solidFill>
                      <a:schemeClr val="bg1"/>
                    </a:solidFill>
                  </a:tcPr>
                </a:tc>
                <a:extLst>
                  <a:ext uri="{0D108BD9-81ED-4DB2-BD59-A6C34878D82A}">
                    <a16:rowId xmlns:a16="http://schemas.microsoft.com/office/drawing/2014/main" val="1063522109"/>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1.2</a:t>
                      </a:r>
                    </a:p>
                  </a:txBody>
                  <a:tcPr>
                    <a:solidFill>
                      <a:schemeClr val="bg1"/>
                    </a:solidFill>
                  </a:tcPr>
                </a:tc>
                <a:extLst>
                  <a:ext uri="{0D108BD9-81ED-4DB2-BD59-A6C34878D82A}">
                    <a16:rowId xmlns:a16="http://schemas.microsoft.com/office/drawing/2014/main" val="894353708"/>
                  </a:ext>
                </a:extLst>
              </a:tr>
              <a:tr h="370840">
                <a:tc>
                  <a:txBody>
                    <a:bodyPr/>
                    <a:lstStyle/>
                    <a:p>
                      <a:pPr algn="ctr"/>
                      <a:r>
                        <a:rPr lang="en-ZA" sz="1600">
                          <a:latin typeface="Arial" panose="020B0604020202020204" pitchFamily="34" charset="0"/>
                          <a:cs typeface="Arial" panose="020B0604020202020204" pitchFamily="34" charset="0"/>
                        </a:rPr>
                        <a:t>6.9</a:t>
                      </a:r>
                    </a:p>
                  </a:txBody>
                  <a:tcPr>
                    <a:solidFill>
                      <a:schemeClr val="bg1"/>
                    </a:solidFill>
                  </a:tcPr>
                </a:tc>
                <a:extLst>
                  <a:ext uri="{0D108BD9-81ED-4DB2-BD59-A6C34878D82A}">
                    <a16:rowId xmlns:a16="http://schemas.microsoft.com/office/drawing/2014/main" val="1690145944"/>
                  </a:ext>
                </a:extLst>
              </a:tr>
              <a:tr h="370840">
                <a:tc>
                  <a:txBody>
                    <a:bodyPr/>
                    <a:lstStyle/>
                    <a:p>
                      <a:pPr algn="ctr"/>
                      <a:r>
                        <a:rPr lang="en-ZA" sz="1600">
                          <a:latin typeface="Arial" panose="020B0604020202020204" pitchFamily="34" charset="0"/>
                          <a:cs typeface="Arial" panose="020B0604020202020204" pitchFamily="34" charset="0"/>
                        </a:rPr>
                        <a:t>-</a:t>
                      </a:r>
                    </a:p>
                  </a:txBody>
                  <a:tcPr>
                    <a:solidFill>
                      <a:schemeClr val="bg1"/>
                    </a:solidFill>
                  </a:tcPr>
                </a:tc>
                <a:extLst>
                  <a:ext uri="{0D108BD9-81ED-4DB2-BD59-A6C34878D82A}">
                    <a16:rowId xmlns:a16="http://schemas.microsoft.com/office/drawing/2014/main" val="1416317741"/>
                  </a:ext>
                </a:extLst>
              </a:tr>
              <a:tr h="370840">
                <a:tc>
                  <a:txBody>
                    <a:bodyPr/>
                    <a:lstStyle/>
                    <a:p>
                      <a:pPr algn="ctr"/>
                      <a:r>
                        <a:rPr lang="en-ZA" sz="1600">
                          <a:latin typeface="Arial" panose="020B0604020202020204" pitchFamily="34" charset="0"/>
                          <a:cs typeface="Arial" panose="020B0604020202020204" pitchFamily="34" charset="0"/>
                        </a:rPr>
                        <a:t>-</a:t>
                      </a:r>
                    </a:p>
                  </a:txBody>
                  <a:tcPr>
                    <a:solidFill>
                      <a:schemeClr val="bg1"/>
                    </a:solidFill>
                  </a:tcPr>
                </a:tc>
                <a:extLst>
                  <a:ext uri="{0D108BD9-81ED-4DB2-BD59-A6C34878D82A}">
                    <a16:rowId xmlns:a16="http://schemas.microsoft.com/office/drawing/2014/main" val="4254077085"/>
                  </a:ext>
                </a:extLst>
              </a:tr>
            </a:tbl>
          </a:graphicData>
        </a:graphic>
      </p:graphicFrame>
      <p:sp>
        <p:nvSpPr>
          <p:cNvPr id="46" name="Isosceles Triangle 45">
            <a:extLst>
              <a:ext uri="{FF2B5EF4-FFF2-40B4-BE49-F238E27FC236}">
                <a16:creationId xmlns:a16="http://schemas.microsoft.com/office/drawing/2014/main" id="{C48235F9-DF06-4C76-A8C4-15A10C316B18}"/>
              </a:ext>
            </a:extLst>
          </p:cNvPr>
          <p:cNvSpPr/>
          <p:nvPr/>
        </p:nvSpPr>
        <p:spPr>
          <a:xfrm flipV="1">
            <a:off x="18813756" y="8677698"/>
            <a:ext cx="252000" cy="180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1" name="TextBox 50">
            <a:extLst>
              <a:ext uri="{FF2B5EF4-FFF2-40B4-BE49-F238E27FC236}">
                <a16:creationId xmlns:a16="http://schemas.microsoft.com/office/drawing/2014/main" id="{AF728B84-E4C0-4D1D-8BB7-E7969F712CA2}"/>
              </a:ext>
            </a:extLst>
          </p:cNvPr>
          <p:cNvSpPr txBox="1"/>
          <p:nvPr/>
        </p:nvSpPr>
        <p:spPr>
          <a:xfrm>
            <a:off x="17811166" y="9840121"/>
            <a:ext cx="2832421" cy="307777"/>
          </a:xfrm>
          <a:prstGeom prst="rect">
            <a:avLst/>
          </a:prstGeom>
          <a:noFill/>
        </p:spPr>
        <p:txBody>
          <a:bodyPr wrap="squar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*Caution: small sample size</a:t>
            </a:r>
          </a:p>
        </p:txBody>
      </p:sp>
      <p:sp>
        <p:nvSpPr>
          <p:cNvPr id="52" name="TextBox 51">
            <a:extLst>
              <a:ext uri="{FF2B5EF4-FFF2-40B4-BE49-F238E27FC236}">
                <a16:creationId xmlns:a16="http://schemas.microsoft.com/office/drawing/2014/main" id="{492BF9F9-244B-418B-A3B3-11E02606D228}"/>
              </a:ext>
            </a:extLst>
          </p:cNvPr>
          <p:cNvSpPr txBox="1"/>
          <p:nvPr/>
        </p:nvSpPr>
        <p:spPr>
          <a:xfrm>
            <a:off x="17261416" y="7598784"/>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54" name="TextBox 53">
            <a:extLst>
              <a:ext uri="{FF2B5EF4-FFF2-40B4-BE49-F238E27FC236}">
                <a16:creationId xmlns:a16="http://schemas.microsoft.com/office/drawing/2014/main" id="{3FEBE163-0856-4019-A497-09492365098C}"/>
              </a:ext>
            </a:extLst>
          </p:cNvPr>
          <p:cNvSpPr txBox="1"/>
          <p:nvPr/>
        </p:nvSpPr>
        <p:spPr>
          <a:xfrm>
            <a:off x="13003723" y="5204842"/>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45" name="Isosceles Triangle 44">
            <a:extLst>
              <a:ext uri="{FF2B5EF4-FFF2-40B4-BE49-F238E27FC236}">
                <a16:creationId xmlns:a16="http://schemas.microsoft.com/office/drawing/2014/main" id="{501D7530-AF06-486A-B72C-07328517242C}"/>
              </a:ext>
            </a:extLst>
          </p:cNvPr>
          <p:cNvSpPr/>
          <p:nvPr/>
        </p:nvSpPr>
        <p:spPr>
          <a:xfrm>
            <a:off x="18799000" y="2807939"/>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7" name="Isosceles Triangle 46">
            <a:extLst>
              <a:ext uri="{FF2B5EF4-FFF2-40B4-BE49-F238E27FC236}">
                <a16:creationId xmlns:a16="http://schemas.microsoft.com/office/drawing/2014/main" id="{94D411A0-15A6-4359-B2E2-7739D8BEC5E2}"/>
              </a:ext>
            </a:extLst>
          </p:cNvPr>
          <p:cNvSpPr/>
          <p:nvPr/>
        </p:nvSpPr>
        <p:spPr>
          <a:xfrm>
            <a:off x="18799000" y="3174646"/>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3" name="Isosceles Triangle 52">
            <a:extLst>
              <a:ext uri="{FF2B5EF4-FFF2-40B4-BE49-F238E27FC236}">
                <a16:creationId xmlns:a16="http://schemas.microsoft.com/office/drawing/2014/main" id="{F9B58CBE-8019-4085-A554-69204F9A0B94}"/>
              </a:ext>
            </a:extLst>
          </p:cNvPr>
          <p:cNvSpPr/>
          <p:nvPr/>
        </p:nvSpPr>
        <p:spPr>
          <a:xfrm>
            <a:off x="18799000" y="3562225"/>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6" name="TextBox 55">
            <a:extLst>
              <a:ext uri="{FF2B5EF4-FFF2-40B4-BE49-F238E27FC236}">
                <a16:creationId xmlns:a16="http://schemas.microsoft.com/office/drawing/2014/main" id="{8B55A73B-1F3C-4204-BA3B-F0982B4E49FD}"/>
              </a:ext>
            </a:extLst>
          </p:cNvPr>
          <p:cNvSpPr txBox="1"/>
          <p:nvPr/>
        </p:nvSpPr>
        <p:spPr>
          <a:xfrm>
            <a:off x="11634646" y="5634418"/>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57" name="TextBox 56">
            <a:extLst>
              <a:ext uri="{FF2B5EF4-FFF2-40B4-BE49-F238E27FC236}">
                <a16:creationId xmlns:a16="http://schemas.microsoft.com/office/drawing/2014/main" id="{59A40C6C-842E-4E24-BB17-FD0A0732B812}"/>
              </a:ext>
            </a:extLst>
          </p:cNvPr>
          <p:cNvSpPr txBox="1"/>
          <p:nvPr/>
        </p:nvSpPr>
        <p:spPr>
          <a:xfrm>
            <a:off x="7390944" y="5634417"/>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44" name="Rectangle 43">
            <a:extLst>
              <a:ext uri="{FF2B5EF4-FFF2-40B4-BE49-F238E27FC236}">
                <a16:creationId xmlns:a16="http://schemas.microsoft.com/office/drawing/2014/main" id="{90AE95BE-D4B6-46C6-B83A-9C3B38CFC631}"/>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5" name="object 16">
            <a:extLst>
              <a:ext uri="{FF2B5EF4-FFF2-40B4-BE49-F238E27FC236}">
                <a16:creationId xmlns:a16="http://schemas.microsoft.com/office/drawing/2014/main" id="{CFC0A1DE-6FFF-A731-1A04-C20695297F61}"/>
              </a:ext>
            </a:extLst>
          </p:cNvPr>
          <p:cNvSpPr/>
          <p:nvPr/>
        </p:nvSpPr>
        <p:spPr>
          <a:xfrm>
            <a:off x="8801713" y="205722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Isosceles Triangle 57">
            <a:extLst>
              <a:ext uri="{FF2B5EF4-FFF2-40B4-BE49-F238E27FC236}">
                <a16:creationId xmlns:a16="http://schemas.microsoft.com/office/drawing/2014/main" id="{D413C92E-364D-4752-81D4-25A130EBEDD9}"/>
              </a:ext>
            </a:extLst>
          </p:cNvPr>
          <p:cNvSpPr/>
          <p:nvPr/>
        </p:nvSpPr>
        <p:spPr>
          <a:xfrm>
            <a:off x="18799000" y="2454455"/>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bject 16">
            <a:extLst>
              <a:ext uri="{FF2B5EF4-FFF2-40B4-BE49-F238E27FC236}">
                <a16:creationId xmlns:a16="http://schemas.microsoft.com/office/drawing/2014/main" id="{24E8EAF5-CDC2-989A-1B00-F193737977CD}"/>
              </a:ext>
            </a:extLst>
          </p:cNvPr>
          <p:cNvSpPr/>
          <p:nvPr/>
        </p:nvSpPr>
        <p:spPr>
          <a:xfrm>
            <a:off x="10103754" y="208017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object 16">
            <a:extLst>
              <a:ext uri="{FF2B5EF4-FFF2-40B4-BE49-F238E27FC236}">
                <a16:creationId xmlns:a16="http://schemas.microsoft.com/office/drawing/2014/main" id="{A213559B-8DBA-6F73-D2B4-DEE2A31503BF}"/>
              </a:ext>
            </a:extLst>
          </p:cNvPr>
          <p:cNvSpPr/>
          <p:nvPr/>
        </p:nvSpPr>
        <p:spPr>
          <a:xfrm>
            <a:off x="11287274" y="207372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object 16">
            <a:extLst>
              <a:ext uri="{FF2B5EF4-FFF2-40B4-BE49-F238E27FC236}">
                <a16:creationId xmlns:a16="http://schemas.microsoft.com/office/drawing/2014/main" id="{76A2D820-C062-D7CE-9D49-590872D0621D}"/>
              </a:ext>
            </a:extLst>
          </p:cNvPr>
          <p:cNvSpPr/>
          <p:nvPr/>
        </p:nvSpPr>
        <p:spPr>
          <a:xfrm>
            <a:off x="11287274" y="275429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object 16">
            <a:extLst>
              <a:ext uri="{FF2B5EF4-FFF2-40B4-BE49-F238E27FC236}">
                <a16:creationId xmlns:a16="http://schemas.microsoft.com/office/drawing/2014/main" id="{0A1CC6D6-4695-7B1A-51D7-98CF80AE11F6}"/>
              </a:ext>
            </a:extLst>
          </p:cNvPr>
          <p:cNvSpPr/>
          <p:nvPr/>
        </p:nvSpPr>
        <p:spPr>
          <a:xfrm>
            <a:off x="8801586" y="274761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object 16">
            <a:extLst>
              <a:ext uri="{FF2B5EF4-FFF2-40B4-BE49-F238E27FC236}">
                <a16:creationId xmlns:a16="http://schemas.microsoft.com/office/drawing/2014/main" id="{CB8E152E-7628-3C67-1843-23609FB277CB}"/>
              </a:ext>
            </a:extLst>
          </p:cNvPr>
          <p:cNvSpPr/>
          <p:nvPr/>
        </p:nvSpPr>
        <p:spPr>
          <a:xfrm>
            <a:off x="12598262" y="213977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object 16">
            <a:extLst>
              <a:ext uri="{FF2B5EF4-FFF2-40B4-BE49-F238E27FC236}">
                <a16:creationId xmlns:a16="http://schemas.microsoft.com/office/drawing/2014/main" id="{FA1D2DDF-AC3D-25F6-90A6-65B92E146FB6}"/>
              </a:ext>
            </a:extLst>
          </p:cNvPr>
          <p:cNvSpPr/>
          <p:nvPr/>
        </p:nvSpPr>
        <p:spPr>
          <a:xfrm>
            <a:off x="11292959" y="3443867"/>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object 16">
            <a:extLst>
              <a:ext uri="{FF2B5EF4-FFF2-40B4-BE49-F238E27FC236}">
                <a16:creationId xmlns:a16="http://schemas.microsoft.com/office/drawing/2014/main" id="{47C464F8-CAD0-A9F5-D80A-9EB7A1AE60BA}"/>
              </a:ext>
            </a:extLst>
          </p:cNvPr>
          <p:cNvSpPr/>
          <p:nvPr/>
        </p:nvSpPr>
        <p:spPr>
          <a:xfrm>
            <a:off x="12598262" y="345489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object 16">
            <a:extLst>
              <a:ext uri="{FF2B5EF4-FFF2-40B4-BE49-F238E27FC236}">
                <a16:creationId xmlns:a16="http://schemas.microsoft.com/office/drawing/2014/main" id="{EBDF7E70-0BF1-7133-9551-6AC537792B96}"/>
              </a:ext>
            </a:extLst>
          </p:cNvPr>
          <p:cNvSpPr/>
          <p:nvPr/>
        </p:nvSpPr>
        <p:spPr>
          <a:xfrm>
            <a:off x="11287274" y="394612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object 16">
            <a:extLst>
              <a:ext uri="{FF2B5EF4-FFF2-40B4-BE49-F238E27FC236}">
                <a16:creationId xmlns:a16="http://schemas.microsoft.com/office/drawing/2014/main" id="{17DC6FD6-71C9-B9AA-486B-26B061811DD4}"/>
              </a:ext>
            </a:extLst>
          </p:cNvPr>
          <p:cNvSpPr/>
          <p:nvPr/>
        </p:nvSpPr>
        <p:spPr>
          <a:xfrm>
            <a:off x="12621997" y="391998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object 16">
            <a:extLst>
              <a:ext uri="{FF2B5EF4-FFF2-40B4-BE49-F238E27FC236}">
                <a16:creationId xmlns:a16="http://schemas.microsoft.com/office/drawing/2014/main" id="{A119F8D5-E2ED-D509-1F59-8CF91089B56A}"/>
              </a:ext>
            </a:extLst>
          </p:cNvPr>
          <p:cNvSpPr/>
          <p:nvPr/>
        </p:nvSpPr>
        <p:spPr>
          <a:xfrm>
            <a:off x="11287274" y="454753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object 16">
            <a:extLst>
              <a:ext uri="{FF2B5EF4-FFF2-40B4-BE49-F238E27FC236}">
                <a16:creationId xmlns:a16="http://schemas.microsoft.com/office/drawing/2014/main" id="{00C6A8F9-764A-7829-1D62-4137462FE4AB}"/>
              </a:ext>
            </a:extLst>
          </p:cNvPr>
          <p:cNvSpPr/>
          <p:nvPr/>
        </p:nvSpPr>
        <p:spPr>
          <a:xfrm>
            <a:off x="12578422" y="453378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2829AACA-6F77-A54B-9717-68564490E4C8}"/>
              </a:ext>
            </a:extLst>
          </p:cNvPr>
          <p:cNvSpPr txBox="1"/>
          <p:nvPr/>
        </p:nvSpPr>
        <p:spPr>
          <a:xfrm>
            <a:off x="5906942"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5" name="Rectangle 24">
            <a:extLst>
              <a:ext uri="{FF2B5EF4-FFF2-40B4-BE49-F238E27FC236}">
                <a16:creationId xmlns:a16="http://schemas.microsoft.com/office/drawing/2014/main" id="{E6A0FA6A-34E3-34AF-5E2A-8C4FC163926F}"/>
              </a:ext>
            </a:extLst>
          </p:cNvPr>
          <p:cNvSpPr/>
          <p:nvPr/>
        </p:nvSpPr>
        <p:spPr>
          <a:xfrm>
            <a:off x="8614611"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6" name="Rectangle 25">
            <a:extLst>
              <a:ext uri="{FF2B5EF4-FFF2-40B4-BE49-F238E27FC236}">
                <a16:creationId xmlns:a16="http://schemas.microsoft.com/office/drawing/2014/main" id="{0468637F-6CC4-BD41-E0DE-2A427AB486D8}"/>
              </a:ext>
            </a:extLst>
          </p:cNvPr>
          <p:cNvSpPr/>
          <p:nvPr/>
        </p:nvSpPr>
        <p:spPr>
          <a:xfrm>
            <a:off x="13844195"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8" name="TextBox 27">
            <a:extLst>
              <a:ext uri="{FF2B5EF4-FFF2-40B4-BE49-F238E27FC236}">
                <a16:creationId xmlns:a16="http://schemas.microsoft.com/office/drawing/2014/main" id="{96EFBA48-6C9E-F564-CF97-A8439011BCA8}"/>
              </a:ext>
            </a:extLst>
          </p:cNvPr>
          <p:cNvSpPr txBox="1"/>
          <p:nvPr/>
        </p:nvSpPr>
        <p:spPr>
          <a:xfrm>
            <a:off x="13895171"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9" name="Rectangle 28">
            <a:extLst>
              <a:ext uri="{FF2B5EF4-FFF2-40B4-BE49-F238E27FC236}">
                <a16:creationId xmlns:a16="http://schemas.microsoft.com/office/drawing/2014/main" id="{C5E10333-E7BA-5C9A-F7B4-97DD8FC64343}"/>
              </a:ext>
            </a:extLst>
          </p:cNvPr>
          <p:cNvSpPr/>
          <p:nvPr/>
        </p:nvSpPr>
        <p:spPr>
          <a:xfrm>
            <a:off x="3550920" y="5257800"/>
            <a:ext cx="2321943" cy="82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1" name="Rectangle 20">
            <a:extLst>
              <a:ext uri="{FF2B5EF4-FFF2-40B4-BE49-F238E27FC236}">
                <a16:creationId xmlns:a16="http://schemas.microsoft.com/office/drawing/2014/main" id="{F5828DDF-8154-82DE-DAA6-5AA785DFE732}"/>
              </a:ext>
            </a:extLst>
          </p:cNvPr>
          <p:cNvSpPr/>
          <p:nvPr/>
        </p:nvSpPr>
        <p:spPr>
          <a:xfrm>
            <a:off x="704535" y="557634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0393892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Channel Growth ,textbox ,textbox ,test ,textbox ,textbox ,textbox ,textbox ,textbox ,textbox ,textbox ,Money Experts That Do Good and Brand Personality ,textbox ,textbox ,textbox ,shape ,shape ,shape ,shape ,textbox ,textbox ,tableEx ,tableEx ,tableEx ,tableEx ,tableEx ,tableEx ,tableEx ,slicer ,tableEx ,image. Please refer to the notes on this slide for details"/>
          <p:cNvPicPr>
            <a:picLocks noChangeAspect="1"/>
          </p:cNvPicPr>
          <p:nvPr/>
        </p:nvPicPr>
        <p:blipFill>
          <a:blip r:embed="rId3"/>
          <a:stretch>
            <a:fillRect/>
          </a:stretch>
        </p:blipFill>
        <p:spPr>
          <a:xfrm>
            <a:off x="1" y="0"/>
            <a:ext cx="20151852" cy="11309449"/>
          </a:xfrm>
          <a:prstGeom prst="rect">
            <a:avLst/>
          </a:prstGeom>
          <a:noFill/>
        </p:spPr>
      </p:pic>
      <p:sp>
        <p:nvSpPr>
          <p:cNvPr id="4" name="Title" hidden="1"/>
          <p:cNvSpPr>
            <a:spLocks noGrp="1"/>
          </p:cNvSpPr>
          <p:nvPr>
            <p:ph type="title"/>
          </p:nvPr>
        </p:nvSpPr>
        <p:spPr/>
        <p:txBody>
          <a:bodyPr/>
          <a:lstStyle/>
          <a:p>
            <a:r>
              <a:t>Nedbank - Business Banking</a:t>
            </a:r>
          </a:p>
        </p:txBody>
      </p:sp>
      <p:sp>
        <p:nvSpPr>
          <p:cNvPr id="8" name="Title 1">
            <a:extLst>
              <a:ext uri="{FF2B5EF4-FFF2-40B4-BE49-F238E27FC236}">
                <a16:creationId xmlns:a16="http://schemas.microsoft.com/office/drawing/2014/main" id="{38B57CF7-188F-46B1-A6A4-EBF922D5DE88}"/>
              </a:ext>
            </a:extLst>
          </p:cNvPr>
          <p:cNvSpPr txBox="1">
            <a:spLocks/>
          </p:cNvSpPr>
          <p:nvPr/>
        </p:nvSpPr>
        <p:spPr>
          <a:xfrm>
            <a:off x="1524290" y="227961"/>
            <a:ext cx="1723998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endParaRPr lang="en-ZA" sz="2600">
              <a:solidFill>
                <a:schemeClr val="bg1"/>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CDBCE7D0-CDDA-43A5-83AA-D88E15A5098C}"/>
              </a:ext>
            </a:extLst>
          </p:cNvPr>
          <p:cNvSpPr/>
          <p:nvPr/>
        </p:nvSpPr>
        <p:spPr>
          <a:xfrm>
            <a:off x="101341" y="1473793"/>
            <a:ext cx="563879" cy="624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graphicFrame>
        <p:nvGraphicFramePr>
          <p:cNvPr id="27" name="object 19">
            <a:extLst>
              <a:ext uri="{FF2B5EF4-FFF2-40B4-BE49-F238E27FC236}">
                <a16:creationId xmlns:a16="http://schemas.microsoft.com/office/drawing/2014/main" id="{092D40A1-9BB8-12F7-53EF-0463F20375A1}"/>
              </a:ext>
            </a:extLst>
          </p:cNvPr>
          <p:cNvGraphicFramePr>
            <a:graphicFrameLocks noGrp="1"/>
          </p:cNvGraphicFramePr>
          <p:nvPr>
            <p:extLst>
              <p:ext uri="{D42A27DB-BD31-4B8C-83A1-F6EECF244321}">
                <p14:modId xmlns:p14="http://schemas.microsoft.com/office/powerpoint/2010/main" val="3391537408"/>
              </p:ext>
            </p:extLst>
          </p:nvPr>
        </p:nvGraphicFramePr>
        <p:xfrm>
          <a:off x="898127" y="1299295"/>
          <a:ext cx="12647657" cy="3295742"/>
        </p:xfrm>
        <a:graphic>
          <a:graphicData uri="http://schemas.openxmlformats.org/drawingml/2006/table">
            <a:tbl>
              <a:tblPr firstRow="1" bandRow="1">
                <a:tableStyleId>{2D5ABB26-0587-4C30-8999-92F81FD0307C}</a:tableStyleId>
              </a:tblPr>
              <a:tblGrid>
                <a:gridCol w="6489644">
                  <a:extLst>
                    <a:ext uri="{9D8B030D-6E8A-4147-A177-3AD203B41FA5}">
                      <a16:colId xmlns:a16="http://schemas.microsoft.com/office/drawing/2014/main" val="20000"/>
                    </a:ext>
                  </a:extLst>
                </a:gridCol>
                <a:gridCol w="1045173">
                  <a:extLst>
                    <a:ext uri="{9D8B030D-6E8A-4147-A177-3AD203B41FA5}">
                      <a16:colId xmlns:a16="http://schemas.microsoft.com/office/drawing/2014/main" val="20001"/>
                    </a:ext>
                  </a:extLst>
                </a:gridCol>
                <a:gridCol w="1281046">
                  <a:extLst>
                    <a:ext uri="{9D8B030D-6E8A-4147-A177-3AD203B41FA5}">
                      <a16:colId xmlns:a16="http://schemas.microsoft.com/office/drawing/2014/main" val="20002"/>
                    </a:ext>
                  </a:extLst>
                </a:gridCol>
                <a:gridCol w="1281046">
                  <a:extLst>
                    <a:ext uri="{9D8B030D-6E8A-4147-A177-3AD203B41FA5}">
                      <a16:colId xmlns:a16="http://schemas.microsoft.com/office/drawing/2014/main" val="20003"/>
                    </a:ext>
                  </a:extLst>
                </a:gridCol>
                <a:gridCol w="1207607">
                  <a:extLst>
                    <a:ext uri="{9D8B030D-6E8A-4147-A177-3AD203B41FA5}">
                      <a16:colId xmlns:a16="http://schemas.microsoft.com/office/drawing/2014/main" val="20004"/>
                    </a:ext>
                  </a:extLst>
                </a:gridCol>
                <a:gridCol w="1343141">
                  <a:extLst>
                    <a:ext uri="{9D8B030D-6E8A-4147-A177-3AD203B41FA5}">
                      <a16:colId xmlns:a16="http://schemas.microsoft.com/office/drawing/2014/main" val="20005"/>
                    </a:ext>
                  </a:extLst>
                </a:gridCol>
              </a:tblGrid>
              <a:tr h="659107">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13719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Financial</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planning executions and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5"/>
                        </a:rPr>
                        <a:t>the</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6"/>
                        </a:rPr>
                        <a:t>webinar</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continued to feature, covering various topics including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currency</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8"/>
                        </a:rPr>
                        <a:t>fluctuations</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9"/>
                        </a:rPr>
                        <a:t>retirement</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0"/>
                        </a:rPr>
                        <a:t>savings</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1"/>
                        </a:rPr>
                        <a:t>planning</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the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2"/>
                        </a:rPr>
                        <a:t>impact</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of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3"/>
                        </a:rPr>
                        <a:t>tax</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on retirement funding and understanding </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4"/>
                        </a:rPr>
                        <a:t>global</a:t>
                      </a:r>
                      <a:r>
                        <a:rPr kumimoji="0" lang="en-ZA"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markets</a:t>
                      </a: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456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ZA" sz="1600" i="0">
                          <a:solidFill>
                            <a:srgbClr val="006341"/>
                          </a:solidFill>
                          <a:latin typeface="Arial"/>
                          <a:cs typeface="Arial"/>
                          <a:hlinkClick r:id="rId15"/>
                        </a:rPr>
                        <a:t>Connected</a:t>
                      </a:r>
                      <a:r>
                        <a:rPr lang="en-ZA" sz="1600" i="0">
                          <a:solidFill>
                            <a:srgbClr val="006341"/>
                          </a:solidFill>
                          <a:latin typeface="Arial"/>
                          <a:cs typeface="Arial"/>
                        </a:rPr>
                        <a:t> </a:t>
                      </a:r>
                      <a:r>
                        <a:rPr lang="en-ZA" sz="1600" i="0">
                          <a:solidFill>
                            <a:srgbClr val="006341"/>
                          </a:solidFill>
                          <a:latin typeface="Arial"/>
                          <a:cs typeface="Arial"/>
                          <a:hlinkClick r:id="rId16"/>
                        </a:rPr>
                        <a:t>Wealth</a:t>
                      </a:r>
                      <a:r>
                        <a:rPr lang="en-ZA" sz="1600" i="0">
                          <a:solidFill>
                            <a:srgbClr val="006341"/>
                          </a:solidFill>
                          <a:latin typeface="Arial"/>
                          <a:cs typeface="Arial"/>
                        </a:rPr>
                        <a:t> </a:t>
                      </a:r>
                      <a:r>
                        <a:rPr lang="en-ZA" sz="1600" i="0">
                          <a:solidFill>
                            <a:srgbClr val="006341"/>
                          </a:solidFill>
                          <a:latin typeface="Arial"/>
                          <a:cs typeface="Arial"/>
                          <a:hlinkClick r:id="rId17"/>
                        </a:rPr>
                        <a:t>continued</a:t>
                      </a:r>
                      <a:r>
                        <a:rPr lang="en-ZA" sz="1600" i="0">
                          <a:solidFill>
                            <a:srgbClr val="006341"/>
                          </a:solidFill>
                          <a:latin typeface="Arial"/>
                          <a:cs typeface="Arial"/>
                        </a:rPr>
                        <a:t> to feature</a:t>
                      </a: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870393">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19" name="Title 1">
            <a:extLst>
              <a:ext uri="{FF2B5EF4-FFF2-40B4-BE49-F238E27FC236}">
                <a16:creationId xmlns:a16="http://schemas.microsoft.com/office/drawing/2014/main" id="{AEF1C150-807A-4A34-AA42-547E6FEE22BA}"/>
              </a:ext>
            </a:extLst>
          </p:cNvPr>
          <p:cNvSpPr txBox="1">
            <a:spLocks/>
          </p:cNvSpPr>
          <p:nvPr/>
        </p:nvSpPr>
        <p:spPr>
          <a:xfrm>
            <a:off x="1382266" y="226219"/>
            <a:ext cx="16363867"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Private Wealth - Nedbank</a:t>
            </a:r>
            <a:endParaRPr lang="en-ZA" sz="2600">
              <a:solidFill>
                <a:srgbClr val="FF0000"/>
              </a:solidFill>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D32821B6-211C-45D0-9005-71556932F1E9}"/>
              </a:ext>
            </a:extLst>
          </p:cNvPr>
          <p:cNvSpPr/>
          <p:nvPr/>
        </p:nvSpPr>
        <p:spPr>
          <a:xfrm>
            <a:off x="13800781" y="7971026"/>
            <a:ext cx="6351072" cy="1887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9" name="Table 23">
            <a:extLst>
              <a:ext uri="{FF2B5EF4-FFF2-40B4-BE49-F238E27FC236}">
                <a16:creationId xmlns:a16="http://schemas.microsoft.com/office/drawing/2014/main" id="{8E23C2FE-3E0B-4AFB-BA57-D703B58894FD}"/>
              </a:ext>
            </a:extLst>
          </p:cNvPr>
          <p:cNvGraphicFramePr>
            <a:graphicFrameLocks noGrp="1"/>
          </p:cNvGraphicFramePr>
          <p:nvPr>
            <p:extLst>
              <p:ext uri="{D42A27DB-BD31-4B8C-83A1-F6EECF244321}">
                <p14:modId xmlns:p14="http://schemas.microsoft.com/office/powerpoint/2010/main" val="3133229172"/>
              </p:ext>
            </p:extLst>
          </p:nvPr>
        </p:nvGraphicFramePr>
        <p:xfrm>
          <a:off x="13894695" y="8358605"/>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75%</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75%</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88%</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88%</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9%</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10%</a:t>
                      </a:r>
                    </a:p>
                  </a:txBody>
                  <a:tcPr>
                    <a:solidFill>
                      <a:schemeClr val="bg1"/>
                    </a:solidFill>
                  </a:tcPr>
                </a:tc>
                <a:extLst>
                  <a:ext uri="{0D108BD9-81ED-4DB2-BD59-A6C34878D82A}">
                    <a16:rowId xmlns:a16="http://schemas.microsoft.com/office/drawing/2014/main" val="1253289696"/>
                  </a:ext>
                </a:extLst>
              </a:tr>
            </a:tbl>
          </a:graphicData>
        </a:graphic>
      </p:graphicFrame>
      <p:graphicFrame>
        <p:nvGraphicFramePr>
          <p:cNvPr id="30" name="Table 29">
            <a:extLst>
              <a:ext uri="{FF2B5EF4-FFF2-40B4-BE49-F238E27FC236}">
                <a16:creationId xmlns:a16="http://schemas.microsoft.com/office/drawing/2014/main" id="{7EC57F65-0B1A-408C-8540-80CCFDB14709}"/>
              </a:ext>
            </a:extLst>
          </p:cNvPr>
          <p:cNvGraphicFramePr>
            <a:graphicFrameLocks noGrp="1"/>
          </p:cNvGraphicFramePr>
          <p:nvPr>
            <p:extLst>
              <p:ext uri="{D42A27DB-BD31-4B8C-83A1-F6EECF244321}">
                <p14:modId xmlns:p14="http://schemas.microsoft.com/office/powerpoint/2010/main" val="1287022527"/>
              </p:ext>
            </p:extLst>
          </p:nvPr>
        </p:nvGraphicFramePr>
        <p:xfrm>
          <a:off x="18726178" y="8358605"/>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a:t>
                      </a:r>
                    </a:p>
                  </a:txBody>
                  <a:tcPr>
                    <a:solidFill>
                      <a:schemeClr val="bg1"/>
                    </a:solid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+1%</a:t>
                      </a:r>
                    </a:p>
                  </a:txBody>
                  <a:tcPr>
                    <a:solidFill>
                      <a:schemeClr val="bg1"/>
                    </a:solidFill>
                  </a:tcPr>
                </a:tc>
                <a:extLst>
                  <a:ext uri="{0D108BD9-81ED-4DB2-BD59-A6C34878D82A}">
                    <a16:rowId xmlns:a16="http://schemas.microsoft.com/office/drawing/2014/main" val="2344277495"/>
                  </a:ext>
                </a:extLst>
              </a:tr>
            </a:tbl>
          </a:graphicData>
        </a:graphic>
      </p:graphicFrame>
      <p:sp>
        <p:nvSpPr>
          <p:cNvPr id="32" name="Rectangle 31">
            <a:extLst>
              <a:ext uri="{FF2B5EF4-FFF2-40B4-BE49-F238E27FC236}">
                <a16:creationId xmlns:a16="http://schemas.microsoft.com/office/drawing/2014/main" id="{5B657606-FDE6-4721-A2F3-065C7DB969D9}"/>
              </a:ext>
            </a:extLst>
          </p:cNvPr>
          <p:cNvSpPr/>
          <p:nvPr/>
        </p:nvSpPr>
        <p:spPr>
          <a:xfrm>
            <a:off x="6515100" y="6083764"/>
            <a:ext cx="7030684" cy="3742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3" name="Chart 32">
            <a:extLst>
              <a:ext uri="{FF2B5EF4-FFF2-40B4-BE49-F238E27FC236}">
                <a16:creationId xmlns:a16="http://schemas.microsoft.com/office/drawing/2014/main" id="{BA9873C8-669B-4191-93E1-83BC8822D5B3}"/>
              </a:ext>
            </a:extLst>
          </p:cNvPr>
          <p:cNvGraphicFramePr/>
          <p:nvPr>
            <p:extLst>
              <p:ext uri="{D42A27DB-BD31-4B8C-83A1-F6EECF244321}">
                <p14:modId xmlns:p14="http://schemas.microsoft.com/office/powerpoint/2010/main" val="3095973645"/>
              </p:ext>
            </p:extLst>
          </p:nvPr>
        </p:nvGraphicFramePr>
        <p:xfrm>
          <a:off x="6000237" y="6513426"/>
          <a:ext cx="7380739" cy="3691612"/>
        </p:xfrm>
        <a:graphic>
          <a:graphicData uri="http://schemas.openxmlformats.org/drawingml/2006/chart">
            <c:chart xmlns:c="http://schemas.openxmlformats.org/drawingml/2006/chart" xmlns:r="http://schemas.openxmlformats.org/officeDocument/2006/relationships" r:id="rId18"/>
          </a:graphicData>
        </a:graphic>
      </p:graphicFrame>
      <p:cxnSp>
        <p:nvCxnSpPr>
          <p:cNvPr id="34" name="Straight Connector 33">
            <a:extLst>
              <a:ext uri="{FF2B5EF4-FFF2-40B4-BE49-F238E27FC236}">
                <a16:creationId xmlns:a16="http://schemas.microsoft.com/office/drawing/2014/main" id="{E380AB79-D391-4562-9A70-0DA1BF8164AE}"/>
              </a:ext>
            </a:extLst>
          </p:cNvPr>
          <p:cNvCxnSpPr/>
          <p:nvPr/>
        </p:nvCxnSpPr>
        <p:spPr>
          <a:xfrm>
            <a:off x="7883769" y="5890846"/>
            <a:ext cx="0" cy="4163563"/>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2" name="Rectangle 1">
            <a:extLst>
              <a:ext uri="{FF2B5EF4-FFF2-40B4-BE49-F238E27FC236}">
                <a16:creationId xmlns:a16="http://schemas.microsoft.com/office/drawing/2014/main" id="{B06F18FF-FA30-4C1A-AF5F-167BE1AFBDD8}"/>
              </a:ext>
            </a:extLst>
          </p:cNvPr>
          <p:cNvSpPr/>
          <p:nvPr/>
        </p:nvSpPr>
        <p:spPr>
          <a:xfrm>
            <a:off x="665219" y="6254467"/>
            <a:ext cx="5194440" cy="215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5" name="Table 23">
            <a:extLst>
              <a:ext uri="{FF2B5EF4-FFF2-40B4-BE49-F238E27FC236}">
                <a16:creationId xmlns:a16="http://schemas.microsoft.com/office/drawing/2014/main" id="{D6A6E457-8D8F-422F-AB97-24B4DBACF79E}"/>
              </a:ext>
            </a:extLst>
          </p:cNvPr>
          <p:cNvGraphicFramePr>
            <a:graphicFrameLocks noGrp="1"/>
          </p:cNvGraphicFramePr>
          <p:nvPr>
            <p:extLst>
              <p:ext uri="{D42A27DB-BD31-4B8C-83A1-F6EECF244321}">
                <p14:modId xmlns:p14="http://schemas.microsoft.com/office/powerpoint/2010/main" val="2868223900"/>
              </p:ext>
            </p:extLst>
          </p:nvPr>
        </p:nvGraphicFramePr>
        <p:xfrm>
          <a:off x="454194"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95%</a:t>
                      </a:r>
                    </a:p>
                  </a:txBody>
                  <a:tcPr>
                    <a:solidFill>
                      <a:schemeClr val="bg1"/>
                    </a:solidFill>
                  </a:tcPr>
                </a:tc>
                <a:extLst>
                  <a:ext uri="{0D108BD9-81ED-4DB2-BD59-A6C34878D82A}">
                    <a16:rowId xmlns:a16="http://schemas.microsoft.com/office/drawing/2014/main" val="1919229103"/>
                  </a:ext>
                </a:extLst>
              </a:tr>
            </a:tbl>
          </a:graphicData>
        </a:graphic>
      </p:graphicFrame>
      <p:sp>
        <p:nvSpPr>
          <p:cNvPr id="37" name="Rectangle 36">
            <a:extLst>
              <a:ext uri="{FF2B5EF4-FFF2-40B4-BE49-F238E27FC236}">
                <a16:creationId xmlns:a16="http://schemas.microsoft.com/office/drawing/2014/main" id="{DABF7B6D-FAB4-41C5-A28D-759FBE7F53AD}"/>
              </a:ext>
            </a:extLst>
          </p:cNvPr>
          <p:cNvSpPr/>
          <p:nvPr/>
        </p:nvSpPr>
        <p:spPr>
          <a:xfrm>
            <a:off x="13799643" y="1607095"/>
            <a:ext cx="6352210" cy="3395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8" name="Table 23">
            <a:extLst>
              <a:ext uri="{FF2B5EF4-FFF2-40B4-BE49-F238E27FC236}">
                <a16:creationId xmlns:a16="http://schemas.microsoft.com/office/drawing/2014/main" id="{E2A05118-F31E-4466-95CD-FF1B6F1F5449}"/>
              </a:ext>
            </a:extLst>
          </p:cNvPr>
          <p:cNvGraphicFramePr>
            <a:graphicFrameLocks noGrp="1"/>
          </p:cNvGraphicFramePr>
          <p:nvPr>
            <p:extLst>
              <p:ext uri="{D42A27DB-BD31-4B8C-83A1-F6EECF244321}">
                <p14:modId xmlns:p14="http://schemas.microsoft.com/office/powerpoint/2010/main" val="525327800"/>
              </p:ext>
            </p:extLst>
          </p:nvPr>
        </p:nvGraphicFramePr>
        <p:xfrm>
          <a:off x="13894695" y="1994674"/>
          <a:ext cx="4212000" cy="2665664"/>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6287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marL="0" marR="0" lvl="0" indent="0" algn="l" defTabSz="1507937" rtl="0" eaLnBrk="1" fontAlgn="auto" latinLnBrk="0" hangingPunct="1">
                        <a:lnSpc>
                          <a:spcPct val="100000"/>
                        </a:lnSpc>
                        <a:spcBef>
                          <a:spcPts val="0"/>
                        </a:spcBef>
                        <a:spcAft>
                          <a:spcPts val="0"/>
                        </a:spcAft>
                        <a:buClrTx/>
                        <a:buSzTx/>
                        <a:buFontTx/>
                        <a:buNone/>
                        <a:tabLst/>
                        <a:defRPr/>
                      </a:pP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62870">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14 953</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15 410</a:t>
                      </a:r>
                    </a:p>
                  </a:txBody>
                  <a:tcPr>
                    <a:solidFill>
                      <a:schemeClr val="bg1"/>
                    </a:solidFill>
                  </a:tcPr>
                </a:tc>
                <a:extLst>
                  <a:ext uri="{0D108BD9-81ED-4DB2-BD59-A6C34878D82A}">
                    <a16:rowId xmlns:a16="http://schemas.microsoft.com/office/drawing/2014/main" val="1919229103"/>
                  </a:ext>
                </a:extLst>
              </a:tr>
              <a:tr h="36287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2 014</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2 125</a:t>
                      </a:r>
                    </a:p>
                  </a:txBody>
                  <a:tcPr>
                    <a:solidFill>
                      <a:schemeClr val="bg1"/>
                    </a:solidFill>
                  </a:tcPr>
                </a:tc>
                <a:extLst>
                  <a:ext uri="{0D108BD9-81ED-4DB2-BD59-A6C34878D82A}">
                    <a16:rowId xmlns:a16="http://schemas.microsoft.com/office/drawing/2014/main" val="1063522109"/>
                  </a:ext>
                </a:extLst>
              </a:tr>
              <a:tr h="362870">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4 759</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5 095</a:t>
                      </a:r>
                    </a:p>
                  </a:txBody>
                  <a:tcPr>
                    <a:solidFill>
                      <a:schemeClr val="bg1"/>
                    </a:solidFill>
                  </a:tcPr>
                </a:tc>
                <a:extLst>
                  <a:ext uri="{0D108BD9-81ED-4DB2-BD59-A6C34878D82A}">
                    <a16:rowId xmlns:a16="http://schemas.microsoft.com/office/drawing/2014/main" val="2649566680"/>
                  </a:ext>
                </a:extLst>
              </a:tr>
              <a:tr h="379086">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22 168</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22 530</a:t>
                      </a:r>
                    </a:p>
                  </a:txBody>
                  <a:tcPr>
                    <a:solidFill>
                      <a:schemeClr val="bg1"/>
                    </a:solidFill>
                  </a:tcPr>
                </a:tc>
                <a:extLst>
                  <a:ext uri="{0D108BD9-81ED-4DB2-BD59-A6C34878D82A}">
                    <a16:rowId xmlns:a16="http://schemas.microsoft.com/office/drawing/2014/main" val="1382081403"/>
                  </a:ext>
                </a:extLst>
              </a:tr>
              <a:tr h="362870">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150 557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41 210</a:t>
                      </a:r>
                    </a:p>
                  </a:txBody>
                  <a:tcPr>
                    <a:solidFill>
                      <a:schemeClr val="bg1"/>
                    </a:solidFill>
                  </a:tcPr>
                </a:tc>
                <a:extLst>
                  <a:ext uri="{0D108BD9-81ED-4DB2-BD59-A6C34878D82A}">
                    <a16:rowId xmlns:a16="http://schemas.microsoft.com/office/drawing/2014/main" val="1618233984"/>
                  </a:ext>
                </a:extLst>
              </a:tr>
              <a:tr h="472228">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64</a:t>
                      </a:r>
                    </a:p>
                  </a:txBody>
                  <a:tcPr>
                    <a:solidFill>
                      <a:schemeClr val="bg1"/>
                    </a:solidFill>
                  </a:tcPr>
                </a:tc>
                <a:extLst>
                  <a:ext uri="{0D108BD9-81ED-4DB2-BD59-A6C34878D82A}">
                    <a16:rowId xmlns:a16="http://schemas.microsoft.com/office/drawing/2014/main" val="364644315"/>
                  </a:ext>
                </a:extLst>
              </a:tr>
            </a:tbl>
          </a:graphicData>
        </a:graphic>
      </p:graphicFrame>
      <p:graphicFrame>
        <p:nvGraphicFramePr>
          <p:cNvPr id="39" name="Table 38">
            <a:extLst>
              <a:ext uri="{FF2B5EF4-FFF2-40B4-BE49-F238E27FC236}">
                <a16:creationId xmlns:a16="http://schemas.microsoft.com/office/drawing/2014/main" id="{E38A908D-FAAA-4055-A98F-9261315A70C9}"/>
              </a:ext>
            </a:extLst>
          </p:cNvPr>
          <p:cNvGraphicFramePr>
            <a:graphicFrameLocks noGrp="1"/>
          </p:cNvGraphicFramePr>
          <p:nvPr>
            <p:extLst>
              <p:ext uri="{D42A27DB-BD31-4B8C-83A1-F6EECF244321}">
                <p14:modId xmlns:p14="http://schemas.microsoft.com/office/powerpoint/2010/main" val="2498489141"/>
              </p:ext>
            </p:extLst>
          </p:nvPr>
        </p:nvGraphicFramePr>
        <p:xfrm>
          <a:off x="18467614" y="1994674"/>
          <a:ext cx="1546065" cy="259588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0.2</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0.0</a:t>
                      </a:r>
                    </a:p>
                  </a:txBody>
                  <a:tcPr>
                    <a:solidFill>
                      <a:schemeClr val="bg1"/>
                    </a:solidFill>
                  </a:tcPr>
                </a:tc>
                <a:extLst>
                  <a:ext uri="{0D108BD9-81ED-4DB2-BD59-A6C34878D82A}">
                    <a16:rowId xmlns:a16="http://schemas.microsoft.com/office/drawing/2014/main" val="1063522109"/>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0.2</a:t>
                      </a:r>
                    </a:p>
                  </a:txBody>
                  <a:tcPr>
                    <a:solidFill>
                      <a:schemeClr val="bg1"/>
                    </a:solidFill>
                  </a:tcPr>
                </a:tc>
                <a:extLst>
                  <a:ext uri="{0D108BD9-81ED-4DB2-BD59-A6C34878D82A}">
                    <a16:rowId xmlns:a16="http://schemas.microsoft.com/office/drawing/2014/main" val="894353708"/>
                  </a:ext>
                </a:extLst>
              </a:tr>
              <a:tr h="370840">
                <a:tc>
                  <a:txBody>
                    <a:bodyPr/>
                    <a:lstStyle/>
                    <a:p>
                      <a:pPr algn="ctr"/>
                      <a:r>
                        <a:rPr lang="en-ZA" sz="1600">
                          <a:latin typeface="Arial" panose="020B0604020202020204" pitchFamily="34" charset="0"/>
                          <a:cs typeface="Arial" panose="020B0604020202020204" pitchFamily="34" charset="0"/>
                        </a:rPr>
                        <a:t>0.2</a:t>
                      </a:r>
                    </a:p>
                  </a:txBody>
                  <a:tcPr>
                    <a:solidFill>
                      <a:schemeClr val="bg1"/>
                    </a:solidFill>
                  </a:tcPr>
                </a:tc>
                <a:extLst>
                  <a:ext uri="{0D108BD9-81ED-4DB2-BD59-A6C34878D82A}">
                    <a16:rowId xmlns:a16="http://schemas.microsoft.com/office/drawing/2014/main" val="1690145944"/>
                  </a:ext>
                </a:extLst>
              </a:tr>
              <a:tr h="370840">
                <a:tc>
                  <a:txBody>
                    <a:bodyPr/>
                    <a:lstStyle/>
                    <a:p>
                      <a:pPr algn="ctr"/>
                      <a:r>
                        <a:rPr lang="en-ZA" sz="1600">
                          <a:latin typeface="Arial" panose="020B0604020202020204" pitchFamily="34" charset="0"/>
                          <a:cs typeface="Arial" panose="020B0604020202020204" pitchFamily="34" charset="0"/>
                        </a:rPr>
                        <a:t>157</a:t>
                      </a:r>
                    </a:p>
                  </a:txBody>
                  <a:tcPr>
                    <a:solidFill>
                      <a:schemeClr val="bg1"/>
                    </a:solidFill>
                  </a:tcPr>
                </a:tc>
                <a:extLst>
                  <a:ext uri="{0D108BD9-81ED-4DB2-BD59-A6C34878D82A}">
                    <a16:rowId xmlns:a16="http://schemas.microsoft.com/office/drawing/2014/main" val="1416317741"/>
                  </a:ext>
                </a:extLst>
              </a:tr>
              <a:tr h="370840">
                <a:tc>
                  <a:txBody>
                    <a:bodyPr/>
                    <a:lstStyle/>
                    <a:p>
                      <a:pPr algn="ctr"/>
                      <a:r>
                        <a:rPr lang="en-ZA" sz="1600">
                          <a:latin typeface="Arial" panose="020B0604020202020204" pitchFamily="34" charset="0"/>
                          <a:cs typeface="Arial" panose="020B0604020202020204" pitchFamily="34" charset="0"/>
                        </a:rPr>
                        <a:t>-</a:t>
                      </a:r>
                    </a:p>
                  </a:txBody>
                  <a:tcPr>
                    <a:solidFill>
                      <a:schemeClr val="bg1"/>
                    </a:solidFill>
                  </a:tcPr>
                </a:tc>
                <a:extLst>
                  <a:ext uri="{0D108BD9-81ED-4DB2-BD59-A6C34878D82A}">
                    <a16:rowId xmlns:a16="http://schemas.microsoft.com/office/drawing/2014/main" val="4254077085"/>
                  </a:ext>
                </a:extLst>
              </a:tr>
            </a:tbl>
          </a:graphicData>
        </a:graphic>
      </p:graphicFrame>
      <p:sp>
        <p:nvSpPr>
          <p:cNvPr id="40" name="Isosceles Triangle 39">
            <a:extLst>
              <a:ext uri="{FF2B5EF4-FFF2-40B4-BE49-F238E27FC236}">
                <a16:creationId xmlns:a16="http://schemas.microsoft.com/office/drawing/2014/main" id="{861BCE9A-D602-40AD-A205-AF160DF8F461}"/>
              </a:ext>
            </a:extLst>
          </p:cNvPr>
          <p:cNvSpPr/>
          <p:nvPr/>
        </p:nvSpPr>
        <p:spPr>
          <a:xfrm>
            <a:off x="18546495" y="2460934"/>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1" name="Isosceles Triangle 40">
            <a:extLst>
              <a:ext uri="{FF2B5EF4-FFF2-40B4-BE49-F238E27FC236}">
                <a16:creationId xmlns:a16="http://schemas.microsoft.com/office/drawing/2014/main" id="{00743CDA-384A-4925-84BB-4D572F8D8991}"/>
              </a:ext>
            </a:extLst>
          </p:cNvPr>
          <p:cNvSpPr/>
          <p:nvPr/>
        </p:nvSpPr>
        <p:spPr>
          <a:xfrm>
            <a:off x="18546495" y="3162657"/>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2" name="Isosceles Triangle 41">
            <a:extLst>
              <a:ext uri="{FF2B5EF4-FFF2-40B4-BE49-F238E27FC236}">
                <a16:creationId xmlns:a16="http://schemas.microsoft.com/office/drawing/2014/main" id="{942C3507-979F-462C-B9BD-E8012E5DEA57}"/>
              </a:ext>
            </a:extLst>
          </p:cNvPr>
          <p:cNvSpPr/>
          <p:nvPr/>
        </p:nvSpPr>
        <p:spPr>
          <a:xfrm>
            <a:off x="18546495" y="3526271"/>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1" name="Isosceles Triangle 30">
            <a:extLst>
              <a:ext uri="{FF2B5EF4-FFF2-40B4-BE49-F238E27FC236}">
                <a16:creationId xmlns:a16="http://schemas.microsoft.com/office/drawing/2014/main" id="{96BE82BF-5EE9-453B-B28D-B799C7721A6B}"/>
              </a:ext>
            </a:extLst>
          </p:cNvPr>
          <p:cNvSpPr/>
          <p:nvPr/>
        </p:nvSpPr>
        <p:spPr>
          <a:xfrm>
            <a:off x="18546495" y="2822884"/>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4" name="object 16">
            <a:extLst>
              <a:ext uri="{FF2B5EF4-FFF2-40B4-BE49-F238E27FC236}">
                <a16:creationId xmlns:a16="http://schemas.microsoft.com/office/drawing/2014/main" id="{85A6FF82-2DEB-9CB2-DCF2-01D16DE6F623}"/>
              </a:ext>
            </a:extLst>
          </p:cNvPr>
          <p:cNvSpPr/>
          <p:nvPr/>
        </p:nvSpPr>
        <p:spPr>
          <a:xfrm>
            <a:off x="12684982" y="214998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1A1B7626-E06B-49B7-B103-CBE55418F250}"/>
              </a:ext>
            </a:extLst>
          </p:cNvPr>
          <p:cNvSpPr txBox="1"/>
          <p:nvPr/>
        </p:nvSpPr>
        <p:spPr>
          <a:xfrm>
            <a:off x="17811166" y="9840121"/>
            <a:ext cx="2832421" cy="307777"/>
          </a:xfrm>
          <a:prstGeom prst="rect">
            <a:avLst/>
          </a:prstGeom>
          <a:noFill/>
        </p:spPr>
        <p:txBody>
          <a:bodyPr wrap="squar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*Caution: small sample size</a:t>
            </a:r>
          </a:p>
        </p:txBody>
      </p:sp>
      <p:sp>
        <p:nvSpPr>
          <p:cNvPr id="50" name="TextBox 49">
            <a:extLst>
              <a:ext uri="{FF2B5EF4-FFF2-40B4-BE49-F238E27FC236}">
                <a16:creationId xmlns:a16="http://schemas.microsoft.com/office/drawing/2014/main" id="{40A40EE1-EDD5-4C20-865C-0E213C83EAA1}"/>
              </a:ext>
            </a:extLst>
          </p:cNvPr>
          <p:cNvSpPr txBox="1"/>
          <p:nvPr/>
        </p:nvSpPr>
        <p:spPr>
          <a:xfrm>
            <a:off x="17261416" y="7598784"/>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56" name="TextBox 55">
            <a:extLst>
              <a:ext uri="{FF2B5EF4-FFF2-40B4-BE49-F238E27FC236}">
                <a16:creationId xmlns:a16="http://schemas.microsoft.com/office/drawing/2014/main" id="{128CBD0D-5B64-4A71-A531-3B732CBAD972}"/>
              </a:ext>
            </a:extLst>
          </p:cNvPr>
          <p:cNvSpPr txBox="1"/>
          <p:nvPr/>
        </p:nvSpPr>
        <p:spPr>
          <a:xfrm>
            <a:off x="13003723" y="5204842"/>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54" name="TextBox 53">
            <a:extLst>
              <a:ext uri="{FF2B5EF4-FFF2-40B4-BE49-F238E27FC236}">
                <a16:creationId xmlns:a16="http://schemas.microsoft.com/office/drawing/2014/main" id="{E50E104A-94B0-424C-A697-6AD6BA682032}"/>
              </a:ext>
            </a:extLst>
          </p:cNvPr>
          <p:cNvSpPr txBox="1"/>
          <p:nvPr/>
        </p:nvSpPr>
        <p:spPr>
          <a:xfrm>
            <a:off x="11634646" y="5634418"/>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55" name="TextBox 54">
            <a:extLst>
              <a:ext uri="{FF2B5EF4-FFF2-40B4-BE49-F238E27FC236}">
                <a16:creationId xmlns:a16="http://schemas.microsoft.com/office/drawing/2014/main" id="{871134F0-1000-459B-B3E0-8D792C98F50E}"/>
              </a:ext>
            </a:extLst>
          </p:cNvPr>
          <p:cNvSpPr txBox="1"/>
          <p:nvPr/>
        </p:nvSpPr>
        <p:spPr>
          <a:xfrm>
            <a:off x="7448094" y="5634417"/>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36" name="Rectangle 35">
            <a:extLst>
              <a:ext uri="{FF2B5EF4-FFF2-40B4-BE49-F238E27FC236}">
                <a16:creationId xmlns:a16="http://schemas.microsoft.com/office/drawing/2014/main" id="{947B67D3-F61D-49A6-A837-BC238C790B7F}"/>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8" name="Isosceles Triangle 57">
            <a:extLst>
              <a:ext uri="{FF2B5EF4-FFF2-40B4-BE49-F238E27FC236}">
                <a16:creationId xmlns:a16="http://schemas.microsoft.com/office/drawing/2014/main" id="{812A32CB-24B1-40C7-A389-536A508CB7B7}"/>
              </a:ext>
            </a:extLst>
          </p:cNvPr>
          <p:cNvSpPr/>
          <p:nvPr/>
        </p:nvSpPr>
        <p:spPr>
          <a:xfrm>
            <a:off x="18801322" y="9597225"/>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Isosceles Triangle 4">
            <a:extLst>
              <a:ext uri="{FF2B5EF4-FFF2-40B4-BE49-F238E27FC236}">
                <a16:creationId xmlns:a16="http://schemas.microsoft.com/office/drawing/2014/main" id="{EB2336C3-EEEC-A765-6F93-540B86A0B87B}"/>
              </a:ext>
            </a:extLst>
          </p:cNvPr>
          <p:cNvSpPr/>
          <p:nvPr/>
        </p:nvSpPr>
        <p:spPr>
          <a:xfrm rot="10800000">
            <a:off x="18546495" y="3907595"/>
            <a:ext cx="252000" cy="180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 name="object 16">
            <a:extLst>
              <a:ext uri="{FF2B5EF4-FFF2-40B4-BE49-F238E27FC236}">
                <a16:creationId xmlns:a16="http://schemas.microsoft.com/office/drawing/2014/main" id="{FF977BFA-BAF8-A06C-8AA6-ED052F8A64FA}"/>
              </a:ext>
            </a:extLst>
          </p:cNvPr>
          <p:cNvSpPr/>
          <p:nvPr/>
        </p:nvSpPr>
        <p:spPr>
          <a:xfrm>
            <a:off x="12684982" y="324561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CC2D2281-2CC9-E45E-95BC-E349A3E269B4}"/>
              </a:ext>
            </a:extLst>
          </p:cNvPr>
          <p:cNvSpPr txBox="1"/>
          <p:nvPr/>
        </p:nvSpPr>
        <p:spPr>
          <a:xfrm>
            <a:off x="5906942"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0" name="Rectangle 19">
            <a:extLst>
              <a:ext uri="{FF2B5EF4-FFF2-40B4-BE49-F238E27FC236}">
                <a16:creationId xmlns:a16="http://schemas.microsoft.com/office/drawing/2014/main" id="{FD5930AC-7A65-97D7-47CE-A73E8085C94F}"/>
              </a:ext>
            </a:extLst>
          </p:cNvPr>
          <p:cNvSpPr/>
          <p:nvPr/>
        </p:nvSpPr>
        <p:spPr>
          <a:xfrm>
            <a:off x="8614611"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2" name="Rectangle 21">
            <a:extLst>
              <a:ext uri="{FF2B5EF4-FFF2-40B4-BE49-F238E27FC236}">
                <a16:creationId xmlns:a16="http://schemas.microsoft.com/office/drawing/2014/main" id="{A8AD3A9B-DD32-385F-F515-247AF7308080}"/>
              </a:ext>
            </a:extLst>
          </p:cNvPr>
          <p:cNvSpPr/>
          <p:nvPr/>
        </p:nvSpPr>
        <p:spPr>
          <a:xfrm>
            <a:off x="13844195" y="9888247"/>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3" name="TextBox 22">
            <a:extLst>
              <a:ext uri="{FF2B5EF4-FFF2-40B4-BE49-F238E27FC236}">
                <a16:creationId xmlns:a16="http://schemas.microsoft.com/office/drawing/2014/main" id="{73D902F8-B5FE-228A-A22C-D0E4A2C39983}"/>
              </a:ext>
            </a:extLst>
          </p:cNvPr>
          <p:cNvSpPr txBox="1"/>
          <p:nvPr/>
        </p:nvSpPr>
        <p:spPr>
          <a:xfrm>
            <a:off x="13895171"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4" name="Rectangle 23">
            <a:extLst>
              <a:ext uri="{FF2B5EF4-FFF2-40B4-BE49-F238E27FC236}">
                <a16:creationId xmlns:a16="http://schemas.microsoft.com/office/drawing/2014/main" id="{2F2431FD-6391-E9BC-4FA8-379ED4244249}"/>
              </a:ext>
            </a:extLst>
          </p:cNvPr>
          <p:cNvSpPr/>
          <p:nvPr/>
        </p:nvSpPr>
        <p:spPr>
          <a:xfrm>
            <a:off x="3550920" y="5257800"/>
            <a:ext cx="2321943" cy="82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Rectangle 5">
            <a:extLst>
              <a:ext uri="{FF2B5EF4-FFF2-40B4-BE49-F238E27FC236}">
                <a16:creationId xmlns:a16="http://schemas.microsoft.com/office/drawing/2014/main" id="{8CA36A73-4054-A3FF-CC95-5FB2C2EF648F}"/>
              </a:ext>
            </a:extLst>
          </p:cNvPr>
          <p:cNvSpPr/>
          <p:nvPr/>
        </p:nvSpPr>
        <p:spPr>
          <a:xfrm>
            <a:off x="704535" y="556135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37011949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03.06</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lstStyle/>
          <a:p>
            <a:r>
              <a:rPr lang="en-US"/>
              <a:t>Investments</a:t>
            </a:r>
          </a:p>
        </p:txBody>
      </p:sp>
    </p:spTree>
    <p:extLst>
      <p:ext uri="{BB962C8B-B14F-4D97-AF65-F5344CB8AC3E}">
        <p14:creationId xmlns:p14="http://schemas.microsoft.com/office/powerpoint/2010/main" val="41171403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textbox ,textbox ,test ,textbox ,textbox ,textbox ,textbox ,textbox ,textbox ,textbox ,Money Experts That Do Good and Brand Personality ,textbox ,textbox ,textbox ,shape ,shape ,shape ,shape ,textbox ,tableEx ,slicer ,tableEx ,textbox ,textbox ,textbox ,image. Please refer to the notes on this slide for details"/>
          <p:cNvPicPr>
            <a:picLocks noChangeAspect="1"/>
          </p:cNvPicPr>
          <p:nvPr/>
        </p:nvPicPr>
        <p:blipFill>
          <a:blip r:embed="rId3"/>
          <a:stretch>
            <a:fillRect/>
          </a:stretch>
        </p:blipFill>
        <p:spPr>
          <a:xfrm>
            <a:off x="0" y="745"/>
            <a:ext cx="20105687" cy="11309449"/>
          </a:xfrm>
          <a:prstGeom prst="rect">
            <a:avLst/>
          </a:prstGeom>
          <a:noFill/>
        </p:spPr>
      </p:pic>
      <p:sp>
        <p:nvSpPr>
          <p:cNvPr id="4" name="Title" hidden="1"/>
          <p:cNvSpPr>
            <a:spLocks noGrp="1"/>
          </p:cNvSpPr>
          <p:nvPr>
            <p:ph type="title"/>
          </p:nvPr>
        </p:nvSpPr>
        <p:spPr/>
        <p:txBody>
          <a:bodyPr/>
          <a:lstStyle/>
          <a:p>
            <a:r>
              <a:t>Allan Gray - Investments</a:t>
            </a:r>
          </a:p>
        </p:txBody>
      </p:sp>
      <p:graphicFrame>
        <p:nvGraphicFramePr>
          <p:cNvPr id="5" name="object 19">
            <a:extLst>
              <a:ext uri="{FF2B5EF4-FFF2-40B4-BE49-F238E27FC236}">
                <a16:creationId xmlns:a16="http://schemas.microsoft.com/office/drawing/2014/main" id="{1264FD68-0952-408F-8067-11F58B5AF582}"/>
              </a:ext>
            </a:extLst>
          </p:cNvPr>
          <p:cNvGraphicFramePr>
            <a:graphicFrameLocks noGrp="1"/>
          </p:cNvGraphicFramePr>
          <p:nvPr>
            <p:extLst>
              <p:ext uri="{D42A27DB-BD31-4B8C-83A1-F6EECF244321}">
                <p14:modId xmlns:p14="http://schemas.microsoft.com/office/powerpoint/2010/main" val="380730000"/>
              </p:ext>
            </p:extLst>
          </p:nvPr>
        </p:nvGraphicFramePr>
        <p:xfrm>
          <a:off x="847997" y="1195726"/>
          <a:ext cx="12605658" cy="5170212"/>
        </p:xfrm>
        <a:graphic>
          <a:graphicData uri="http://schemas.openxmlformats.org/drawingml/2006/table">
            <a:tbl>
              <a:tblPr firstRow="1" bandRow="1">
                <a:tableStyleId>{2D5ABB26-0587-4C30-8999-92F81FD0307C}</a:tableStyleId>
              </a:tblPr>
              <a:tblGrid>
                <a:gridCol w="6211061">
                  <a:extLst>
                    <a:ext uri="{9D8B030D-6E8A-4147-A177-3AD203B41FA5}">
                      <a16:colId xmlns:a16="http://schemas.microsoft.com/office/drawing/2014/main" val="20000"/>
                    </a:ext>
                  </a:extLst>
                </a:gridCol>
                <a:gridCol w="1298735">
                  <a:extLst>
                    <a:ext uri="{9D8B030D-6E8A-4147-A177-3AD203B41FA5}">
                      <a16:colId xmlns:a16="http://schemas.microsoft.com/office/drawing/2014/main" val="20001"/>
                    </a:ext>
                  </a:extLst>
                </a:gridCol>
                <a:gridCol w="1276792">
                  <a:extLst>
                    <a:ext uri="{9D8B030D-6E8A-4147-A177-3AD203B41FA5}">
                      <a16:colId xmlns:a16="http://schemas.microsoft.com/office/drawing/2014/main" val="20002"/>
                    </a:ext>
                  </a:extLst>
                </a:gridCol>
                <a:gridCol w="1276792">
                  <a:extLst>
                    <a:ext uri="{9D8B030D-6E8A-4147-A177-3AD203B41FA5}">
                      <a16:colId xmlns:a16="http://schemas.microsoft.com/office/drawing/2014/main" val="20003"/>
                    </a:ext>
                  </a:extLst>
                </a:gridCol>
                <a:gridCol w="1203597">
                  <a:extLst>
                    <a:ext uri="{9D8B030D-6E8A-4147-A177-3AD203B41FA5}">
                      <a16:colId xmlns:a16="http://schemas.microsoft.com/office/drawing/2014/main" val="20004"/>
                    </a:ext>
                  </a:extLst>
                </a:gridCol>
                <a:gridCol w="1338681">
                  <a:extLst>
                    <a:ext uri="{9D8B030D-6E8A-4147-A177-3AD203B41FA5}">
                      <a16:colId xmlns:a16="http://schemas.microsoft.com/office/drawing/2014/main" val="20005"/>
                    </a:ext>
                  </a:extLst>
                </a:gridCol>
              </a:tblGrid>
              <a:tr h="872032">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094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Continued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focus</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on long-term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5"/>
                        </a:rPr>
                        <a:t>investing</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and true reward taking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6"/>
                        </a:rPr>
                        <a:t>time</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through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#longterminvesting</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8"/>
                        </a:rPr>
                        <a:t>#wealth</a:t>
                      </a: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9"/>
                        </a:rPr>
                        <a:t>Offshore</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0"/>
                        </a:rPr>
                        <a:t>investments</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(in conjunction with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1"/>
                        </a:rPr>
                        <a:t>Orbis</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remained topical</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Though leadership and tips were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2"/>
                        </a:rPr>
                        <a:t>provided</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on tax benefits and tax-free investments, as well as Budget 2023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3"/>
                        </a:rPr>
                        <a:t>analysis</a:t>
                      </a: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Allan Gray also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4"/>
                        </a:rPr>
                        <a:t>sponsored</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“Sakegesprek met Theo Vorster”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(Kyknet)</a:t>
                      </a: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7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3102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7" name="object 16">
            <a:extLst>
              <a:ext uri="{FF2B5EF4-FFF2-40B4-BE49-F238E27FC236}">
                <a16:creationId xmlns:a16="http://schemas.microsoft.com/office/drawing/2014/main" id="{05BB8924-DA0A-4D00-93E7-50EE1809744F}"/>
              </a:ext>
            </a:extLst>
          </p:cNvPr>
          <p:cNvSpPr/>
          <p:nvPr/>
        </p:nvSpPr>
        <p:spPr>
          <a:xfrm>
            <a:off x="8757839" y="216119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B1F20C7-4E88-45B8-94D3-2F4110BE60F4}"/>
              </a:ext>
            </a:extLst>
          </p:cNvPr>
          <p:cNvSpPr/>
          <p:nvPr/>
        </p:nvSpPr>
        <p:spPr>
          <a:xfrm>
            <a:off x="13747939" y="1844565"/>
            <a:ext cx="6224876" cy="30112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2" name="Table 23">
            <a:extLst>
              <a:ext uri="{FF2B5EF4-FFF2-40B4-BE49-F238E27FC236}">
                <a16:creationId xmlns:a16="http://schemas.microsoft.com/office/drawing/2014/main" id="{4D676389-793C-4178-81F7-420A8C86BEDC}"/>
              </a:ext>
            </a:extLst>
          </p:cNvPr>
          <p:cNvGraphicFramePr>
            <a:graphicFrameLocks noGrp="1"/>
          </p:cNvGraphicFramePr>
          <p:nvPr>
            <p:extLst>
              <p:ext uri="{D42A27DB-BD31-4B8C-83A1-F6EECF244321}">
                <p14:modId xmlns:p14="http://schemas.microsoft.com/office/powerpoint/2010/main" val="3839319734"/>
              </p:ext>
            </p:extLst>
          </p:nvPr>
        </p:nvGraphicFramePr>
        <p:xfrm>
          <a:off x="13893557" y="1994674"/>
          <a:ext cx="4212000" cy="2595880"/>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2649566680"/>
                  </a:ext>
                </a:extLst>
              </a:tr>
              <a:tr h="370840">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81 245</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82 926</a:t>
                      </a:r>
                    </a:p>
                  </a:txBody>
                  <a:tcPr>
                    <a:solidFill>
                      <a:schemeClr val="bg1"/>
                    </a:solidFill>
                  </a:tcPr>
                </a:tc>
                <a:extLst>
                  <a:ext uri="{0D108BD9-81ED-4DB2-BD59-A6C34878D82A}">
                    <a16:rowId xmlns:a16="http://schemas.microsoft.com/office/drawing/2014/main" val="1382081403"/>
                  </a:ext>
                </a:extLst>
              </a:tr>
              <a:tr h="370840">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618233984"/>
                  </a:ext>
                </a:extLst>
              </a:tr>
              <a:tr h="370840">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40</a:t>
                      </a:r>
                    </a:p>
                  </a:txBody>
                  <a:tcPr>
                    <a:solidFill>
                      <a:schemeClr val="bg1"/>
                    </a:solidFill>
                  </a:tcPr>
                </a:tc>
                <a:extLst>
                  <a:ext uri="{0D108BD9-81ED-4DB2-BD59-A6C34878D82A}">
                    <a16:rowId xmlns:a16="http://schemas.microsoft.com/office/drawing/2014/main" val="364644315"/>
                  </a:ext>
                </a:extLst>
              </a:tr>
            </a:tbl>
          </a:graphicData>
        </a:graphic>
      </p:graphicFrame>
      <p:graphicFrame>
        <p:nvGraphicFramePr>
          <p:cNvPr id="13" name="Table 12">
            <a:extLst>
              <a:ext uri="{FF2B5EF4-FFF2-40B4-BE49-F238E27FC236}">
                <a16:creationId xmlns:a16="http://schemas.microsoft.com/office/drawing/2014/main" id="{B9D6F94F-BABE-4F01-9F81-1202FA35F1EF}"/>
              </a:ext>
            </a:extLst>
          </p:cNvPr>
          <p:cNvGraphicFramePr>
            <a:graphicFrameLocks noGrp="1"/>
          </p:cNvGraphicFramePr>
          <p:nvPr>
            <p:extLst>
              <p:ext uri="{D42A27DB-BD31-4B8C-83A1-F6EECF244321}">
                <p14:modId xmlns:p14="http://schemas.microsoft.com/office/powerpoint/2010/main" val="2194505904"/>
              </p:ext>
            </p:extLst>
          </p:nvPr>
        </p:nvGraphicFramePr>
        <p:xfrm>
          <a:off x="18467614" y="1994674"/>
          <a:ext cx="1546065" cy="259588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894353708"/>
                  </a:ext>
                </a:extLst>
              </a:tr>
              <a:tr h="370840">
                <a:tc>
                  <a:txBody>
                    <a:bodyPr/>
                    <a:lstStyle/>
                    <a:p>
                      <a:pPr algn="ctr"/>
                      <a:r>
                        <a:rPr lang="en-ZA" sz="1600">
                          <a:latin typeface="Arial" panose="020B0604020202020204" pitchFamily="34" charset="0"/>
                          <a:cs typeface="Arial" panose="020B0604020202020204" pitchFamily="34" charset="0"/>
                        </a:rPr>
                        <a:t>1.6</a:t>
                      </a:r>
                    </a:p>
                  </a:txBody>
                  <a:tcPr>
                    <a:solidFill>
                      <a:schemeClr val="bg1"/>
                    </a:solidFill>
                  </a:tcPr>
                </a:tc>
                <a:extLst>
                  <a:ext uri="{0D108BD9-81ED-4DB2-BD59-A6C34878D82A}">
                    <a16:rowId xmlns:a16="http://schemas.microsoft.com/office/drawing/2014/main" val="1690145944"/>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416317741"/>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4254077085"/>
                  </a:ext>
                </a:extLst>
              </a:tr>
            </a:tbl>
          </a:graphicData>
        </a:graphic>
      </p:graphicFrame>
      <p:sp>
        <p:nvSpPr>
          <p:cNvPr id="14" name="Isosceles Triangle 13">
            <a:extLst>
              <a:ext uri="{FF2B5EF4-FFF2-40B4-BE49-F238E27FC236}">
                <a16:creationId xmlns:a16="http://schemas.microsoft.com/office/drawing/2014/main" id="{124E4004-A08A-4F76-B6D2-833F55D30329}"/>
              </a:ext>
            </a:extLst>
          </p:cNvPr>
          <p:cNvSpPr/>
          <p:nvPr/>
        </p:nvSpPr>
        <p:spPr>
          <a:xfrm>
            <a:off x="18799000" y="3562225"/>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5" name="Rectangle 14">
            <a:extLst>
              <a:ext uri="{FF2B5EF4-FFF2-40B4-BE49-F238E27FC236}">
                <a16:creationId xmlns:a16="http://schemas.microsoft.com/office/drawing/2014/main" id="{2555D209-2FB4-4D4C-AAA3-2CEDE2341E17}"/>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7" name="TextBox 16">
            <a:extLst>
              <a:ext uri="{FF2B5EF4-FFF2-40B4-BE49-F238E27FC236}">
                <a16:creationId xmlns:a16="http://schemas.microsoft.com/office/drawing/2014/main" id="{74121AAB-4B4C-43FC-9057-41A50FABF334}"/>
              </a:ext>
            </a:extLst>
          </p:cNvPr>
          <p:cNvSpPr txBox="1"/>
          <p:nvPr/>
        </p:nvSpPr>
        <p:spPr>
          <a:xfrm>
            <a:off x="17811166" y="9870101"/>
            <a:ext cx="2832421" cy="307777"/>
          </a:xfrm>
          <a:prstGeom prst="rect">
            <a:avLst/>
          </a:prstGeom>
          <a:noFill/>
        </p:spPr>
        <p:txBody>
          <a:bodyPr wrap="squar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*Caution: small sample size</a:t>
            </a:r>
          </a:p>
        </p:txBody>
      </p:sp>
      <p:sp>
        <p:nvSpPr>
          <p:cNvPr id="19" name="TextBox 18">
            <a:extLst>
              <a:ext uri="{FF2B5EF4-FFF2-40B4-BE49-F238E27FC236}">
                <a16:creationId xmlns:a16="http://schemas.microsoft.com/office/drawing/2014/main" id="{A6088D42-857D-4E34-97C3-3DEEFF8012E5}"/>
              </a:ext>
            </a:extLst>
          </p:cNvPr>
          <p:cNvSpPr txBox="1"/>
          <p:nvPr/>
        </p:nvSpPr>
        <p:spPr>
          <a:xfrm>
            <a:off x="12186445" y="5634418"/>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0" name="TextBox 19">
            <a:extLst>
              <a:ext uri="{FF2B5EF4-FFF2-40B4-BE49-F238E27FC236}">
                <a16:creationId xmlns:a16="http://schemas.microsoft.com/office/drawing/2014/main" id="{2326F5BF-93E4-410B-9833-DE84EA620F70}"/>
              </a:ext>
            </a:extLst>
          </p:cNvPr>
          <p:cNvSpPr txBox="1"/>
          <p:nvPr/>
        </p:nvSpPr>
        <p:spPr>
          <a:xfrm>
            <a:off x="7714419" y="5634417"/>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1" name="Rectangle 20">
            <a:extLst>
              <a:ext uri="{FF2B5EF4-FFF2-40B4-BE49-F238E27FC236}">
                <a16:creationId xmlns:a16="http://schemas.microsoft.com/office/drawing/2014/main" id="{0F284510-5CFF-4E1A-9406-21E709AB5DFE}"/>
              </a:ext>
            </a:extLst>
          </p:cNvPr>
          <p:cNvSpPr/>
          <p:nvPr/>
        </p:nvSpPr>
        <p:spPr>
          <a:xfrm>
            <a:off x="101341" y="1473793"/>
            <a:ext cx="563879" cy="624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FAD0304F-5738-B183-DB96-49D953AC337A}"/>
              </a:ext>
            </a:extLst>
          </p:cNvPr>
          <p:cNvSpPr txBox="1">
            <a:spLocks/>
          </p:cNvSpPr>
          <p:nvPr/>
        </p:nvSpPr>
        <p:spPr>
          <a:xfrm>
            <a:off x="1676400" y="227961"/>
            <a:ext cx="1708787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Investments – Allan Gray</a:t>
            </a:r>
          </a:p>
        </p:txBody>
      </p:sp>
      <p:sp>
        <p:nvSpPr>
          <p:cNvPr id="2" name="object 16">
            <a:extLst>
              <a:ext uri="{FF2B5EF4-FFF2-40B4-BE49-F238E27FC236}">
                <a16:creationId xmlns:a16="http://schemas.microsoft.com/office/drawing/2014/main" id="{E1B25BCE-B0A2-FCD2-9C92-54A71E1F9B68}"/>
              </a:ext>
            </a:extLst>
          </p:cNvPr>
          <p:cNvSpPr/>
          <p:nvPr/>
        </p:nvSpPr>
        <p:spPr>
          <a:xfrm>
            <a:off x="11308346" y="2161197"/>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object 16">
            <a:extLst>
              <a:ext uri="{FF2B5EF4-FFF2-40B4-BE49-F238E27FC236}">
                <a16:creationId xmlns:a16="http://schemas.microsoft.com/office/drawing/2014/main" id="{0E19C3B1-F476-EB1F-BA9A-61335DDA63E9}"/>
              </a:ext>
            </a:extLst>
          </p:cNvPr>
          <p:cNvSpPr/>
          <p:nvPr/>
        </p:nvSpPr>
        <p:spPr>
          <a:xfrm>
            <a:off x="12469151" y="21588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object 16">
            <a:extLst>
              <a:ext uri="{FF2B5EF4-FFF2-40B4-BE49-F238E27FC236}">
                <a16:creationId xmlns:a16="http://schemas.microsoft.com/office/drawing/2014/main" id="{1A5B58B3-DBA7-823C-E547-C5EA928A3CAF}"/>
              </a:ext>
            </a:extLst>
          </p:cNvPr>
          <p:cNvSpPr/>
          <p:nvPr/>
        </p:nvSpPr>
        <p:spPr>
          <a:xfrm>
            <a:off x="11308346" y="286595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object 16">
            <a:extLst>
              <a:ext uri="{FF2B5EF4-FFF2-40B4-BE49-F238E27FC236}">
                <a16:creationId xmlns:a16="http://schemas.microsoft.com/office/drawing/2014/main" id="{06826D93-E7E2-4A69-AE4B-CF140E600369}"/>
              </a:ext>
            </a:extLst>
          </p:cNvPr>
          <p:cNvSpPr/>
          <p:nvPr/>
        </p:nvSpPr>
        <p:spPr>
          <a:xfrm>
            <a:off x="12493508" y="349655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object 16">
            <a:extLst>
              <a:ext uri="{FF2B5EF4-FFF2-40B4-BE49-F238E27FC236}">
                <a16:creationId xmlns:a16="http://schemas.microsoft.com/office/drawing/2014/main" id="{B0F02D1E-6D2B-366E-82EA-E5E145B1DEF7}"/>
              </a:ext>
            </a:extLst>
          </p:cNvPr>
          <p:cNvSpPr/>
          <p:nvPr/>
        </p:nvSpPr>
        <p:spPr>
          <a:xfrm>
            <a:off x="7589720" y="411585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marL="0" marR="0" lvl="0" indent="0" algn="l" defTabSz="1507937" rtl="0" eaLnBrk="1" fontAlgn="auto" latinLnBrk="0" hangingPunct="1">
              <a:lnSpc>
                <a:spcPct val="100000"/>
              </a:lnSpc>
              <a:spcBef>
                <a:spcPts val="0"/>
              </a:spcBef>
              <a:spcAft>
                <a:spcPts val="0"/>
              </a:spcAft>
              <a:buClrTx/>
              <a:buSzTx/>
              <a:buFontTx/>
              <a:buNone/>
              <a:tabLst/>
              <a:defRPr/>
            </a:pPr>
            <a:endParaRPr kumimoji="0" sz="2968"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C23FC459-2433-371B-70CF-77276D6A0EA3}"/>
              </a:ext>
            </a:extLst>
          </p:cNvPr>
          <p:cNvSpPr/>
          <p:nvPr/>
        </p:nvSpPr>
        <p:spPr>
          <a:xfrm>
            <a:off x="13669399" y="8044596"/>
            <a:ext cx="6436288" cy="1887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3" name="Table 23">
            <a:extLst>
              <a:ext uri="{FF2B5EF4-FFF2-40B4-BE49-F238E27FC236}">
                <a16:creationId xmlns:a16="http://schemas.microsoft.com/office/drawing/2014/main" id="{EC93065A-05AA-A2AE-840C-ACE9F9CDA22A}"/>
              </a:ext>
            </a:extLst>
          </p:cNvPr>
          <p:cNvGraphicFramePr>
            <a:graphicFrameLocks noGrp="1"/>
          </p:cNvGraphicFramePr>
          <p:nvPr>
            <p:extLst>
              <p:ext uri="{D42A27DB-BD31-4B8C-83A1-F6EECF244321}">
                <p14:modId xmlns:p14="http://schemas.microsoft.com/office/powerpoint/2010/main" val="755012514"/>
              </p:ext>
            </p:extLst>
          </p:nvPr>
        </p:nvGraphicFramePr>
        <p:xfrm>
          <a:off x="13763313" y="8242983"/>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19%</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20%</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49%</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56%</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20%</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17%</a:t>
                      </a:r>
                    </a:p>
                  </a:txBody>
                  <a:tcPr>
                    <a:solidFill>
                      <a:schemeClr val="bg1"/>
                    </a:solidFill>
                  </a:tcPr>
                </a:tc>
                <a:extLst>
                  <a:ext uri="{0D108BD9-81ED-4DB2-BD59-A6C34878D82A}">
                    <a16:rowId xmlns:a16="http://schemas.microsoft.com/office/drawing/2014/main" val="1281739049"/>
                  </a:ext>
                </a:extLst>
              </a:tr>
            </a:tbl>
          </a:graphicData>
        </a:graphic>
      </p:graphicFrame>
      <p:graphicFrame>
        <p:nvGraphicFramePr>
          <p:cNvPr id="25" name="Table 24">
            <a:extLst>
              <a:ext uri="{FF2B5EF4-FFF2-40B4-BE49-F238E27FC236}">
                <a16:creationId xmlns:a16="http://schemas.microsoft.com/office/drawing/2014/main" id="{6043EC13-7EF7-E6F2-CF5E-7A6F61BFA442}"/>
              </a:ext>
            </a:extLst>
          </p:cNvPr>
          <p:cNvGraphicFramePr>
            <a:graphicFrameLocks noGrp="1"/>
          </p:cNvGraphicFramePr>
          <p:nvPr>
            <p:extLst>
              <p:ext uri="{D42A27DB-BD31-4B8C-83A1-F6EECF244321}">
                <p14:modId xmlns:p14="http://schemas.microsoft.com/office/powerpoint/2010/main" val="2466453237"/>
              </p:ext>
            </p:extLst>
          </p:nvPr>
        </p:nvGraphicFramePr>
        <p:xfrm>
          <a:off x="18594796" y="8242983"/>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+1%</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+7%</a:t>
                      </a:r>
                    </a:p>
                  </a:txBody>
                  <a:tcPr>
                    <a:solidFill>
                      <a:schemeClr val="bg1"/>
                    </a:solid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-3%</a:t>
                      </a:r>
                    </a:p>
                  </a:txBody>
                  <a:tcPr>
                    <a:solidFill>
                      <a:schemeClr val="bg1"/>
                    </a:solidFill>
                  </a:tcPr>
                </a:tc>
                <a:extLst>
                  <a:ext uri="{0D108BD9-81ED-4DB2-BD59-A6C34878D82A}">
                    <a16:rowId xmlns:a16="http://schemas.microsoft.com/office/drawing/2014/main" val="1144975845"/>
                  </a:ext>
                </a:extLst>
              </a:tr>
            </a:tbl>
          </a:graphicData>
        </a:graphic>
      </p:graphicFrame>
      <p:sp>
        <p:nvSpPr>
          <p:cNvPr id="26" name="Isosceles Triangle 25">
            <a:extLst>
              <a:ext uri="{FF2B5EF4-FFF2-40B4-BE49-F238E27FC236}">
                <a16:creationId xmlns:a16="http://schemas.microsoft.com/office/drawing/2014/main" id="{A1484DF8-7DA5-656D-5B12-B849A26EACE1}"/>
              </a:ext>
            </a:extLst>
          </p:cNvPr>
          <p:cNvSpPr/>
          <p:nvPr/>
        </p:nvSpPr>
        <p:spPr>
          <a:xfrm flipV="1">
            <a:off x="18682374" y="9442355"/>
            <a:ext cx="252000" cy="180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7" name="Isosceles Triangle 26">
            <a:extLst>
              <a:ext uri="{FF2B5EF4-FFF2-40B4-BE49-F238E27FC236}">
                <a16:creationId xmlns:a16="http://schemas.microsoft.com/office/drawing/2014/main" id="{BDBC4B5E-C6FC-B0B6-425B-B35D33BCEC2B}"/>
              </a:ext>
            </a:extLst>
          </p:cNvPr>
          <p:cNvSpPr/>
          <p:nvPr/>
        </p:nvSpPr>
        <p:spPr>
          <a:xfrm rot="10800000" flipV="1">
            <a:off x="18682374" y="8703970"/>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8" name="TextBox 27">
            <a:extLst>
              <a:ext uri="{FF2B5EF4-FFF2-40B4-BE49-F238E27FC236}">
                <a16:creationId xmlns:a16="http://schemas.microsoft.com/office/drawing/2014/main" id="{0F539A69-4F78-106B-AE43-036F4A3E6273}"/>
              </a:ext>
            </a:extLst>
          </p:cNvPr>
          <p:cNvSpPr txBox="1"/>
          <p:nvPr/>
        </p:nvSpPr>
        <p:spPr>
          <a:xfrm>
            <a:off x="17130034" y="7625056"/>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9" name="Isosceles Triangle 28">
            <a:extLst>
              <a:ext uri="{FF2B5EF4-FFF2-40B4-BE49-F238E27FC236}">
                <a16:creationId xmlns:a16="http://schemas.microsoft.com/office/drawing/2014/main" id="{94C28E2A-3EBF-638F-EBB1-03AAE725C2B0}"/>
              </a:ext>
            </a:extLst>
          </p:cNvPr>
          <p:cNvSpPr/>
          <p:nvPr/>
        </p:nvSpPr>
        <p:spPr>
          <a:xfrm rot="10800000" flipV="1">
            <a:off x="18682374" y="9022006"/>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0" name="Rectangle 29">
            <a:extLst>
              <a:ext uri="{FF2B5EF4-FFF2-40B4-BE49-F238E27FC236}">
                <a16:creationId xmlns:a16="http://schemas.microsoft.com/office/drawing/2014/main" id="{9C5E4F06-6E82-804F-E6CC-F6E48D4E5E81}"/>
              </a:ext>
            </a:extLst>
          </p:cNvPr>
          <p:cNvSpPr/>
          <p:nvPr/>
        </p:nvSpPr>
        <p:spPr>
          <a:xfrm>
            <a:off x="6531142" y="6083764"/>
            <a:ext cx="7030684" cy="3742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1" name="Chart 30">
            <a:extLst>
              <a:ext uri="{FF2B5EF4-FFF2-40B4-BE49-F238E27FC236}">
                <a16:creationId xmlns:a16="http://schemas.microsoft.com/office/drawing/2014/main" id="{BACBAE66-8B96-5466-C1AC-78B40390A886}"/>
              </a:ext>
            </a:extLst>
          </p:cNvPr>
          <p:cNvGraphicFramePr/>
          <p:nvPr>
            <p:extLst>
              <p:ext uri="{D42A27DB-BD31-4B8C-83A1-F6EECF244321}">
                <p14:modId xmlns:p14="http://schemas.microsoft.com/office/powerpoint/2010/main" val="3229412537"/>
              </p:ext>
            </p:extLst>
          </p:nvPr>
        </p:nvGraphicFramePr>
        <p:xfrm>
          <a:off x="6288660" y="6456286"/>
          <a:ext cx="7380739" cy="3691612"/>
        </p:xfrm>
        <a:graphic>
          <a:graphicData uri="http://schemas.openxmlformats.org/drawingml/2006/chart">
            <c:chart xmlns:c="http://schemas.openxmlformats.org/drawingml/2006/chart" xmlns:r="http://schemas.openxmlformats.org/officeDocument/2006/relationships" r:id="rId15"/>
          </a:graphicData>
        </a:graphic>
      </p:graphicFrame>
      <p:sp>
        <p:nvSpPr>
          <p:cNvPr id="32" name="TextBox 31">
            <a:extLst>
              <a:ext uri="{FF2B5EF4-FFF2-40B4-BE49-F238E27FC236}">
                <a16:creationId xmlns:a16="http://schemas.microsoft.com/office/drawing/2014/main" id="{E07D93A9-3605-2F70-644F-5718CF4EEDCF}"/>
              </a:ext>
            </a:extLst>
          </p:cNvPr>
          <p:cNvSpPr txBox="1"/>
          <p:nvPr/>
        </p:nvSpPr>
        <p:spPr>
          <a:xfrm>
            <a:off x="6362170" y="995476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3" name="Rectangle 32">
            <a:extLst>
              <a:ext uri="{FF2B5EF4-FFF2-40B4-BE49-F238E27FC236}">
                <a16:creationId xmlns:a16="http://schemas.microsoft.com/office/drawing/2014/main" id="{F8DAE650-E142-F918-B66C-AFABB6518940}"/>
              </a:ext>
            </a:extLst>
          </p:cNvPr>
          <p:cNvSpPr/>
          <p:nvPr/>
        </p:nvSpPr>
        <p:spPr>
          <a:xfrm>
            <a:off x="8614611"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4" name="Rectangle 33">
            <a:extLst>
              <a:ext uri="{FF2B5EF4-FFF2-40B4-BE49-F238E27FC236}">
                <a16:creationId xmlns:a16="http://schemas.microsoft.com/office/drawing/2014/main" id="{9340E21D-5F12-ACD3-7104-31168C7863C0}"/>
              </a:ext>
            </a:extLst>
          </p:cNvPr>
          <p:cNvSpPr/>
          <p:nvPr/>
        </p:nvSpPr>
        <p:spPr>
          <a:xfrm>
            <a:off x="13653471" y="9854093"/>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5" name="TextBox 34">
            <a:extLst>
              <a:ext uri="{FF2B5EF4-FFF2-40B4-BE49-F238E27FC236}">
                <a16:creationId xmlns:a16="http://schemas.microsoft.com/office/drawing/2014/main" id="{53FDE093-5612-202C-3220-D4E5E1479416}"/>
              </a:ext>
            </a:extLst>
          </p:cNvPr>
          <p:cNvSpPr txBox="1"/>
          <p:nvPr/>
        </p:nvSpPr>
        <p:spPr>
          <a:xfrm>
            <a:off x="13895171"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cxnSp>
        <p:nvCxnSpPr>
          <p:cNvPr id="36" name="Straight Connector 35">
            <a:extLst>
              <a:ext uri="{FF2B5EF4-FFF2-40B4-BE49-F238E27FC236}">
                <a16:creationId xmlns:a16="http://schemas.microsoft.com/office/drawing/2014/main" id="{6D7FAE39-3F09-1B21-3061-A005E0DFD3C6}"/>
              </a:ext>
            </a:extLst>
          </p:cNvPr>
          <p:cNvCxnSpPr/>
          <p:nvPr/>
        </p:nvCxnSpPr>
        <p:spPr>
          <a:xfrm>
            <a:off x="8150469" y="5890846"/>
            <a:ext cx="0" cy="4163563"/>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18" name="Rectangle 17">
            <a:extLst>
              <a:ext uri="{FF2B5EF4-FFF2-40B4-BE49-F238E27FC236}">
                <a16:creationId xmlns:a16="http://schemas.microsoft.com/office/drawing/2014/main" id="{890D01A6-7B7E-0568-A82F-8B4714866822}"/>
              </a:ext>
            </a:extLst>
          </p:cNvPr>
          <p:cNvSpPr/>
          <p:nvPr/>
        </p:nvSpPr>
        <p:spPr>
          <a:xfrm>
            <a:off x="734515" y="557634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Rectangle 23">
            <a:extLst>
              <a:ext uri="{FF2B5EF4-FFF2-40B4-BE49-F238E27FC236}">
                <a16:creationId xmlns:a16="http://schemas.microsoft.com/office/drawing/2014/main" id="{BD49BBFC-990F-D8E7-50F9-7BB59A6BD619}"/>
              </a:ext>
            </a:extLst>
          </p:cNvPr>
          <p:cNvSpPr/>
          <p:nvPr/>
        </p:nvSpPr>
        <p:spPr>
          <a:xfrm>
            <a:off x="3540116" y="529345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textbox ,textbox ,test ,textbox ,textbox ,textbox ,textbox ,textbox ,textbox ,textbox ,Money Experts That Do Good and Brand Personality ,textbox ,textbox ,textbox ,shape ,shape ,shape ,shape ,textbox ,tableEx ,slicer ,tableEx ,textbox ,textbox ,textbox ,image. Please refer to the notes on this slide for details"/>
          <p:cNvPicPr>
            <a:picLocks noChangeAspect="1"/>
          </p:cNvPicPr>
          <p:nvPr/>
        </p:nvPicPr>
        <p:blipFill>
          <a:blip r:embed="rId3"/>
          <a:stretch>
            <a:fillRect/>
          </a:stretch>
        </p:blipFill>
        <p:spPr>
          <a:xfrm>
            <a:off x="0" y="745"/>
            <a:ext cx="20105688" cy="11309449"/>
          </a:xfrm>
          <a:prstGeom prst="rect">
            <a:avLst/>
          </a:prstGeom>
          <a:noFill/>
        </p:spPr>
      </p:pic>
      <p:sp>
        <p:nvSpPr>
          <p:cNvPr id="4" name="Title" hidden="1"/>
          <p:cNvSpPr>
            <a:spLocks noGrp="1"/>
          </p:cNvSpPr>
          <p:nvPr>
            <p:ph type="title"/>
          </p:nvPr>
        </p:nvSpPr>
        <p:spPr/>
        <p:txBody>
          <a:bodyPr/>
          <a:lstStyle/>
          <a:p>
            <a:r>
              <a:t>Old Mutual - Investments</a:t>
            </a:r>
          </a:p>
        </p:txBody>
      </p:sp>
      <p:graphicFrame>
        <p:nvGraphicFramePr>
          <p:cNvPr id="5" name="object 19">
            <a:extLst>
              <a:ext uri="{FF2B5EF4-FFF2-40B4-BE49-F238E27FC236}">
                <a16:creationId xmlns:a16="http://schemas.microsoft.com/office/drawing/2014/main" id="{BE171AAE-0C49-4C9E-83F4-87F6DF7FBE05}"/>
              </a:ext>
            </a:extLst>
          </p:cNvPr>
          <p:cNvGraphicFramePr>
            <a:graphicFrameLocks noGrp="1"/>
          </p:cNvGraphicFramePr>
          <p:nvPr>
            <p:extLst>
              <p:ext uri="{D42A27DB-BD31-4B8C-83A1-F6EECF244321}">
                <p14:modId xmlns:p14="http://schemas.microsoft.com/office/powerpoint/2010/main" val="3974665072"/>
              </p:ext>
            </p:extLst>
          </p:nvPr>
        </p:nvGraphicFramePr>
        <p:xfrm>
          <a:off x="868771" y="1303960"/>
          <a:ext cx="12742907" cy="5108916"/>
        </p:xfrm>
        <a:graphic>
          <a:graphicData uri="http://schemas.openxmlformats.org/drawingml/2006/table">
            <a:tbl>
              <a:tblPr firstRow="1" bandRow="1">
                <a:tableStyleId>{2D5ABB26-0587-4C30-8999-92F81FD0307C}</a:tableStyleId>
              </a:tblPr>
              <a:tblGrid>
                <a:gridCol w="6554744">
                  <a:extLst>
                    <a:ext uri="{9D8B030D-6E8A-4147-A177-3AD203B41FA5}">
                      <a16:colId xmlns:a16="http://schemas.microsoft.com/office/drawing/2014/main" val="20000"/>
                    </a:ext>
                  </a:extLst>
                </a:gridCol>
                <a:gridCol w="1036819">
                  <a:extLst>
                    <a:ext uri="{9D8B030D-6E8A-4147-A177-3AD203B41FA5}">
                      <a16:colId xmlns:a16="http://schemas.microsoft.com/office/drawing/2014/main" val="20001"/>
                    </a:ext>
                  </a:extLst>
                </a:gridCol>
                <a:gridCol w="1290693">
                  <a:extLst>
                    <a:ext uri="{9D8B030D-6E8A-4147-A177-3AD203B41FA5}">
                      <a16:colId xmlns:a16="http://schemas.microsoft.com/office/drawing/2014/main" val="20002"/>
                    </a:ext>
                  </a:extLst>
                </a:gridCol>
                <a:gridCol w="1290693">
                  <a:extLst>
                    <a:ext uri="{9D8B030D-6E8A-4147-A177-3AD203B41FA5}">
                      <a16:colId xmlns:a16="http://schemas.microsoft.com/office/drawing/2014/main" val="20003"/>
                    </a:ext>
                  </a:extLst>
                </a:gridCol>
                <a:gridCol w="1216701">
                  <a:extLst>
                    <a:ext uri="{9D8B030D-6E8A-4147-A177-3AD203B41FA5}">
                      <a16:colId xmlns:a16="http://schemas.microsoft.com/office/drawing/2014/main" val="20004"/>
                    </a:ext>
                  </a:extLst>
                </a:gridCol>
                <a:gridCol w="1353257">
                  <a:extLst>
                    <a:ext uri="{9D8B030D-6E8A-4147-A177-3AD203B41FA5}">
                      <a16:colId xmlns:a16="http://schemas.microsoft.com/office/drawing/2014/main" val="20005"/>
                    </a:ext>
                  </a:extLst>
                </a:gridCol>
              </a:tblGrid>
              <a:tr h="477543">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238177">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rPr>
                        <a:t>Old Mutual promoted its </a:t>
                      </a:r>
                      <a:r>
                        <a:rPr kumimoji="0" lang="en-US" sz="1600" b="0" i="0" u="none" strike="noStrike" kern="1200" cap="none" spc="0" normalizeH="0" baseline="0" noProof="0">
                          <a:ln>
                            <a:noFill/>
                          </a:ln>
                          <a:solidFill>
                            <a:srgbClr val="006341"/>
                          </a:solidFill>
                          <a:effectLst/>
                          <a:uLnTx/>
                          <a:uFillTx/>
                          <a:latin typeface="Arial"/>
                          <a:ea typeface="+mn-ea"/>
                          <a:cs typeface="Arial"/>
                          <a:hlinkClick r:id="rId4"/>
                        </a:rPr>
                        <a:t>retirement </a:t>
                      </a:r>
                      <a:r>
                        <a:rPr kumimoji="0" lang="en-US" sz="1600" b="0" i="0" u="none" strike="noStrike" kern="1200" cap="none" spc="0" normalizeH="0" baseline="0" noProof="0">
                          <a:ln>
                            <a:noFill/>
                          </a:ln>
                          <a:solidFill>
                            <a:srgbClr val="006341"/>
                          </a:solidFill>
                          <a:effectLst/>
                          <a:uLnTx/>
                          <a:uFillTx/>
                          <a:latin typeface="Arial"/>
                          <a:ea typeface="+mn-ea"/>
                          <a:cs typeface="Arial"/>
                        </a:rPr>
                        <a:t>plan offerings, as well as focusing on its </a:t>
                      </a:r>
                      <a:r>
                        <a:rPr kumimoji="0" lang="en-US" sz="1600" b="0" i="0" u="none" strike="noStrike" kern="1200" cap="none" spc="0" normalizeH="0" baseline="0" noProof="0">
                          <a:ln>
                            <a:noFill/>
                          </a:ln>
                          <a:solidFill>
                            <a:srgbClr val="006341"/>
                          </a:solidFill>
                          <a:effectLst/>
                          <a:uLnTx/>
                          <a:uFillTx/>
                          <a:latin typeface="Arial"/>
                          <a:ea typeface="+mn-ea"/>
                          <a:cs typeface="Arial"/>
                          <a:hlinkClick r:id="rId5"/>
                        </a:rPr>
                        <a:t>rewards</a:t>
                      </a:r>
                      <a:r>
                        <a:rPr kumimoji="0" lang="en-US" sz="1600" b="0" i="0" u="none" strike="noStrike" kern="1200" cap="none" spc="0" normalizeH="0" baseline="0" noProof="0">
                          <a:ln>
                            <a:noFill/>
                          </a:ln>
                          <a:solidFill>
                            <a:srgbClr val="006341"/>
                          </a:solidFill>
                          <a:effectLst/>
                          <a:uLnTx/>
                          <a:uFillTx/>
                          <a:latin typeface="Arial"/>
                          <a:ea typeface="+mn-ea"/>
                          <a:cs typeface="Arial"/>
                        </a:rPr>
                        <a:t> and </a:t>
                      </a:r>
                      <a:r>
                        <a:rPr kumimoji="0" lang="en-US" sz="1600" b="0" i="0" u="none" strike="noStrike" kern="1200" cap="none" spc="0" normalizeH="0" baseline="0" noProof="0">
                          <a:ln>
                            <a:noFill/>
                          </a:ln>
                          <a:solidFill>
                            <a:srgbClr val="006341"/>
                          </a:solidFill>
                          <a:effectLst/>
                          <a:uLnTx/>
                          <a:uFillTx/>
                          <a:latin typeface="Arial"/>
                          <a:ea typeface="+mn-ea"/>
                          <a:cs typeface="Arial"/>
                          <a:hlinkClick r:id="rId6"/>
                        </a:rPr>
                        <a:t>Tax-free</a:t>
                      </a:r>
                      <a:r>
                        <a:rPr kumimoji="0" lang="en-US" sz="1600" b="0" i="0" u="none" strike="noStrike" kern="1200" cap="none" spc="0" normalizeH="0" baseline="0" noProof="0">
                          <a:ln>
                            <a:noFill/>
                          </a:ln>
                          <a:solidFill>
                            <a:srgbClr val="006341"/>
                          </a:solidFill>
                          <a:effectLst/>
                          <a:uLnTx/>
                          <a:uFillTx/>
                          <a:latin typeface="Arial"/>
                          <a:ea typeface="+mn-ea"/>
                          <a:cs typeface="Arial"/>
                        </a:rPr>
                        <a:t> </a:t>
                      </a:r>
                      <a:r>
                        <a:rPr kumimoji="0" lang="en-US" sz="1600" b="0" i="0" u="none" strike="noStrike" kern="1200" cap="none" spc="0" normalizeH="0" baseline="0" noProof="0">
                          <a:ln>
                            <a:noFill/>
                          </a:ln>
                          <a:solidFill>
                            <a:srgbClr val="006341"/>
                          </a:solidFill>
                          <a:effectLst/>
                          <a:uLnTx/>
                          <a:uFillTx/>
                          <a:latin typeface="Arial"/>
                          <a:ea typeface="+mn-ea"/>
                          <a:cs typeface="Arial"/>
                          <a:hlinkClick r:id="rId7"/>
                        </a:rPr>
                        <a:t>savings</a:t>
                      </a:r>
                      <a:r>
                        <a:rPr kumimoji="0" lang="en-US" sz="1600" b="0" i="0" u="none" strike="noStrike" kern="1200" cap="none" spc="0" normalizeH="0" baseline="0" noProof="0">
                          <a:ln>
                            <a:noFill/>
                          </a:ln>
                          <a:solidFill>
                            <a:srgbClr val="006341"/>
                          </a:solidFill>
                          <a:effectLst/>
                          <a:uLnTx/>
                          <a:uFillTx/>
                          <a:latin typeface="Arial"/>
                          <a:ea typeface="+mn-ea"/>
                          <a:cs typeface="Arial"/>
                        </a:rPr>
                        <a:t> </a:t>
                      </a:r>
                      <a:r>
                        <a:rPr kumimoji="0" lang="en-US" sz="1600" b="0" i="0" u="none" strike="noStrike" kern="1200" cap="none" spc="0" normalizeH="0" baseline="0" noProof="0">
                          <a:ln>
                            <a:noFill/>
                          </a:ln>
                          <a:solidFill>
                            <a:srgbClr val="006341"/>
                          </a:solidFill>
                          <a:effectLst/>
                          <a:uLnTx/>
                          <a:uFillTx/>
                          <a:latin typeface="Arial"/>
                          <a:ea typeface="+mn-ea"/>
                          <a:cs typeface="Arial"/>
                          <a:hlinkClick r:id="rId8"/>
                        </a:rPr>
                        <a:t>accounts</a:t>
                      </a:r>
                      <a:endParaRPr kumimoji="0" lang="en-US" sz="1600" b="0" i="0" u="none" strike="noStrike" kern="1200" cap="none" spc="0" normalizeH="0" baseline="0" noProof="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rPr>
                        <a:t>It further </a:t>
                      </a:r>
                      <a:r>
                        <a:rPr kumimoji="0" lang="en-US" sz="1600" b="0" i="0" u="none" strike="noStrike" kern="1200" cap="none" spc="0" normalizeH="0" baseline="0" noProof="0">
                          <a:ln>
                            <a:noFill/>
                          </a:ln>
                          <a:solidFill>
                            <a:srgbClr val="006341"/>
                          </a:solidFill>
                          <a:effectLst/>
                          <a:uLnTx/>
                          <a:uFillTx/>
                          <a:latin typeface="Arial"/>
                          <a:ea typeface="+mn-ea"/>
                          <a:cs typeface="Arial"/>
                          <a:hlinkClick r:id="rId9"/>
                        </a:rPr>
                        <a:t>communicated</a:t>
                      </a:r>
                      <a:r>
                        <a:rPr kumimoji="0" lang="en-US" sz="1600" b="0" i="0" u="none" strike="noStrike" kern="1200" cap="none" spc="0" normalizeH="0" baseline="0" noProof="0">
                          <a:ln>
                            <a:noFill/>
                          </a:ln>
                          <a:solidFill>
                            <a:srgbClr val="006341"/>
                          </a:solidFill>
                          <a:effectLst/>
                          <a:uLnTx/>
                          <a:uFillTx/>
                          <a:latin typeface="Arial"/>
                          <a:ea typeface="+mn-ea"/>
                          <a:cs typeface="Arial"/>
                        </a:rPr>
                        <a:t> off-shore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0"/>
                        </a:rPr>
                        <a:t>investment </a:t>
                      </a:r>
                      <a:r>
                        <a:rPr kumimoji="0" lang="en-US" sz="1600" b="0" i="0" u="none" strike="noStrike" kern="1200" cap="none" spc="0" normalizeH="0" baseline="0" noProof="0">
                          <a:ln>
                            <a:noFill/>
                          </a:ln>
                          <a:solidFill>
                            <a:srgbClr val="006341"/>
                          </a:solidFill>
                          <a:effectLst/>
                          <a:uLnTx/>
                          <a:uFillTx/>
                          <a:latin typeface="Arial"/>
                          <a:ea typeface="+mn-ea"/>
                          <a:cs typeface="Arial"/>
                        </a:rPr>
                        <a:t>solutions</a:t>
                      </a:r>
                      <a:endParaRPr kumimoji="0" lang="en-US" sz="1600" b="0" i="1" u="none" strike="noStrike" kern="1200" cap="none" spc="0" normalizeH="0" baseline="0" noProof="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1" u="none" strike="noStrike" kern="1200" cap="none" spc="0" normalizeH="0" baseline="0" noProof="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rPr>
                        <a:t>Thought leadership on the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1"/>
                        </a:rPr>
                        <a:t>pension fund </a:t>
                      </a:r>
                      <a:r>
                        <a:rPr kumimoji="0" lang="en-US" sz="1600" b="0" i="0" u="none" strike="noStrike" kern="1200" cap="none" spc="0" normalizeH="0" baseline="0" noProof="0">
                          <a:ln>
                            <a:noFill/>
                          </a:ln>
                          <a:solidFill>
                            <a:srgbClr val="006341"/>
                          </a:solidFill>
                          <a:effectLst/>
                          <a:uLnTx/>
                          <a:uFillTx/>
                          <a:latin typeface="Arial"/>
                          <a:ea typeface="+mn-ea"/>
                          <a:cs typeface="Arial"/>
                        </a:rPr>
                        <a:t>industry, as well as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2"/>
                        </a:rPr>
                        <a:t>retirement</a:t>
                      </a:r>
                      <a:r>
                        <a:rPr kumimoji="0" lang="en-US" sz="1600" b="0" i="0" u="none" strike="noStrike" kern="1200" cap="none" spc="0" normalizeH="0" baseline="0" noProof="0">
                          <a:ln>
                            <a:noFill/>
                          </a:ln>
                          <a:solidFill>
                            <a:srgbClr val="006341"/>
                          </a:solidFill>
                          <a:effectLst/>
                          <a:uLnTx/>
                          <a:uFillTx/>
                          <a:latin typeface="Arial"/>
                          <a:ea typeface="+mn-ea"/>
                          <a:cs typeface="Arial"/>
                        </a:rPr>
                        <a:t> reform (Budget 2023) were also featured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rPr>
                        <a:t>The brand also promoted its Old Mutual Al Baraka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3"/>
                        </a:rPr>
                        <a:t>Shari'ah funds </a:t>
                      </a:r>
                      <a:r>
                        <a:rPr kumimoji="0" lang="en-US" sz="1600" b="0" i="0" u="none" strike="noStrike" kern="1200" cap="none" spc="0" normalizeH="0" baseline="0" noProof="0">
                          <a:ln>
                            <a:noFill/>
                          </a:ln>
                          <a:solidFill>
                            <a:srgbClr val="006341"/>
                          </a:solidFill>
                          <a:effectLst/>
                          <a:uLnTx/>
                          <a:uFillTx/>
                          <a:latin typeface="Arial"/>
                          <a:ea typeface="+mn-ea"/>
                          <a:cs typeface="Arial"/>
                        </a:rPr>
                        <a:t>investments partnership</a:t>
                      </a: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873499">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84826">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7" name="Title 1">
            <a:extLst>
              <a:ext uri="{FF2B5EF4-FFF2-40B4-BE49-F238E27FC236}">
                <a16:creationId xmlns:a16="http://schemas.microsoft.com/office/drawing/2014/main" id="{E1F9DCE9-1BF7-4E4A-B1F1-82E31FCDFCE0}"/>
              </a:ext>
            </a:extLst>
          </p:cNvPr>
          <p:cNvSpPr txBox="1">
            <a:spLocks/>
          </p:cNvSpPr>
          <p:nvPr/>
        </p:nvSpPr>
        <p:spPr>
          <a:xfrm>
            <a:off x="1676400" y="227961"/>
            <a:ext cx="1708787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Investments - Old Mutual</a:t>
            </a:r>
          </a:p>
        </p:txBody>
      </p:sp>
      <p:sp>
        <p:nvSpPr>
          <p:cNvPr id="10" name="object 16">
            <a:extLst>
              <a:ext uri="{FF2B5EF4-FFF2-40B4-BE49-F238E27FC236}">
                <a16:creationId xmlns:a16="http://schemas.microsoft.com/office/drawing/2014/main" id="{A3EFA8F3-C57D-4780-B602-93A6A8BACC6F}"/>
              </a:ext>
            </a:extLst>
          </p:cNvPr>
          <p:cNvSpPr/>
          <p:nvPr/>
        </p:nvSpPr>
        <p:spPr>
          <a:xfrm>
            <a:off x="7781359" y="21106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2" name="Rectangle 11">
            <a:extLst>
              <a:ext uri="{FF2B5EF4-FFF2-40B4-BE49-F238E27FC236}">
                <a16:creationId xmlns:a16="http://schemas.microsoft.com/office/drawing/2014/main" id="{1C288EB6-8771-446E-B0F7-320BFB9A1E80}"/>
              </a:ext>
            </a:extLst>
          </p:cNvPr>
          <p:cNvSpPr/>
          <p:nvPr/>
        </p:nvSpPr>
        <p:spPr>
          <a:xfrm>
            <a:off x="13747939" y="1844565"/>
            <a:ext cx="6224876" cy="30112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3" name="Table 23">
            <a:extLst>
              <a:ext uri="{FF2B5EF4-FFF2-40B4-BE49-F238E27FC236}">
                <a16:creationId xmlns:a16="http://schemas.microsoft.com/office/drawing/2014/main" id="{D9A1E8B4-A3F6-4AB3-8EFC-D05442F70626}"/>
              </a:ext>
            </a:extLst>
          </p:cNvPr>
          <p:cNvGraphicFramePr>
            <a:graphicFrameLocks noGrp="1"/>
          </p:cNvGraphicFramePr>
          <p:nvPr>
            <p:extLst>
              <p:ext uri="{D42A27DB-BD31-4B8C-83A1-F6EECF244321}">
                <p14:modId xmlns:p14="http://schemas.microsoft.com/office/powerpoint/2010/main" val="275382625"/>
              </p:ext>
            </p:extLst>
          </p:nvPr>
        </p:nvGraphicFramePr>
        <p:xfrm>
          <a:off x="13893557" y="1994674"/>
          <a:ext cx="4212000" cy="2595880"/>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2649566680"/>
                  </a:ext>
                </a:extLst>
              </a:tr>
              <a:tr h="370840">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365 192</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367 767</a:t>
                      </a:r>
                    </a:p>
                  </a:txBody>
                  <a:tcPr>
                    <a:solidFill>
                      <a:schemeClr val="bg1"/>
                    </a:solidFill>
                  </a:tcPr>
                </a:tc>
                <a:extLst>
                  <a:ext uri="{0D108BD9-81ED-4DB2-BD59-A6C34878D82A}">
                    <a16:rowId xmlns:a16="http://schemas.microsoft.com/office/drawing/2014/main" val="1382081403"/>
                  </a:ext>
                </a:extLst>
              </a:tr>
              <a:tr h="370840">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618233984"/>
                  </a:ext>
                </a:extLst>
              </a:tr>
              <a:tr h="370840">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51</a:t>
                      </a:r>
                    </a:p>
                  </a:txBody>
                  <a:tcPr>
                    <a:solidFill>
                      <a:schemeClr val="bg1"/>
                    </a:solidFill>
                  </a:tcPr>
                </a:tc>
                <a:extLst>
                  <a:ext uri="{0D108BD9-81ED-4DB2-BD59-A6C34878D82A}">
                    <a16:rowId xmlns:a16="http://schemas.microsoft.com/office/drawing/2014/main" val="364644315"/>
                  </a:ext>
                </a:extLst>
              </a:tr>
            </a:tbl>
          </a:graphicData>
        </a:graphic>
      </p:graphicFrame>
      <p:graphicFrame>
        <p:nvGraphicFramePr>
          <p:cNvPr id="14" name="Table 13">
            <a:extLst>
              <a:ext uri="{FF2B5EF4-FFF2-40B4-BE49-F238E27FC236}">
                <a16:creationId xmlns:a16="http://schemas.microsoft.com/office/drawing/2014/main" id="{4433C9D2-7FFD-4441-9ACD-1F7B35CB2D56}"/>
              </a:ext>
            </a:extLst>
          </p:cNvPr>
          <p:cNvGraphicFramePr>
            <a:graphicFrameLocks noGrp="1"/>
          </p:cNvGraphicFramePr>
          <p:nvPr>
            <p:extLst>
              <p:ext uri="{D42A27DB-BD31-4B8C-83A1-F6EECF244321}">
                <p14:modId xmlns:p14="http://schemas.microsoft.com/office/powerpoint/2010/main" val="918131862"/>
              </p:ext>
            </p:extLst>
          </p:nvPr>
        </p:nvGraphicFramePr>
        <p:xfrm>
          <a:off x="18467614" y="1994674"/>
          <a:ext cx="1546065" cy="259588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894353708"/>
                  </a:ext>
                </a:extLst>
              </a:tr>
              <a:tr h="370840">
                <a:tc>
                  <a:txBody>
                    <a:bodyPr/>
                    <a:lstStyle/>
                    <a:p>
                      <a:pPr algn="ctr"/>
                      <a:r>
                        <a:rPr lang="en-ZA" sz="1600">
                          <a:latin typeface="Arial" panose="020B0604020202020204" pitchFamily="34" charset="0"/>
                          <a:cs typeface="Arial" panose="020B0604020202020204" pitchFamily="34" charset="0"/>
                        </a:rPr>
                        <a:t>2.6</a:t>
                      </a:r>
                    </a:p>
                  </a:txBody>
                  <a:tcPr>
                    <a:solidFill>
                      <a:schemeClr val="bg1"/>
                    </a:solidFill>
                  </a:tcPr>
                </a:tc>
                <a:extLst>
                  <a:ext uri="{0D108BD9-81ED-4DB2-BD59-A6C34878D82A}">
                    <a16:rowId xmlns:a16="http://schemas.microsoft.com/office/drawing/2014/main" val="1690145944"/>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416317741"/>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4254077085"/>
                  </a:ext>
                </a:extLst>
              </a:tr>
            </a:tbl>
          </a:graphicData>
        </a:graphic>
      </p:graphicFrame>
      <p:sp>
        <p:nvSpPr>
          <p:cNvPr id="15" name="Rectangle 14">
            <a:extLst>
              <a:ext uri="{FF2B5EF4-FFF2-40B4-BE49-F238E27FC236}">
                <a16:creationId xmlns:a16="http://schemas.microsoft.com/office/drawing/2014/main" id="{E57FEDDF-C507-4355-9E87-AB6AF27B2B4E}"/>
              </a:ext>
            </a:extLst>
          </p:cNvPr>
          <p:cNvSpPr/>
          <p:nvPr/>
        </p:nvSpPr>
        <p:spPr>
          <a:xfrm>
            <a:off x="101341" y="1473793"/>
            <a:ext cx="563879" cy="624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A1B33D3E-3B10-4EBB-BA5E-9440E7958EB2}"/>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8" name="TextBox 17">
            <a:extLst>
              <a:ext uri="{FF2B5EF4-FFF2-40B4-BE49-F238E27FC236}">
                <a16:creationId xmlns:a16="http://schemas.microsoft.com/office/drawing/2014/main" id="{5B6051DA-D7F9-470D-98EC-F03CD69F8DB4}"/>
              </a:ext>
            </a:extLst>
          </p:cNvPr>
          <p:cNvSpPr txBox="1"/>
          <p:nvPr/>
        </p:nvSpPr>
        <p:spPr>
          <a:xfrm>
            <a:off x="17811166" y="9870101"/>
            <a:ext cx="2832421" cy="307777"/>
          </a:xfrm>
          <a:prstGeom prst="rect">
            <a:avLst/>
          </a:prstGeom>
          <a:noFill/>
        </p:spPr>
        <p:txBody>
          <a:bodyPr wrap="squar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*Caution: small sample size</a:t>
            </a:r>
          </a:p>
        </p:txBody>
      </p:sp>
      <p:sp>
        <p:nvSpPr>
          <p:cNvPr id="19" name="TextBox 18">
            <a:extLst>
              <a:ext uri="{FF2B5EF4-FFF2-40B4-BE49-F238E27FC236}">
                <a16:creationId xmlns:a16="http://schemas.microsoft.com/office/drawing/2014/main" id="{6C488948-0D3D-4A23-B765-E1BA580F5095}"/>
              </a:ext>
            </a:extLst>
          </p:cNvPr>
          <p:cNvSpPr txBox="1"/>
          <p:nvPr/>
        </p:nvSpPr>
        <p:spPr>
          <a:xfrm>
            <a:off x="17166820" y="7630316"/>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0" name="TextBox 19">
            <a:extLst>
              <a:ext uri="{FF2B5EF4-FFF2-40B4-BE49-F238E27FC236}">
                <a16:creationId xmlns:a16="http://schemas.microsoft.com/office/drawing/2014/main" id="{DB72BBC3-A21F-4DE9-92B4-9E53CCF968A5}"/>
              </a:ext>
            </a:extLst>
          </p:cNvPr>
          <p:cNvSpPr txBox="1"/>
          <p:nvPr/>
        </p:nvSpPr>
        <p:spPr>
          <a:xfrm>
            <a:off x="11350861" y="5634418"/>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1" name="TextBox 20">
            <a:extLst>
              <a:ext uri="{FF2B5EF4-FFF2-40B4-BE49-F238E27FC236}">
                <a16:creationId xmlns:a16="http://schemas.microsoft.com/office/drawing/2014/main" id="{CF06F4FF-B3E8-4394-A46E-9282465B6C2C}"/>
              </a:ext>
            </a:extLst>
          </p:cNvPr>
          <p:cNvSpPr txBox="1"/>
          <p:nvPr/>
        </p:nvSpPr>
        <p:spPr>
          <a:xfrm>
            <a:off x="7196967" y="5634417"/>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pic>
        <p:nvPicPr>
          <p:cNvPr id="22" name="Picture 21">
            <a:extLst>
              <a:ext uri="{FF2B5EF4-FFF2-40B4-BE49-F238E27FC236}">
                <a16:creationId xmlns:a16="http://schemas.microsoft.com/office/drawing/2014/main" id="{A5508AF6-75AE-4A83-9914-6288136CD4F8}"/>
              </a:ext>
            </a:extLst>
          </p:cNvPr>
          <p:cNvPicPr>
            <a:picLocks noChangeAspect="1"/>
          </p:cNvPicPr>
          <p:nvPr/>
        </p:nvPicPr>
        <p:blipFill>
          <a:blip r:embed="rId14"/>
          <a:stretch>
            <a:fillRect/>
          </a:stretch>
        </p:blipFill>
        <p:spPr>
          <a:xfrm>
            <a:off x="70685" y="1471571"/>
            <a:ext cx="657716" cy="4320000"/>
          </a:xfrm>
          <a:prstGeom prst="rect">
            <a:avLst/>
          </a:prstGeom>
        </p:spPr>
      </p:pic>
      <p:sp>
        <p:nvSpPr>
          <p:cNvPr id="23" name="Rectangle 22">
            <a:extLst>
              <a:ext uri="{FF2B5EF4-FFF2-40B4-BE49-F238E27FC236}">
                <a16:creationId xmlns:a16="http://schemas.microsoft.com/office/drawing/2014/main" id="{C8EA5ED6-26AF-4007-B455-5980C474D909}"/>
              </a:ext>
            </a:extLst>
          </p:cNvPr>
          <p:cNvSpPr/>
          <p:nvPr/>
        </p:nvSpPr>
        <p:spPr>
          <a:xfrm>
            <a:off x="92009" y="1581929"/>
            <a:ext cx="563879" cy="624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2" name="object 16">
            <a:extLst>
              <a:ext uri="{FF2B5EF4-FFF2-40B4-BE49-F238E27FC236}">
                <a16:creationId xmlns:a16="http://schemas.microsoft.com/office/drawing/2014/main" id="{C072DBA7-F997-936D-DFB0-D6E6DF85DC5C}"/>
              </a:ext>
            </a:extLst>
          </p:cNvPr>
          <p:cNvSpPr/>
          <p:nvPr/>
        </p:nvSpPr>
        <p:spPr>
          <a:xfrm>
            <a:off x="12636388" y="21106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6" name="object 16">
            <a:extLst>
              <a:ext uri="{FF2B5EF4-FFF2-40B4-BE49-F238E27FC236}">
                <a16:creationId xmlns:a16="http://schemas.microsoft.com/office/drawing/2014/main" id="{87F26C12-E9CE-BFB6-F363-CBA145066EBD}"/>
              </a:ext>
            </a:extLst>
          </p:cNvPr>
          <p:cNvSpPr/>
          <p:nvPr/>
        </p:nvSpPr>
        <p:spPr>
          <a:xfrm>
            <a:off x="11432373" y="264044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8" name="object 16">
            <a:extLst>
              <a:ext uri="{FF2B5EF4-FFF2-40B4-BE49-F238E27FC236}">
                <a16:creationId xmlns:a16="http://schemas.microsoft.com/office/drawing/2014/main" id="{0D7F99A6-940F-260B-7FE2-2F5C67E2805F}"/>
              </a:ext>
            </a:extLst>
          </p:cNvPr>
          <p:cNvSpPr/>
          <p:nvPr/>
        </p:nvSpPr>
        <p:spPr>
          <a:xfrm>
            <a:off x="12594332" y="336648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9" name="object 16">
            <a:extLst>
              <a:ext uri="{FF2B5EF4-FFF2-40B4-BE49-F238E27FC236}">
                <a16:creationId xmlns:a16="http://schemas.microsoft.com/office/drawing/2014/main" id="{5284DAE9-9366-9F81-42A9-3921FEC9A0B1}"/>
              </a:ext>
            </a:extLst>
          </p:cNvPr>
          <p:cNvSpPr/>
          <p:nvPr/>
        </p:nvSpPr>
        <p:spPr>
          <a:xfrm>
            <a:off x="11440362" y="410241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7" name="Isosceles Triangle 26">
            <a:extLst>
              <a:ext uri="{FF2B5EF4-FFF2-40B4-BE49-F238E27FC236}">
                <a16:creationId xmlns:a16="http://schemas.microsoft.com/office/drawing/2014/main" id="{5E836228-F164-1434-649E-C1296B5A86DE}"/>
              </a:ext>
            </a:extLst>
          </p:cNvPr>
          <p:cNvSpPr/>
          <p:nvPr/>
        </p:nvSpPr>
        <p:spPr>
          <a:xfrm>
            <a:off x="18799000" y="3562225"/>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a:extLst>
              <a:ext uri="{FF2B5EF4-FFF2-40B4-BE49-F238E27FC236}">
                <a16:creationId xmlns:a16="http://schemas.microsoft.com/office/drawing/2014/main" id="{A3F19A19-B8EC-FA41-D22F-2F28423D0F23}"/>
              </a:ext>
            </a:extLst>
          </p:cNvPr>
          <p:cNvSpPr/>
          <p:nvPr/>
        </p:nvSpPr>
        <p:spPr>
          <a:xfrm>
            <a:off x="13669399" y="8044596"/>
            <a:ext cx="6436288" cy="1887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7" name="Table 23">
            <a:extLst>
              <a:ext uri="{FF2B5EF4-FFF2-40B4-BE49-F238E27FC236}">
                <a16:creationId xmlns:a16="http://schemas.microsoft.com/office/drawing/2014/main" id="{09B2A891-73FC-BF5C-B2B6-4657D06FEDD3}"/>
              </a:ext>
            </a:extLst>
          </p:cNvPr>
          <p:cNvGraphicFramePr>
            <a:graphicFrameLocks noGrp="1"/>
          </p:cNvGraphicFramePr>
          <p:nvPr>
            <p:extLst>
              <p:ext uri="{D42A27DB-BD31-4B8C-83A1-F6EECF244321}">
                <p14:modId xmlns:p14="http://schemas.microsoft.com/office/powerpoint/2010/main" val="2382458545"/>
              </p:ext>
            </p:extLst>
          </p:nvPr>
        </p:nvGraphicFramePr>
        <p:xfrm>
          <a:off x="13763313" y="8242983"/>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52%</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46%</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64%</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73%</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31%</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31%</a:t>
                      </a:r>
                    </a:p>
                  </a:txBody>
                  <a:tcPr>
                    <a:solidFill>
                      <a:schemeClr val="bg1"/>
                    </a:solidFill>
                  </a:tcPr>
                </a:tc>
                <a:extLst>
                  <a:ext uri="{0D108BD9-81ED-4DB2-BD59-A6C34878D82A}">
                    <a16:rowId xmlns:a16="http://schemas.microsoft.com/office/drawing/2014/main" val="1281739049"/>
                  </a:ext>
                </a:extLst>
              </a:tr>
            </a:tbl>
          </a:graphicData>
        </a:graphic>
      </p:graphicFrame>
      <p:graphicFrame>
        <p:nvGraphicFramePr>
          <p:cNvPr id="25" name="Table 24">
            <a:extLst>
              <a:ext uri="{FF2B5EF4-FFF2-40B4-BE49-F238E27FC236}">
                <a16:creationId xmlns:a16="http://schemas.microsoft.com/office/drawing/2014/main" id="{CE2E3452-AB75-3B78-F48D-54267E95EBF2}"/>
              </a:ext>
            </a:extLst>
          </p:cNvPr>
          <p:cNvGraphicFramePr>
            <a:graphicFrameLocks noGrp="1"/>
          </p:cNvGraphicFramePr>
          <p:nvPr>
            <p:extLst>
              <p:ext uri="{D42A27DB-BD31-4B8C-83A1-F6EECF244321}">
                <p14:modId xmlns:p14="http://schemas.microsoft.com/office/powerpoint/2010/main" val="1646537145"/>
              </p:ext>
            </p:extLst>
          </p:nvPr>
        </p:nvGraphicFramePr>
        <p:xfrm>
          <a:off x="18594796" y="8242983"/>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-6%</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+9%</a:t>
                      </a:r>
                    </a:p>
                  </a:txBody>
                  <a:tcPr>
                    <a:solidFill>
                      <a:schemeClr val="bg1"/>
                    </a:solid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a:t>
                      </a:r>
                    </a:p>
                  </a:txBody>
                  <a:tcPr>
                    <a:solidFill>
                      <a:schemeClr val="bg1"/>
                    </a:solidFill>
                  </a:tcPr>
                </a:tc>
                <a:extLst>
                  <a:ext uri="{0D108BD9-81ED-4DB2-BD59-A6C34878D82A}">
                    <a16:rowId xmlns:a16="http://schemas.microsoft.com/office/drawing/2014/main" val="1144975845"/>
                  </a:ext>
                </a:extLst>
              </a:tr>
            </a:tbl>
          </a:graphicData>
        </a:graphic>
      </p:graphicFrame>
      <p:sp>
        <p:nvSpPr>
          <p:cNvPr id="26" name="Isosceles Triangle 25">
            <a:extLst>
              <a:ext uri="{FF2B5EF4-FFF2-40B4-BE49-F238E27FC236}">
                <a16:creationId xmlns:a16="http://schemas.microsoft.com/office/drawing/2014/main" id="{885B9E17-5B2F-4E42-648A-F284789516CC}"/>
              </a:ext>
            </a:extLst>
          </p:cNvPr>
          <p:cNvSpPr/>
          <p:nvPr/>
        </p:nvSpPr>
        <p:spPr>
          <a:xfrm flipV="1">
            <a:off x="18682374" y="8717133"/>
            <a:ext cx="252000" cy="180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0" name="Isosceles Triangle 29">
            <a:extLst>
              <a:ext uri="{FF2B5EF4-FFF2-40B4-BE49-F238E27FC236}">
                <a16:creationId xmlns:a16="http://schemas.microsoft.com/office/drawing/2014/main" id="{41438654-8BBB-0F64-25C1-914C087A4F76}"/>
              </a:ext>
            </a:extLst>
          </p:cNvPr>
          <p:cNvSpPr/>
          <p:nvPr/>
        </p:nvSpPr>
        <p:spPr>
          <a:xfrm rot="10800000" flipV="1">
            <a:off x="18682374" y="9022006"/>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1" name="TextBox 30">
            <a:extLst>
              <a:ext uri="{FF2B5EF4-FFF2-40B4-BE49-F238E27FC236}">
                <a16:creationId xmlns:a16="http://schemas.microsoft.com/office/drawing/2014/main" id="{A21FCF1C-A560-5755-9097-CCABF57BCFCE}"/>
              </a:ext>
            </a:extLst>
          </p:cNvPr>
          <p:cNvSpPr txBox="1"/>
          <p:nvPr/>
        </p:nvSpPr>
        <p:spPr>
          <a:xfrm>
            <a:off x="5906942"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2" name="Rectangle 31">
            <a:extLst>
              <a:ext uri="{FF2B5EF4-FFF2-40B4-BE49-F238E27FC236}">
                <a16:creationId xmlns:a16="http://schemas.microsoft.com/office/drawing/2014/main" id="{91CDE733-7C24-65DA-925C-3C467E4A4C24}"/>
              </a:ext>
            </a:extLst>
          </p:cNvPr>
          <p:cNvSpPr/>
          <p:nvPr/>
        </p:nvSpPr>
        <p:spPr>
          <a:xfrm>
            <a:off x="8614611"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Rectangle 32">
            <a:extLst>
              <a:ext uri="{FF2B5EF4-FFF2-40B4-BE49-F238E27FC236}">
                <a16:creationId xmlns:a16="http://schemas.microsoft.com/office/drawing/2014/main" id="{A4009EF2-EBB7-23D8-0B2D-15F9365C6462}"/>
              </a:ext>
            </a:extLst>
          </p:cNvPr>
          <p:cNvSpPr/>
          <p:nvPr/>
        </p:nvSpPr>
        <p:spPr>
          <a:xfrm>
            <a:off x="13651691"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4" name="TextBox 33">
            <a:extLst>
              <a:ext uri="{FF2B5EF4-FFF2-40B4-BE49-F238E27FC236}">
                <a16:creationId xmlns:a16="http://schemas.microsoft.com/office/drawing/2014/main" id="{122DFB19-2539-83CF-3FEB-5D928EDDDBF6}"/>
              </a:ext>
            </a:extLst>
          </p:cNvPr>
          <p:cNvSpPr txBox="1"/>
          <p:nvPr/>
        </p:nvSpPr>
        <p:spPr>
          <a:xfrm>
            <a:off x="13895171"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5" name="Rectangle 34">
            <a:extLst>
              <a:ext uri="{FF2B5EF4-FFF2-40B4-BE49-F238E27FC236}">
                <a16:creationId xmlns:a16="http://schemas.microsoft.com/office/drawing/2014/main" id="{C0AE13FD-D93D-2C6F-532F-64CAA46B8F41}"/>
              </a:ext>
            </a:extLst>
          </p:cNvPr>
          <p:cNvSpPr/>
          <p:nvPr/>
        </p:nvSpPr>
        <p:spPr>
          <a:xfrm>
            <a:off x="6397792" y="6236164"/>
            <a:ext cx="7030684" cy="3742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6" name="Chart 35">
            <a:extLst>
              <a:ext uri="{FF2B5EF4-FFF2-40B4-BE49-F238E27FC236}">
                <a16:creationId xmlns:a16="http://schemas.microsoft.com/office/drawing/2014/main" id="{77D379DC-E19B-3475-1DD1-3A6D7090F8FB}"/>
              </a:ext>
            </a:extLst>
          </p:cNvPr>
          <p:cNvGraphicFramePr/>
          <p:nvPr>
            <p:extLst>
              <p:ext uri="{D42A27DB-BD31-4B8C-83A1-F6EECF244321}">
                <p14:modId xmlns:p14="http://schemas.microsoft.com/office/powerpoint/2010/main" val="1362262968"/>
              </p:ext>
            </p:extLst>
          </p:nvPr>
        </p:nvGraphicFramePr>
        <p:xfrm>
          <a:off x="6155310" y="6608686"/>
          <a:ext cx="7380739" cy="3691612"/>
        </p:xfrm>
        <a:graphic>
          <a:graphicData uri="http://schemas.openxmlformats.org/drawingml/2006/chart">
            <c:chart xmlns:c="http://schemas.openxmlformats.org/drawingml/2006/chart" xmlns:r="http://schemas.openxmlformats.org/officeDocument/2006/relationships" r:id="rId15"/>
          </a:graphicData>
        </a:graphic>
      </p:graphicFrame>
      <p:sp>
        <p:nvSpPr>
          <p:cNvPr id="37" name="Rectangle 36">
            <a:extLst>
              <a:ext uri="{FF2B5EF4-FFF2-40B4-BE49-F238E27FC236}">
                <a16:creationId xmlns:a16="http://schemas.microsoft.com/office/drawing/2014/main" id="{EF27510B-AA5F-48B8-FA12-390A43E54ACF}"/>
              </a:ext>
            </a:extLst>
          </p:cNvPr>
          <p:cNvSpPr/>
          <p:nvPr/>
        </p:nvSpPr>
        <p:spPr>
          <a:xfrm>
            <a:off x="8481261" y="99925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38" name="Straight Connector 37">
            <a:extLst>
              <a:ext uri="{FF2B5EF4-FFF2-40B4-BE49-F238E27FC236}">
                <a16:creationId xmlns:a16="http://schemas.microsoft.com/office/drawing/2014/main" id="{EB28A6DC-532C-8A53-67CC-548347DCD04B}"/>
              </a:ext>
            </a:extLst>
          </p:cNvPr>
          <p:cNvCxnSpPr/>
          <p:nvPr/>
        </p:nvCxnSpPr>
        <p:spPr>
          <a:xfrm>
            <a:off x="7902819" y="5890846"/>
            <a:ext cx="0" cy="4163563"/>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24" name="Rectangle 23">
            <a:extLst>
              <a:ext uri="{FF2B5EF4-FFF2-40B4-BE49-F238E27FC236}">
                <a16:creationId xmlns:a16="http://schemas.microsoft.com/office/drawing/2014/main" id="{DA141855-EF7E-41AA-B793-2C218E4B8DC0}"/>
              </a:ext>
            </a:extLst>
          </p:cNvPr>
          <p:cNvSpPr/>
          <p:nvPr/>
        </p:nvSpPr>
        <p:spPr>
          <a:xfrm>
            <a:off x="749505" y="556135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8" name="Rectangle 27">
            <a:extLst>
              <a:ext uri="{FF2B5EF4-FFF2-40B4-BE49-F238E27FC236}">
                <a16:creationId xmlns:a16="http://schemas.microsoft.com/office/drawing/2014/main" id="{ED468507-6A43-71EA-7F7F-073F5A1DFD30}"/>
              </a:ext>
            </a:extLst>
          </p:cNvPr>
          <p:cNvSpPr/>
          <p:nvPr/>
        </p:nvSpPr>
        <p:spPr>
          <a:xfrm>
            <a:off x="3555106" y="527846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textbox ,textbox ,test ,textbox ,textbox ,textbox ,textbox ,textbox ,textbox ,textbox ,Money Experts That Do Good and Brand Personality ,textbox ,textbox ,textbox ,shape ,shape ,shape ,shape ,textbox ,tableEx ,slicer ,tableEx ,textbox ,textbox ,textbox ,image. Please refer to the notes on this slide for details"/>
          <p:cNvPicPr>
            <a:picLocks noChangeAspect="1"/>
          </p:cNvPicPr>
          <p:nvPr/>
        </p:nvPicPr>
        <p:blipFill>
          <a:blip r:embed="rId3"/>
          <a:stretch>
            <a:fillRect/>
          </a:stretch>
        </p:blipFill>
        <p:spPr>
          <a:xfrm>
            <a:off x="0" y="745"/>
            <a:ext cx="20105688" cy="11309449"/>
          </a:xfrm>
          <a:prstGeom prst="rect">
            <a:avLst/>
          </a:prstGeom>
          <a:noFill/>
        </p:spPr>
      </p:pic>
      <p:sp>
        <p:nvSpPr>
          <p:cNvPr id="4" name="Title" hidden="1"/>
          <p:cNvSpPr>
            <a:spLocks noGrp="1"/>
          </p:cNvSpPr>
          <p:nvPr>
            <p:ph type="title"/>
          </p:nvPr>
        </p:nvSpPr>
        <p:spPr/>
        <p:txBody>
          <a:bodyPr/>
          <a:lstStyle/>
          <a:p>
            <a:r>
              <a:t>Sanlam - Investments</a:t>
            </a:r>
          </a:p>
        </p:txBody>
      </p:sp>
      <p:sp>
        <p:nvSpPr>
          <p:cNvPr id="5" name="TextBox 4">
            <a:extLst>
              <a:ext uri="{FF2B5EF4-FFF2-40B4-BE49-F238E27FC236}">
                <a16:creationId xmlns:a16="http://schemas.microsoft.com/office/drawing/2014/main" id="{FB76F08D-B9F7-4CF5-BE4F-E1CC119312E5}"/>
              </a:ext>
            </a:extLst>
          </p:cNvPr>
          <p:cNvSpPr txBox="1"/>
          <p:nvPr/>
        </p:nvSpPr>
        <p:spPr>
          <a:xfrm>
            <a:off x="12994230" y="5174773"/>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graphicFrame>
        <p:nvGraphicFramePr>
          <p:cNvPr id="6" name="object 19">
            <a:extLst>
              <a:ext uri="{FF2B5EF4-FFF2-40B4-BE49-F238E27FC236}">
                <a16:creationId xmlns:a16="http://schemas.microsoft.com/office/drawing/2014/main" id="{27E53B59-B5D7-4EE5-8D03-BEAF0BB2A4BE}"/>
              </a:ext>
            </a:extLst>
          </p:cNvPr>
          <p:cNvGraphicFramePr>
            <a:graphicFrameLocks noGrp="1"/>
          </p:cNvGraphicFramePr>
          <p:nvPr>
            <p:extLst>
              <p:ext uri="{D42A27DB-BD31-4B8C-83A1-F6EECF244321}">
                <p14:modId xmlns:p14="http://schemas.microsoft.com/office/powerpoint/2010/main" val="3581124849"/>
              </p:ext>
            </p:extLst>
          </p:nvPr>
        </p:nvGraphicFramePr>
        <p:xfrm>
          <a:off x="849225" y="1163171"/>
          <a:ext cx="12740537" cy="5798870"/>
        </p:xfrm>
        <a:graphic>
          <a:graphicData uri="http://schemas.openxmlformats.org/drawingml/2006/table">
            <a:tbl>
              <a:tblPr firstRow="1" bandRow="1">
                <a:tableStyleId>{2D5ABB26-0587-4C30-8999-92F81FD0307C}</a:tableStyleId>
              </a:tblPr>
              <a:tblGrid>
                <a:gridCol w="6582089">
                  <a:extLst>
                    <a:ext uri="{9D8B030D-6E8A-4147-A177-3AD203B41FA5}">
                      <a16:colId xmlns:a16="http://schemas.microsoft.com/office/drawing/2014/main" val="20000"/>
                    </a:ext>
                  </a:extLst>
                </a:gridCol>
                <a:gridCol w="1008062">
                  <a:extLst>
                    <a:ext uri="{9D8B030D-6E8A-4147-A177-3AD203B41FA5}">
                      <a16:colId xmlns:a16="http://schemas.microsoft.com/office/drawing/2014/main" val="20001"/>
                    </a:ext>
                  </a:extLst>
                </a:gridCol>
                <a:gridCol w="1290453">
                  <a:extLst>
                    <a:ext uri="{9D8B030D-6E8A-4147-A177-3AD203B41FA5}">
                      <a16:colId xmlns:a16="http://schemas.microsoft.com/office/drawing/2014/main" val="20002"/>
                    </a:ext>
                  </a:extLst>
                </a:gridCol>
                <a:gridCol w="1290453">
                  <a:extLst>
                    <a:ext uri="{9D8B030D-6E8A-4147-A177-3AD203B41FA5}">
                      <a16:colId xmlns:a16="http://schemas.microsoft.com/office/drawing/2014/main" val="20003"/>
                    </a:ext>
                  </a:extLst>
                </a:gridCol>
                <a:gridCol w="1216475">
                  <a:extLst>
                    <a:ext uri="{9D8B030D-6E8A-4147-A177-3AD203B41FA5}">
                      <a16:colId xmlns:a16="http://schemas.microsoft.com/office/drawing/2014/main" val="20004"/>
                    </a:ext>
                  </a:extLst>
                </a:gridCol>
                <a:gridCol w="1353005">
                  <a:extLst>
                    <a:ext uri="{9D8B030D-6E8A-4147-A177-3AD203B41FA5}">
                      <a16:colId xmlns:a16="http://schemas.microsoft.com/office/drawing/2014/main" val="20005"/>
                    </a:ext>
                  </a:extLst>
                </a:gridCol>
              </a:tblGrid>
              <a:tr h="708417">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1094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A new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execution</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focused on living a </a:t>
                      </a:r>
                      <a:r>
                        <a:rPr kumimoji="0" lang="en-US" sz="160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Life of Confidence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was noted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1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The Sanlam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5"/>
                        </a:rPr>
                        <a:t>ESG Barometer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research and event, in partnership with Business Day, continued to be featured alongside its proposition of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6"/>
                        </a:rPr>
                        <a:t>sustainable</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investment (#TheFUTUREisSustainability)</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1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Sanlam for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professionals</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with a Wealth Booster, as well as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8"/>
                        </a:rPr>
                        <a:t>Corporate</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solutions were also advertised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1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Promotion of its Art Collection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9"/>
                        </a:rPr>
                        <a:t>exhibition</a:t>
                      </a: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1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Other notable communications featured its </a:t>
                      </a:r>
                      <a:r>
                        <a:rPr lang="en-US" sz="1600">
                          <a:solidFill>
                            <a:srgbClr val="006341"/>
                          </a:solidFill>
                          <a:latin typeface="Arial"/>
                          <a:cs typeface="Arial"/>
                          <a:hlinkClick r:id="rId10"/>
                        </a:rPr>
                        <a:t>#TopEmployer </a:t>
                      </a:r>
                      <a:r>
                        <a:rPr lang="en-US" sz="1600">
                          <a:solidFill>
                            <a:srgbClr val="006341"/>
                          </a:solidFill>
                          <a:latin typeface="Arial"/>
                          <a:cs typeface="Arial"/>
                        </a:rPr>
                        <a:t>certification,  a </a:t>
                      </a:r>
                      <a:r>
                        <a:rPr lang="en-US" sz="1600">
                          <a:solidFill>
                            <a:srgbClr val="006341"/>
                          </a:solidFill>
                          <a:latin typeface="Arial"/>
                          <a:cs typeface="Arial"/>
                          <a:hlinkClick r:id="rId11"/>
                        </a:rPr>
                        <a:t>#RagingBullAwards </a:t>
                      </a:r>
                      <a:r>
                        <a:rPr lang="en-US" sz="1600">
                          <a:solidFill>
                            <a:srgbClr val="006341"/>
                          </a:solidFill>
                          <a:latin typeface="Arial"/>
                          <a:cs typeface="Arial"/>
                          <a:hlinkClick r:id="rId12"/>
                        </a:rPr>
                        <a:t>win </a:t>
                      </a:r>
                      <a:r>
                        <a:rPr lang="en-US" sz="1600">
                          <a:solidFill>
                            <a:srgbClr val="006341"/>
                          </a:solidFill>
                          <a:latin typeface="Arial"/>
                          <a:cs typeface="Arial"/>
                        </a:rPr>
                        <a:t>and </a:t>
                      </a:r>
                      <a:r>
                        <a:rPr lang="en-US" sz="1600">
                          <a:solidFill>
                            <a:srgbClr val="006341"/>
                          </a:solidFill>
                          <a:latin typeface="Arial"/>
                          <a:cs typeface="Arial"/>
                          <a:hlinkClick r:id="rId13"/>
                        </a:rPr>
                        <a:t>Budget</a:t>
                      </a:r>
                      <a:r>
                        <a:rPr lang="en-US" sz="1600">
                          <a:solidFill>
                            <a:srgbClr val="006341"/>
                          </a:solidFill>
                          <a:latin typeface="Arial"/>
                          <a:cs typeface="Arial"/>
                        </a:rPr>
                        <a:t> 2023 </a:t>
                      </a:r>
                      <a:r>
                        <a:rPr lang="en-US" sz="1600">
                          <a:solidFill>
                            <a:srgbClr val="006341"/>
                          </a:solidFill>
                          <a:latin typeface="Arial"/>
                          <a:cs typeface="Arial"/>
                          <a:hlinkClick r:id="rId14"/>
                        </a:rPr>
                        <a:t>analysis</a:t>
                      </a: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3600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7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3102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7" name="Title 1">
            <a:extLst>
              <a:ext uri="{FF2B5EF4-FFF2-40B4-BE49-F238E27FC236}">
                <a16:creationId xmlns:a16="http://schemas.microsoft.com/office/drawing/2014/main" id="{4AEB576A-36C0-4090-B489-C27A00765922}"/>
              </a:ext>
            </a:extLst>
          </p:cNvPr>
          <p:cNvSpPr txBox="1">
            <a:spLocks/>
          </p:cNvSpPr>
          <p:nvPr/>
        </p:nvSpPr>
        <p:spPr>
          <a:xfrm>
            <a:off x="1676400" y="227961"/>
            <a:ext cx="17087878"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Investments - Sanlam</a:t>
            </a:r>
          </a:p>
        </p:txBody>
      </p:sp>
      <p:sp>
        <p:nvSpPr>
          <p:cNvPr id="8" name="object 16">
            <a:extLst>
              <a:ext uri="{FF2B5EF4-FFF2-40B4-BE49-F238E27FC236}">
                <a16:creationId xmlns:a16="http://schemas.microsoft.com/office/drawing/2014/main" id="{D0ABC501-F395-42AF-817F-40E2CAF35FBD}"/>
              </a:ext>
            </a:extLst>
          </p:cNvPr>
          <p:cNvSpPr/>
          <p:nvPr/>
        </p:nvSpPr>
        <p:spPr>
          <a:xfrm>
            <a:off x="7750746" y="190208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2" name="Rectangle 11">
            <a:extLst>
              <a:ext uri="{FF2B5EF4-FFF2-40B4-BE49-F238E27FC236}">
                <a16:creationId xmlns:a16="http://schemas.microsoft.com/office/drawing/2014/main" id="{89A5A836-20EB-43CC-BF40-0BF6EB235F9E}"/>
              </a:ext>
            </a:extLst>
          </p:cNvPr>
          <p:cNvSpPr/>
          <p:nvPr/>
        </p:nvSpPr>
        <p:spPr>
          <a:xfrm>
            <a:off x="13646598" y="1844565"/>
            <a:ext cx="6326217" cy="30112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3" name="Table 23">
            <a:extLst>
              <a:ext uri="{FF2B5EF4-FFF2-40B4-BE49-F238E27FC236}">
                <a16:creationId xmlns:a16="http://schemas.microsoft.com/office/drawing/2014/main" id="{14D5AA99-6E26-4E5F-B88A-14E8BC3BEF55}"/>
              </a:ext>
            </a:extLst>
          </p:cNvPr>
          <p:cNvGraphicFramePr>
            <a:graphicFrameLocks noGrp="1"/>
          </p:cNvGraphicFramePr>
          <p:nvPr>
            <p:extLst>
              <p:ext uri="{D42A27DB-BD31-4B8C-83A1-F6EECF244321}">
                <p14:modId xmlns:p14="http://schemas.microsoft.com/office/powerpoint/2010/main" val="1760543543"/>
              </p:ext>
            </p:extLst>
          </p:nvPr>
        </p:nvGraphicFramePr>
        <p:xfrm>
          <a:off x="13893557" y="1994674"/>
          <a:ext cx="4212000" cy="2595880"/>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2649566680"/>
                  </a:ext>
                </a:extLst>
              </a:tr>
              <a:tr h="370840">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198,267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200 979</a:t>
                      </a:r>
                    </a:p>
                  </a:txBody>
                  <a:tcPr>
                    <a:solidFill>
                      <a:schemeClr val="bg1"/>
                    </a:solidFill>
                  </a:tcPr>
                </a:tc>
                <a:extLst>
                  <a:ext uri="{0D108BD9-81ED-4DB2-BD59-A6C34878D82A}">
                    <a16:rowId xmlns:a16="http://schemas.microsoft.com/office/drawing/2014/main" val="1382081403"/>
                  </a:ext>
                </a:extLst>
              </a:tr>
              <a:tr h="370840">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618233984"/>
                  </a:ext>
                </a:extLst>
              </a:tr>
              <a:tr h="370840">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44</a:t>
                      </a:r>
                    </a:p>
                  </a:txBody>
                  <a:tcPr>
                    <a:solidFill>
                      <a:schemeClr val="bg1"/>
                    </a:solidFill>
                  </a:tcPr>
                </a:tc>
                <a:extLst>
                  <a:ext uri="{0D108BD9-81ED-4DB2-BD59-A6C34878D82A}">
                    <a16:rowId xmlns:a16="http://schemas.microsoft.com/office/drawing/2014/main" val="364644315"/>
                  </a:ext>
                </a:extLst>
              </a:tr>
            </a:tbl>
          </a:graphicData>
        </a:graphic>
      </p:graphicFrame>
      <p:graphicFrame>
        <p:nvGraphicFramePr>
          <p:cNvPr id="14" name="Table 13">
            <a:extLst>
              <a:ext uri="{FF2B5EF4-FFF2-40B4-BE49-F238E27FC236}">
                <a16:creationId xmlns:a16="http://schemas.microsoft.com/office/drawing/2014/main" id="{200ACD93-B983-41EE-A535-B792C7E38D36}"/>
              </a:ext>
            </a:extLst>
          </p:cNvPr>
          <p:cNvGraphicFramePr>
            <a:graphicFrameLocks noGrp="1"/>
          </p:cNvGraphicFramePr>
          <p:nvPr>
            <p:extLst>
              <p:ext uri="{D42A27DB-BD31-4B8C-83A1-F6EECF244321}">
                <p14:modId xmlns:p14="http://schemas.microsoft.com/office/powerpoint/2010/main" val="947633274"/>
              </p:ext>
            </p:extLst>
          </p:nvPr>
        </p:nvGraphicFramePr>
        <p:xfrm>
          <a:off x="18467614" y="1994674"/>
          <a:ext cx="1546065" cy="259588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894353708"/>
                  </a:ext>
                </a:extLst>
              </a:tr>
              <a:tr h="370840">
                <a:tc>
                  <a:txBody>
                    <a:bodyPr/>
                    <a:lstStyle/>
                    <a:p>
                      <a:pPr algn="ctr"/>
                      <a:r>
                        <a:rPr lang="en-ZA" sz="1600">
                          <a:latin typeface="Arial" panose="020B0604020202020204" pitchFamily="34" charset="0"/>
                          <a:cs typeface="Arial" panose="020B0604020202020204" pitchFamily="34" charset="0"/>
                        </a:rPr>
                        <a:t>2.7</a:t>
                      </a:r>
                    </a:p>
                  </a:txBody>
                  <a:tcPr>
                    <a:solidFill>
                      <a:schemeClr val="bg1"/>
                    </a:solidFill>
                  </a:tcPr>
                </a:tc>
                <a:extLst>
                  <a:ext uri="{0D108BD9-81ED-4DB2-BD59-A6C34878D82A}">
                    <a16:rowId xmlns:a16="http://schemas.microsoft.com/office/drawing/2014/main" val="1690145944"/>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416317741"/>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4254077085"/>
                  </a:ext>
                </a:extLst>
              </a:tr>
            </a:tbl>
          </a:graphicData>
        </a:graphic>
      </p:graphicFrame>
      <p:sp>
        <p:nvSpPr>
          <p:cNvPr id="15" name="Isosceles Triangle 14">
            <a:extLst>
              <a:ext uri="{FF2B5EF4-FFF2-40B4-BE49-F238E27FC236}">
                <a16:creationId xmlns:a16="http://schemas.microsoft.com/office/drawing/2014/main" id="{F9DAB9DD-FA58-4CD7-B490-CF5413D0640A}"/>
              </a:ext>
            </a:extLst>
          </p:cNvPr>
          <p:cNvSpPr/>
          <p:nvPr/>
        </p:nvSpPr>
        <p:spPr>
          <a:xfrm>
            <a:off x="18799000" y="3562225"/>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7" name="Rectangle 16">
            <a:extLst>
              <a:ext uri="{FF2B5EF4-FFF2-40B4-BE49-F238E27FC236}">
                <a16:creationId xmlns:a16="http://schemas.microsoft.com/office/drawing/2014/main" id="{BA1D94D0-1561-4AE6-A069-436B8A28E008}"/>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a:extLst>
              <a:ext uri="{FF2B5EF4-FFF2-40B4-BE49-F238E27FC236}">
                <a16:creationId xmlns:a16="http://schemas.microsoft.com/office/drawing/2014/main" id="{05EF5D6E-CCBE-429B-B131-805BC7DA0B1C}"/>
              </a:ext>
            </a:extLst>
          </p:cNvPr>
          <p:cNvSpPr txBox="1"/>
          <p:nvPr/>
        </p:nvSpPr>
        <p:spPr>
          <a:xfrm>
            <a:off x="17811166" y="9840121"/>
            <a:ext cx="2832421" cy="307777"/>
          </a:xfrm>
          <a:prstGeom prst="rect">
            <a:avLst/>
          </a:prstGeom>
          <a:noFill/>
        </p:spPr>
        <p:txBody>
          <a:bodyPr wrap="squar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*Caution: small sample size</a:t>
            </a:r>
          </a:p>
        </p:txBody>
      </p:sp>
      <p:sp>
        <p:nvSpPr>
          <p:cNvPr id="20" name="TextBox 19">
            <a:extLst>
              <a:ext uri="{FF2B5EF4-FFF2-40B4-BE49-F238E27FC236}">
                <a16:creationId xmlns:a16="http://schemas.microsoft.com/office/drawing/2014/main" id="{543EBABE-8CAE-45E2-B4F3-9974A81CECF7}"/>
              </a:ext>
            </a:extLst>
          </p:cNvPr>
          <p:cNvSpPr txBox="1"/>
          <p:nvPr/>
        </p:nvSpPr>
        <p:spPr>
          <a:xfrm>
            <a:off x="17218059" y="7598784"/>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1" name="TextBox 20">
            <a:extLst>
              <a:ext uri="{FF2B5EF4-FFF2-40B4-BE49-F238E27FC236}">
                <a16:creationId xmlns:a16="http://schemas.microsoft.com/office/drawing/2014/main" id="{10957DFF-183B-44C1-83F8-1D2296A66A42}"/>
              </a:ext>
            </a:extLst>
          </p:cNvPr>
          <p:cNvSpPr txBox="1"/>
          <p:nvPr/>
        </p:nvSpPr>
        <p:spPr>
          <a:xfrm>
            <a:off x="11492752" y="5634418"/>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2" name="TextBox 21">
            <a:extLst>
              <a:ext uri="{FF2B5EF4-FFF2-40B4-BE49-F238E27FC236}">
                <a16:creationId xmlns:a16="http://schemas.microsoft.com/office/drawing/2014/main" id="{40696FDB-F6E7-43FB-B7F9-EE7E7551F44D}"/>
              </a:ext>
            </a:extLst>
          </p:cNvPr>
          <p:cNvSpPr txBox="1"/>
          <p:nvPr/>
        </p:nvSpPr>
        <p:spPr>
          <a:xfrm>
            <a:off x="7195839" y="5634417"/>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4" name="Rectangle 23">
            <a:extLst>
              <a:ext uri="{FF2B5EF4-FFF2-40B4-BE49-F238E27FC236}">
                <a16:creationId xmlns:a16="http://schemas.microsoft.com/office/drawing/2014/main" id="{3DE70C22-F00C-4D46-BD3A-0550435446EA}"/>
              </a:ext>
            </a:extLst>
          </p:cNvPr>
          <p:cNvSpPr/>
          <p:nvPr/>
        </p:nvSpPr>
        <p:spPr>
          <a:xfrm>
            <a:off x="143379" y="1468533"/>
            <a:ext cx="563879" cy="624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2" name="object 16">
            <a:extLst>
              <a:ext uri="{FF2B5EF4-FFF2-40B4-BE49-F238E27FC236}">
                <a16:creationId xmlns:a16="http://schemas.microsoft.com/office/drawing/2014/main" id="{C9C6BCA0-A999-C4D8-AAA3-10D9A01AFD96}"/>
              </a:ext>
            </a:extLst>
          </p:cNvPr>
          <p:cNvSpPr/>
          <p:nvPr/>
        </p:nvSpPr>
        <p:spPr>
          <a:xfrm>
            <a:off x="11400578" y="243424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9" name="object 16">
            <a:extLst>
              <a:ext uri="{FF2B5EF4-FFF2-40B4-BE49-F238E27FC236}">
                <a16:creationId xmlns:a16="http://schemas.microsoft.com/office/drawing/2014/main" id="{2DA68F0A-760C-8272-6FBD-74BEA3CD6F09}"/>
              </a:ext>
            </a:extLst>
          </p:cNvPr>
          <p:cNvSpPr/>
          <p:nvPr/>
        </p:nvSpPr>
        <p:spPr>
          <a:xfrm>
            <a:off x="11406956" y="343451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0" name="object 16">
            <a:extLst>
              <a:ext uri="{FF2B5EF4-FFF2-40B4-BE49-F238E27FC236}">
                <a16:creationId xmlns:a16="http://schemas.microsoft.com/office/drawing/2014/main" id="{12E72BD7-8D84-5532-BA7C-D06E757EF2DB}"/>
              </a:ext>
            </a:extLst>
          </p:cNvPr>
          <p:cNvSpPr/>
          <p:nvPr/>
        </p:nvSpPr>
        <p:spPr>
          <a:xfrm>
            <a:off x="11400578" y="414038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F9599A43-DEB2-CD48-E35B-BC1DED5EB1A0}"/>
              </a:ext>
            </a:extLst>
          </p:cNvPr>
          <p:cNvSpPr/>
          <p:nvPr/>
        </p:nvSpPr>
        <p:spPr>
          <a:xfrm>
            <a:off x="12707446" y="243423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6" name="object 16">
            <a:extLst>
              <a:ext uri="{FF2B5EF4-FFF2-40B4-BE49-F238E27FC236}">
                <a16:creationId xmlns:a16="http://schemas.microsoft.com/office/drawing/2014/main" id="{EFE36856-E45D-723C-B756-6DDEFB617FFE}"/>
              </a:ext>
            </a:extLst>
          </p:cNvPr>
          <p:cNvSpPr/>
          <p:nvPr/>
        </p:nvSpPr>
        <p:spPr>
          <a:xfrm>
            <a:off x="12707446" y="459170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8" name="object 16">
            <a:extLst>
              <a:ext uri="{FF2B5EF4-FFF2-40B4-BE49-F238E27FC236}">
                <a16:creationId xmlns:a16="http://schemas.microsoft.com/office/drawing/2014/main" id="{B1159606-3B89-4E35-76A5-F57C3AD379CB}"/>
              </a:ext>
            </a:extLst>
          </p:cNvPr>
          <p:cNvSpPr/>
          <p:nvPr/>
        </p:nvSpPr>
        <p:spPr>
          <a:xfrm>
            <a:off x="11400578" y="461102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32" name="Rectangle 31">
            <a:extLst>
              <a:ext uri="{FF2B5EF4-FFF2-40B4-BE49-F238E27FC236}">
                <a16:creationId xmlns:a16="http://schemas.microsoft.com/office/drawing/2014/main" id="{3A83B349-B231-BE24-1527-2247638F3E5D}"/>
              </a:ext>
            </a:extLst>
          </p:cNvPr>
          <p:cNvSpPr/>
          <p:nvPr/>
        </p:nvSpPr>
        <p:spPr>
          <a:xfrm>
            <a:off x="13673340" y="8013064"/>
            <a:ext cx="6436288" cy="1887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3" name="Table 23">
            <a:extLst>
              <a:ext uri="{FF2B5EF4-FFF2-40B4-BE49-F238E27FC236}">
                <a16:creationId xmlns:a16="http://schemas.microsoft.com/office/drawing/2014/main" id="{BBAF52BD-7383-DF20-6EE1-DFA264C03FBE}"/>
              </a:ext>
            </a:extLst>
          </p:cNvPr>
          <p:cNvGraphicFramePr>
            <a:graphicFrameLocks noGrp="1"/>
          </p:cNvGraphicFramePr>
          <p:nvPr>
            <p:extLst>
              <p:ext uri="{D42A27DB-BD31-4B8C-83A1-F6EECF244321}">
                <p14:modId xmlns:p14="http://schemas.microsoft.com/office/powerpoint/2010/main" val="708063755"/>
              </p:ext>
            </p:extLst>
          </p:nvPr>
        </p:nvGraphicFramePr>
        <p:xfrm>
          <a:off x="13767254" y="8211451"/>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50%</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41%</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63%</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29%</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25%</a:t>
                      </a:r>
                    </a:p>
                  </a:txBody>
                  <a:tcPr>
                    <a:solidFill>
                      <a:schemeClr val="bg1"/>
                    </a:solidFill>
                  </a:tcPr>
                </a:tc>
                <a:extLst>
                  <a:ext uri="{0D108BD9-81ED-4DB2-BD59-A6C34878D82A}">
                    <a16:rowId xmlns:a16="http://schemas.microsoft.com/office/drawing/2014/main" val="1281739049"/>
                  </a:ext>
                </a:extLst>
              </a:tr>
            </a:tbl>
          </a:graphicData>
        </a:graphic>
      </p:graphicFrame>
      <p:graphicFrame>
        <p:nvGraphicFramePr>
          <p:cNvPr id="34" name="Table 33">
            <a:extLst>
              <a:ext uri="{FF2B5EF4-FFF2-40B4-BE49-F238E27FC236}">
                <a16:creationId xmlns:a16="http://schemas.microsoft.com/office/drawing/2014/main" id="{FD2E1FE9-4530-8A84-EEA0-03757BE5FBFD}"/>
              </a:ext>
            </a:extLst>
          </p:cNvPr>
          <p:cNvGraphicFramePr>
            <a:graphicFrameLocks noGrp="1"/>
          </p:cNvGraphicFramePr>
          <p:nvPr>
            <p:extLst>
              <p:ext uri="{D42A27DB-BD31-4B8C-83A1-F6EECF244321}">
                <p14:modId xmlns:p14="http://schemas.microsoft.com/office/powerpoint/2010/main" val="1409494868"/>
              </p:ext>
            </p:extLst>
          </p:nvPr>
        </p:nvGraphicFramePr>
        <p:xfrm>
          <a:off x="18598737" y="8211451"/>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-9%</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+6%</a:t>
                      </a:r>
                    </a:p>
                  </a:txBody>
                  <a:tcPr>
                    <a:solidFill>
                      <a:schemeClr val="bg1"/>
                    </a:solid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-4%</a:t>
                      </a:r>
                    </a:p>
                  </a:txBody>
                  <a:tcPr>
                    <a:solidFill>
                      <a:schemeClr val="bg1"/>
                    </a:solidFill>
                  </a:tcPr>
                </a:tc>
                <a:extLst>
                  <a:ext uri="{0D108BD9-81ED-4DB2-BD59-A6C34878D82A}">
                    <a16:rowId xmlns:a16="http://schemas.microsoft.com/office/drawing/2014/main" val="1144975845"/>
                  </a:ext>
                </a:extLst>
              </a:tr>
            </a:tbl>
          </a:graphicData>
        </a:graphic>
      </p:graphicFrame>
      <p:sp>
        <p:nvSpPr>
          <p:cNvPr id="35" name="Isosceles Triangle 34">
            <a:extLst>
              <a:ext uri="{FF2B5EF4-FFF2-40B4-BE49-F238E27FC236}">
                <a16:creationId xmlns:a16="http://schemas.microsoft.com/office/drawing/2014/main" id="{C9681206-E112-0515-95BF-E991815E167B}"/>
              </a:ext>
            </a:extLst>
          </p:cNvPr>
          <p:cNvSpPr/>
          <p:nvPr/>
        </p:nvSpPr>
        <p:spPr>
          <a:xfrm flipV="1">
            <a:off x="18686315" y="8685601"/>
            <a:ext cx="252000" cy="180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6" name="Isosceles Triangle 35">
            <a:extLst>
              <a:ext uri="{FF2B5EF4-FFF2-40B4-BE49-F238E27FC236}">
                <a16:creationId xmlns:a16="http://schemas.microsoft.com/office/drawing/2014/main" id="{7C6B33ED-420B-1E24-0515-5F2A0A4F14C4}"/>
              </a:ext>
            </a:extLst>
          </p:cNvPr>
          <p:cNvSpPr/>
          <p:nvPr/>
        </p:nvSpPr>
        <p:spPr>
          <a:xfrm rot="10800000" flipV="1">
            <a:off x="18686315" y="8990474"/>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Isosceles Triangle 36">
            <a:extLst>
              <a:ext uri="{FF2B5EF4-FFF2-40B4-BE49-F238E27FC236}">
                <a16:creationId xmlns:a16="http://schemas.microsoft.com/office/drawing/2014/main" id="{3132ABB1-E388-87FB-A555-F51161BE59FC}"/>
              </a:ext>
            </a:extLst>
          </p:cNvPr>
          <p:cNvSpPr/>
          <p:nvPr/>
        </p:nvSpPr>
        <p:spPr>
          <a:xfrm flipV="1">
            <a:off x="18686315" y="9412966"/>
            <a:ext cx="252000" cy="180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8" name="TextBox 37">
            <a:extLst>
              <a:ext uri="{FF2B5EF4-FFF2-40B4-BE49-F238E27FC236}">
                <a16:creationId xmlns:a16="http://schemas.microsoft.com/office/drawing/2014/main" id="{414CED25-82C7-EE72-8DF0-039C0F65346A}"/>
              </a:ext>
            </a:extLst>
          </p:cNvPr>
          <p:cNvSpPr txBox="1"/>
          <p:nvPr/>
        </p:nvSpPr>
        <p:spPr>
          <a:xfrm>
            <a:off x="5906942"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9" name="Rectangle 38">
            <a:extLst>
              <a:ext uri="{FF2B5EF4-FFF2-40B4-BE49-F238E27FC236}">
                <a16:creationId xmlns:a16="http://schemas.microsoft.com/office/drawing/2014/main" id="{C9EAAA5B-EAD9-C5E2-F1E2-619904A9DFC0}"/>
              </a:ext>
            </a:extLst>
          </p:cNvPr>
          <p:cNvSpPr/>
          <p:nvPr/>
        </p:nvSpPr>
        <p:spPr>
          <a:xfrm>
            <a:off x="8518359"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Rectangle 39">
            <a:extLst>
              <a:ext uri="{FF2B5EF4-FFF2-40B4-BE49-F238E27FC236}">
                <a16:creationId xmlns:a16="http://schemas.microsoft.com/office/drawing/2014/main" id="{5F048DB1-90DF-6C6F-6F5A-C3C2468417E5}"/>
              </a:ext>
            </a:extLst>
          </p:cNvPr>
          <p:cNvSpPr/>
          <p:nvPr/>
        </p:nvSpPr>
        <p:spPr>
          <a:xfrm>
            <a:off x="13651691"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1" name="TextBox 40">
            <a:extLst>
              <a:ext uri="{FF2B5EF4-FFF2-40B4-BE49-F238E27FC236}">
                <a16:creationId xmlns:a16="http://schemas.microsoft.com/office/drawing/2014/main" id="{AAF73DDA-D33A-AF9D-1D0D-869218F99FD0}"/>
              </a:ext>
            </a:extLst>
          </p:cNvPr>
          <p:cNvSpPr txBox="1"/>
          <p:nvPr/>
        </p:nvSpPr>
        <p:spPr>
          <a:xfrm>
            <a:off x="13895171"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42" name="Rectangle 41">
            <a:extLst>
              <a:ext uri="{FF2B5EF4-FFF2-40B4-BE49-F238E27FC236}">
                <a16:creationId xmlns:a16="http://schemas.microsoft.com/office/drawing/2014/main" id="{E1D74610-C095-9BD9-8B38-2931F0BE47BD}"/>
              </a:ext>
            </a:extLst>
          </p:cNvPr>
          <p:cNvSpPr/>
          <p:nvPr/>
        </p:nvSpPr>
        <p:spPr>
          <a:xfrm>
            <a:off x="8538411"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3" name="Rectangle 42">
            <a:extLst>
              <a:ext uri="{FF2B5EF4-FFF2-40B4-BE49-F238E27FC236}">
                <a16:creationId xmlns:a16="http://schemas.microsoft.com/office/drawing/2014/main" id="{399F2CB5-7D09-207E-76D7-296652609C9C}"/>
              </a:ext>
            </a:extLst>
          </p:cNvPr>
          <p:cNvSpPr/>
          <p:nvPr/>
        </p:nvSpPr>
        <p:spPr>
          <a:xfrm>
            <a:off x="6321592" y="6236164"/>
            <a:ext cx="7030684" cy="3742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44" name="Chart 43">
            <a:extLst>
              <a:ext uri="{FF2B5EF4-FFF2-40B4-BE49-F238E27FC236}">
                <a16:creationId xmlns:a16="http://schemas.microsoft.com/office/drawing/2014/main" id="{DD98ED60-1EA7-45AB-0A68-6059990037A7}"/>
              </a:ext>
            </a:extLst>
          </p:cNvPr>
          <p:cNvGraphicFramePr/>
          <p:nvPr>
            <p:extLst>
              <p:ext uri="{D42A27DB-BD31-4B8C-83A1-F6EECF244321}">
                <p14:modId xmlns:p14="http://schemas.microsoft.com/office/powerpoint/2010/main" val="2451333511"/>
              </p:ext>
            </p:extLst>
          </p:nvPr>
        </p:nvGraphicFramePr>
        <p:xfrm>
          <a:off x="6079110" y="6608686"/>
          <a:ext cx="7380739" cy="3691612"/>
        </p:xfrm>
        <a:graphic>
          <a:graphicData uri="http://schemas.openxmlformats.org/drawingml/2006/chart">
            <c:chart xmlns:c="http://schemas.openxmlformats.org/drawingml/2006/chart" xmlns:r="http://schemas.openxmlformats.org/officeDocument/2006/relationships" r:id="rId15"/>
          </a:graphicData>
        </a:graphic>
      </p:graphicFrame>
      <p:sp>
        <p:nvSpPr>
          <p:cNvPr id="45" name="Rectangle 44">
            <a:extLst>
              <a:ext uri="{FF2B5EF4-FFF2-40B4-BE49-F238E27FC236}">
                <a16:creationId xmlns:a16="http://schemas.microsoft.com/office/drawing/2014/main" id="{DEAAC141-BD42-BBC4-B725-0FA71D88693D}"/>
              </a:ext>
            </a:extLst>
          </p:cNvPr>
          <p:cNvSpPr/>
          <p:nvPr/>
        </p:nvSpPr>
        <p:spPr>
          <a:xfrm>
            <a:off x="8405061" y="99925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46" name="Straight Connector 45">
            <a:extLst>
              <a:ext uri="{FF2B5EF4-FFF2-40B4-BE49-F238E27FC236}">
                <a16:creationId xmlns:a16="http://schemas.microsoft.com/office/drawing/2014/main" id="{83E285EA-71CD-9344-91E3-E0E797355E3C}"/>
              </a:ext>
            </a:extLst>
          </p:cNvPr>
          <p:cNvCxnSpPr/>
          <p:nvPr/>
        </p:nvCxnSpPr>
        <p:spPr>
          <a:xfrm>
            <a:off x="7826619" y="5890846"/>
            <a:ext cx="0" cy="4163563"/>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23" name="Rectangle 22">
            <a:extLst>
              <a:ext uri="{FF2B5EF4-FFF2-40B4-BE49-F238E27FC236}">
                <a16:creationId xmlns:a16="http://schemas.microsoft.com/office/drawing/2014/main" id="{70003D03-F9C2-B892-75A2-3472DE15BD5A}"/>
              </a:ext>
            </a:extLst>
          </p:cNvPr>
          <p:cNvSpPr/>
          <p:nvPr/>
        </p:nvSpPr>
        <p:spPr>
          <a:xfrm>
            <a:off x="734515" y="556135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5" name="Rectangle 24">
            <a:extLst>
              <a:ext uri="{FF2B5EF4-FFF2-40B4-BE49-F238E27FC236}">
                <a16:creationId xmlns:a16="http://schemas.microsoft.com/office/drawing/2014/main" id="{81A52B4C-4745-8E1F-365A-CD350F1B5A0D}"/>
              </a:ext>
            </a:extLst>
          </p:cNvPr>
          <p:cNvSpPr/>
          <p:nvPr/>
        </p:nvSpPr>
        <p:spPr>
          <a:xfrm>
            <a:off x="3540116" y="527846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textbox ,textbox ,test ,textbox ,textbox ,textbox ,textbox ,textbox ,textbox ,textbox ,Money Experts That Do Good and Brand Personality ,textbox ,textbox ,textbox ,shape ,shape ,shape ,shape ,textbox ,tableEx ,slicer ,tableEx ,textbox ,textbox ,textbox ,image. Please refer to the notes on this slide for details"/>
          <p:cNvPicPr>
            <a:picLocks noChangeAspect="1"/>
          </p:cNvPicPr>
          <p:nvPr/>
        </p:nvPicPr>
        <p:blipFill>
          <a:blip r:embed="rId3"/>
          <a:stretch>
            <a:fillRect/>
          </a:stretch>
        </p:blipFill>
        <p:spPr>
          <a:xfrm>
            <a:off x="0" y="745"/>
            <a:ext cx="20105688" cy="11309449"/>
          </a:xfrm>
          <a:prstGeom prst="rect">
            <a:avLst/>
          </a:prstGeom>
          <a:noFill/>
        </p:spPr>
      </p:pic>
      <p:sp>
        <p:nvSpPr>
          <p:cNvPr id="4" name="Title" hidden="1"/>
          <p:cNvSpPr>
            <a:spLocks noGrp="1"/>
          </p:cNvSpPr>
          <p:nvPr>
            <p:ph type="title"/>
          </p:nvPr>
        </p:nvSpPr>
        <p:spPr/>
        <p:txBody>
          <a:bodyPr/>
          <a:lstStyle/>
          <a:p>
            <a:r>
              <a:t>NGI - Investments</a:t>
            </a:r>
          </a:p>
        </p:txBody>
      </p:sp>
      <p:graphicFrame>
        <p:nvGraphicFramePr>
          <p:cNvPr id="5" name="object 19">
            <a:extLst>
              <a:ext uri="{FF2B5EF4-FFF2-40B4-BE49-F238E27FC236}">
                <a16:creationId xmlns:a16="http://schemas.microsoft.com/office/drawing/2014/main" id="{7B1C5164-9C15-43E5-A149-A404DE46D4E5}"/>
              </a:ext>
            </a:extLst>
          </p:cNvPr>
          <p:cNvGraphicFramePr>
            <a:graphicFrameLocks noGrp="1"/>
          </p:cNvGraphicFramePr>
          <p:nvPr>
            <p:extLst>
              <p:ext uri="{D42A27DB-BD31-4B8C-83A1-F6EECF244321}">
                <p14:modId xmlns:p14="http://schemas.microsoft.com/office/powerpoint/2010/main" val="2008446918"/>
              </p:ext>
            </p:extLst>
          </p:nvPr>
        </p:nvGraphicFramePr>
        <p:xfrm>
          <a:off x="766561" y="1217017"/>
          <a:ext cx="12914874" cy="4461276"/>
        </p:xfrm>
        <a:graphic>
          <a:graphicData uri="http://schemas.openxmlformats.org/drawingml/2006/table">
            <a:tbl>
              <a:tblPr firstRow="1" bandRow="1">
                <a:tableStyleId>{2D5ABB26-0587-4C30-8999-92F81FD0307C}</a:tableStyleId>
              </a:tblPr>
              <a:tblGrid>
                <a:gridCol w="7010533">
                  <a:extLst>
                    <a:ext uri="{9D8B030D-6E8A-4147-A177-3AD203B41FA5}">
                      <a16:colId xmlns:a16="http://schemas.microsoft.com/office/drawing/2014/main" val="20000"/>
                    </a:ext>
                  </a:extLst>
                </a:gridCol>
                <a:gridCol w="1181254">
                  <a:extLst>
                    <a:ext uri="{9D8B030D-6E8A-4147-A177-3AD203B41FA5}">
                      <a16:colId xmlns:a16="http://schemas.microsoft.com/office/drawing/2014/main" val="20001"/>
                    </a:ext>
                  </a:extLst>
                </a:gridCol>
                <a:gridCol w="1201052">
                  <a:extLst>
                    <a:ext uri="{9D8B030D-6E8A-4147-A177-3AD203B41FA5}">
                      <a16:colId xmlns:a16="http://schemas.microsoft.com/office/drawing/2014/main" val="20002"/>
                    </a:ext>
                  </a:extLst>
                </a:gridCol>
                <a:gridCol w="1154857">
                  <a:extLst>
                    <a:ext uri="{9D8B030D-6E8A-4147-A177-3AD203B41FA5}">
                      <a16:colId xmlns:a16="http://schemas.microsoft.com/office/drawing/2014/main" val="20003"/>
                    </a:ext>
                  </a:extLst>
                </a:gridCol>
                <a:gridCol w="995660">
                  <a:extLst>
                    <a:ext uri="{9D8B030D-6E8A-4147-A177-3AD203B41FA5}">
                      <a16:colId xmlns:a16="http://schemas.microsoft.com/office/drawing/2014/main" val="20004"/>
                    </a:ext>
                  </a:extLst>
                </a:gridCol>
                <a:gridCol w="1371518">
                  <a:extLst>
                    <a:ext uri="{9D8B030D-6E8A-4147-A177-3AD203B41FA5}">
                      <a16:colId xmlns:a16="http://schemas.microsoft.com/office/drawing/2014/main" val="20005"/>
                    </a:ext>
                  </a:extLst>
                </a:gridCol>
              </a:tblGrid>
              <a:tr h="581524">
                <a:tc>
                  <a:txBody>
                    <a:bodyPr/>
                    <a:lstStyle/>
                    <a:p>
                      <a:pPr marL="170180">
                        <a:lnSpc>
                          <a:spcPct val="100000"/>
                        </a:lnSpc>
                        <a:spcBef>
                          <a:spcPts val="1885"/>
                        </a:spcBef>
                      </a:pPr>
                      <a:r>
                        <a:rPr sz="2000" b="1" spc="-55">
                          <a:solidFill>
                            <a:srgbClr val="006241"/>
                          </a:solidFill>
                          <a:latin typeface="Arial"/>
                          <a:cs typeface="Arial"/>
                        </a:rPr>
                        <a:t>Top</a:t>
                      </a:r>
                      <a:r>
                        <a:rPr sz="2000" b="1" spc="-30">
                          <a:solidFill>
                            <a:srgbClr val="006241"/>
                          </a:solidFill>
                          <a:latin typeface="Arial"/>
                          <a:cs typeface="Arial"/>
                        </a:rPr>
                        <a:t> </a:t>
                      </a:r>
                      <a:r>
                        <a:rPr sz="2000" b="1" spc="-10">
                          <a:solidFill>
                            <a:srgbClr val="006241"/>
                          </a:solidFill>
                          <a:latin typeface="Arial"/>
                          <a:cs typeface="Arial"/>
                        </a:rPr>
                        <a:t>Communication</a:t>
                      </a:r>
                      <a:endParaRPr sz="2000">
                        <a:latin typeface="Arial"/>
                        <a:cs typeface="Arial"/>
                      </a:endParaRPr>
                    </a:p>
                  </a:txBody>
                  <a:tcPr marL="0" marR="0" marT="23938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600">
                        <a:latin typeface="Times New Roman"/>
                        <a:cs typeface="Times New Roman"/>
                      </a:endParaRPr>
                    </a:p>
                    <a:p>
                      <a:pPr marL="274955">
                        <a:lnSpc>
                          <a:spcPct val="100000"/>
                        </a:lnSpc>
                      </a:pPr>
                      <a:r>
                        <a:rPr sz="1600" b="1" spc="-5">
                          <a:solidFill>
                            <a:srgbClr val="006241"/>
                          </a:solidFill>
                          <a:latin typeface="Arial"/>
                          <a:cs typeface="Arial"/>
                        </a:rPr>
                        <a:t>TV</a:t>
                      </a:r>
                      <a:r>
                        <a:rPr sz="1600" b="1" spc="-40">
                          <a:solidFill>
                            <a:srgbClr val="006241"/>
                          </a:solidFill>
                          <a:latin typeface="Arial"/>
                          <a:cs typeface="Arial"/>
                        </a:rPr>
                        <a:t> </a:t>
                      </a:r>
                      <a:r>
                        <a:rPr sz="1600" b="1" spc="-10">
                          <a:solidFill>
                            <a:srgbClr val="006241"/>
                          </a:solidFill>
                          <a:latin typeface="Arial"/>
                          <a:cs typeface="Arial"/>
                        </a:rPr>
                        <a:t>ads</a:t>
                      </a:r>
                      <a:endParaRPr sz="16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600">
                        <a:latin typeface="Times New Roman"/>
                        <a:cs typeface="Times New Roman"/>
                      </a:endParaRPr>
                    </a:p>
                    <a:p>
                      <a:pPr marL="317500">
                        <a:lnSpc>
                          <a:spcPct val="100000"/>
                        </a:lnSpc>
                      </a:pPr>
                      <a:r>
                        <a:rPr sz="1600" b="1" spc="-10">
                          <a:solidFill>
                            <a:srgbClr val="006241"/>
                          </a:solidFill>
                          <a:latin typeface="Arial"/>
                          <a:cs typeface="Arial"/>
                        </a:rPr>
                        <a:t>Radio</a:t>
                      </a:r>
                      <a:endParaRPr sz="16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600">
                        <a:latin typeface="Times New Roman"/>
                        <a:cs typeface="Times New Roman"/>
                      </a:endParaRPr>
                    </a:p>
                    <a:p>
                      <a:pPr marL="97155">
                        <a:lnSpc>
                          <a:spcPct val="100000"/>
                        </a:lnSpc>
                      </a:pPr>
                      <a:r>
                        <a:rPr sz="1600" b="1" spc="-10">
                          <a:solidFill>
                            <a:srgbClr val="006241"/>
                          </a:solidFill>
                          <a:latin typeface="Arial"/>
                          <a:cs typeface="Arial"/>
                        </a:rPr>
                        <a:t>Billboards</a:t>
                      </a:r>
                      <a:endParaRPr sz="16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600">
                        <a:latin typeface="Times New Roman"/>
                        <a:cs typeface="Times New Roman"/>
                      </a:endParaRPr>
                    </a:p>
                    <a:p>
                      <a:pPr marL="361315">
                        <a:lnSpc>
                          <a:spcPct val="100000"/>
                        </a:lnSpc>
                      </a:pPr>
                      <a:r>
                        <a:rPr sz="1600" b="1" spc="-5">
                          <a:solidFill>
                            <a:srgbClr val="006241"/>
                          </a:solidFill>
                          <a:latin typeface="Arial"/>
                          <a:cs typeface="Arial"/>
                        </a:rPr>
                        <a:t>Print</a:t>
                      </a:r>
                      <a:endParaRPr sz="16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88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798976">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Nedgroup Investments</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5"/>
                        </a:rPr>
                        <a:t>promoted</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its latest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6"/>
                        </a:rPr>
                        <a:t>edition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of the Global Quarterly Briefing as well as its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Pulse Report</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providing monthly investment insights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It continued providing insights on tax-free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8"/>
                        </a:rPr>
                        <a:t>investments</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9"/>
                        </a:rPr>
                        <a:t>emphasising</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to </a:t>
                      </a:r>
                      <a:r>
                        <a:rPr kumimoji="0" lang="en-US" sz="160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“put your future in your hands</a:t>
                      </a:r>
                      <a:r>
                        <a:rPr kumimoji="0" lang="en-ZA" sz="160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ZA" sz="160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The first edition of the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0"/>
                        </a:rPr>
                        <a:t>Balanced</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Perspective of 2023 was also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1"/>
                        </a:rPr>
                        <a:t>advertised</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focusing on opportunities and risks amongst the global opportunity set</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2"/>
                        </a:rPr>
                        <a:t>Analysis</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of the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3"/>
                        </a:rPr>
                        <a:t>Budget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2023 were also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4"/>
                        </a:rPr>
                        <a:t>provided</a:t>
                      </a: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4858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78276">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sz="160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58106"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kumimoji="0" sz="160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6823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7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object 16">
            <a:extLst>
              <a:ext uri="{FF2B5EF4-FFF2-40B4-BE49-F238E27FC236}">
                <a16:creationId xmlns:a16="http://schemas.microsoft.com/office/drawing/2014/main" id="{B271E68A-F01B-40EA-A061-2F1660473A0C}"/>
              </a:ext>
            </a:extLst>
          </p:cNvPr>
          <p:cNvSpPr/>
          <p:nvPr/>
        </p:nvSpPr>
        <p:spPr>
          <a:xfrm>
            <a:off x="12783996" y="2136439"/>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defRPr/>
            </a:pPr>
            <a:endParaRPr sz="2967">
              <a:solidFill>
                <a:prstClr val="black"/>
              </a:solidFill>
              <a:latin typeface="Calibri" panose="020F0502020204030204"/>
            </a:endParaRPr>
          </a:p>
        </p:txBody>
      </p:sp>
      <p:sp>
        <p:nvSpPr>
          <p:cNvPr id="7" name="TextBox 6">
            <a:extLst>
              <a:ext uri="{FF2B5EF4-FFF2-40B4-BE49-F238E27FC236}">
                <a16:creationId xmlns:a16="http://schemas.microsoft.com/office/drawing/2014/main" id="{2106E0BC-7729-4B89-9F34-3AB69BC6B707}"/>
              </a:ext>
            </a:extLst>
          </p:cNvPr>
          <p:cNvSpPr txBox="1"/>
          <p:nvPr/>
        </p:nvSpPr>
        <p:spPr>
          <a:xfrm>
            <a:off x="13003723" y="5204842"/>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10" name="Rectangle 9">
            <a:extLst>
              <a:ext uri="{FF2B5EF4-FFF2-40B4-BE49-F238E27FC236}">
                <a16:creationId xmlns:a16="http://schemas.microsoft.com/office/drawing/2014/main" id="{88040690-3196-4A5E-A4C8-74A92543FE14}"/>
              </a:ext>
            </a:extLst>
          </p:cNvPr>
          <p:cNvSpPr/>
          <p:nvPr/>
        </p:nvSpPr>
        <p:spPr>
          <a:xfrm>
            <a:off x="13646598" y="1844565"/>
            <a:ext cx="6326217" cy="30112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1" name="Table 10">
            <a:extLst>
              <a:ext uri="{FF2B5EF4-FFF2-40B4-BE49-F238E27FC236}">
                <a16:creationId xmlns:a16="http://schemas.microsoft.com/office/drawing/2014/main" id="{F16657C8-17BA-4E54-A3BF-7D55AFB8338B}"/>
              </a:ext>
            </a:extLst>
          </p:cNvPr>
          <p:cNvGraphicFramePr>
            <a:graphicFrameLocks noGrp="1"/>
          </p:cNvGraphicFramePr>
          <p:nvPr>
            <p:extLst>
              <p:ext uri="{D42A27DB-BD31-4B8C-83A1-F6EECF244321}">
                <p14:modId xmlns:p14="http://schemas.microsoft.com/office/powerpoint/2010/main" val="308112897"/>
              </p:ext>
            </p:extLst>
          </p:nvPr>
        </p:nvGraphicFramePr>
        <p:xfrm>
          <a:off x="13893557" y="1994674"/>
          <a:ext cx="4212000" cy="2595880"/>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2649566680"/>
                  </a:ext>
                </a:extLst>
              </a:tr>
              <a:tr h="370840">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26 274</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26 586</a:t>
                      </a:r>
                    </a:p>
                  </a:txBody>
                  <a:tcPr>
                    <a:solidFill>
                      <a:schemeClr val="bg1"/>
                    </a:solidFill>
                  </a:tcPr>
                </a:tc>
                <a:extLst>
                  <a:ext uri="{0D108BD9-81ED-4DB2-BD59-A6C34878D82A}">
                    <a16:rowId xmlns:a16="http://schemas.microsoft.com/office/drawing/2014/main" val="1382081403"/>
                  </a:ext>
                </a:extLst>
              </a:tr>
              <a:tr h="370840">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618233984"/>
                  </a:ext>
                </a:extLst>
              </a:tr>
              <a:tr h="370840">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30</a:t>
                      </a:r>
                    </a:p>
                  </a:txBody>
                  <a:tcPr>
                    <a:solidFill>
                      <a:schemeClr val="bg1"/>
                    </a:solidFill>
                  </a:tcPr>
                </a:tc>
                <a:extLst>
                  <a:ext uri="{0D108BD9-81ED-4DB2-BD59-A6C34878D82A}">
                    <a16:rowId xmlns:a16="http://schemas.microsoft.com/office/drawing/2014/main" val="364644315"/>
                  </a:ext>
                </a:extLst>
              </a:tr>
            </a:tbl>
          </a:graphicData>
        </a:graphic>
      </p:graphicFrame>
      <p:graphicFrame>
        <p:nvGraphicFramePr>
          <p:cNvPr id="12" name="Table 11">
            <a:extLst>
              <a:ext uri="{FF2B5EF4-FFF2-40B4-BE49-F238E27FC236}">
                <a16:creationId xmlns:a16="http://schemas.microsoft.com/office/drawing/2014/main" id="{AB6906B6-BB6A-41DA-AD0E-C3C23220D2E0}"/>
              </a:ext>
            </a:extLst>
          </p:cNvPr>
          <p:cNvGraphicFramePr>
            <a:graphicFrameLocks noGrp="1"/>
          </p:cNvGraphicFramePr>
          <p:nvPr>
            <p:extLst>
              <p:ext uri="{D42A27DB-BD31-4B8C-83A1-F6EECF244321}">
                <p14:modId xmlns:p14="http://schemas.microsoft.com/office/powerpoint/2010/main" val="2461269718"/>
              </p:ext>
            </p:extLst>
          </p:nvPr>
        </p:nvGraphicFramePr>
        <p:xfrm>
          <a:off x="18467614" y="1994674"/>
          <a:ext cx="1546065" cy="259588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894353708"/>
                  </a:ext>
                </a:extLst>
              </a:tr>
              <a:tr h="370840">
                <a:tc>
                  <a:txBody>
                    <a:bodyPr/>
                    <a:lstStyle/>
                    <a:p>
                      <a:pPr algn="ctr"/>
                      <a:r>
                        <a:rPr lang="en-ZA" sz="1600">
                          <a:latin typeface="Arial" panose="020B0604020202020204" pitchFamily="34" charset="0"/>
                          <a:cs typeface="Arial" panose="020B0604020202020204" pitchFamily="34" charset="0"/>
                        </a:rPr>
                        <a:t>0.3</a:t>
                      </a:r>
                    </a:p>
                  </a:txBody>
                  <a:tcPr>
                    <a:solidFill>
                      <a:schemeClr val="bg1"/>
                    </a:solidFill>
                  </a:tcPr>
                </a:tc>
                <a:extLst>
                  <a:ext uri="{0D108BD9-81ED-4DB2-BD59-A6C34878D82A}">
                    <a16:rowId xmlns:a16="http://schemas.microsoft.com/office/drawing/2014/main" val="1690145944"/>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416317741"/>
                  </a:ext>
                </a:extLst>
              </a:tr>
              <a:tr h="370840">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4254077085"/>
                  </a:ext>
                </a:extLst>
              </a:tr>
            </a:tbl>
          </a:graphicData>
        </a:graphic>
      </p:graphicFrame>
      <p:sp>
        <p:nvSpPr>
          <p:cNvPr id="13" name="Isosceles Triangle 12">
            <a:extLst>
              <a:ext uri="{FF2B5EF4-FFF2-40B4-BE49-F238E27FC236}">
                <a16:creationId xmlns:a16="http://schemas.microsoft.com/office/drawing/2014/main" id="{F667A278-CA49-4FB7-A252-C2A072645C79}"/>
              </a:ext>
            </a:extLst>
          </p:cNvPr>
          <p:cNvSpPr/>
          <p:nvPr/>
        </p:nvSpPr>
        <p:spPr>
          <a:xfrm>
            <a:off x="18799000" y="3562225"/>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Rectangle 13">
            <a:extLst>
              <a:ext uri="{FF2B5EF4-FFF2-40B4-BE49-F238E27FC236}">
                <a16:creationId xmlns:a16="http://schemas.microsoft.com/office/drawing/2014/main" id="{394355BC-8B14-4BC0-9297-158CA7E41F24}"/>
              </a:ext>
            </a:extLst>
          </p:cNvPr>
          <p:cNvSpPr/>
          <p:nvPr/>
        </p:nvSpPr>
        <p:spPr>
          <a:xfrm>
            <a:off x="616233" y="6132786"/>
            <a:ext cx="5325899" cy="36017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5" name="Table 23">
            <a:extLst>
              <a:ext uri="{FF2B5EF4-FFF2-40B4-BE49-F238E27FC236}">
                <a16:creationId xmlns:a16="http://schemas.microsoft.com/office/drawing/2014/main" id="{D8304161-32C0-4AE0-B5FE-614C3858A996}"/>
              </a:ext>
            </a:extLst>
          </p:cNvPr>
          <p:cNvGraphicFramePr>
            <a:graphicFrameLocks noGrp="1"/>
          </p:cNvGraphicFramePr>
          <p:nvPr>
            <p:extLst>
              <p:ext uri="{D42A27DB-BD31-4B8C-83A1-F6EECF244321}">
                <p14:modId xmlns:p14="http://schemas.microsoft.com/office/powerpoint/2010/main" val="523092630"/>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43%</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47%</a:t>
                      </a:r>
                    </a:p>
                  </a:txBody>
                  <a:tcPr>
                    <a:noFill/>
                  </a:tcPr>
                </a:tc>
                <a:extLst>
                  <a:ext uri="{0D108BD9-81ED-4DB2-BD59-A6C34878D82A}">
                    <a16:rowId xmlns:a16="http://schemas.microsoft.com/office/drawing/2014/main" val="1919229103"/>
                  </a:ext>
                </a:extLst>
              </a:tr>
            </a:tbl>
          </a:graphicData>
        </a:graphic>
      </p:graphicFrame>
      <p:sp>
        <p:nvSpPr>
          <p:cNvPr id="16" name="Rectangle 15">
            <a:extLst>
              <a:ext uri="{FF2B5EF4-FFF2-40B4-BE49-F238E27FC236}">
                <a16:creationId xmlns:a16="http://schemas.microsoft.com/office/drawing/2014/main" id="{0D8E01CB-9A9D-45CE-8D29-5C12C8E60BE6}"/>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8" name="TextBox 17">
            <a:extLst>
              <a:ext uri="{FF2B5EF4-FFF2-40B4-BE49-F238E27FC236}">
                <a16:creationId xmlns:a16="http://schemas.microsoft.com/office/drawing/2014/main" id="{83523391-68E7-49E2-85A1-BFC85246027F}"/>
              </a:ext>
            </a:extLst>
          </p:cNvPr>
          <p:cNvSpPr txBox="1"/>
          <p:nvPr/>
        </p:nvSpPr>
        <p:spPr>
          <a:xfrm>
            <a:off x="17811166" y="9840121"/>
            <a:ext cx="2832421" cy="307777"/>
          </a:xfrm>
          <a:prstGeom prst="rect">
            <a:avLst/>
          </a:prstGeom>
          <a:noFill/>
        </p:spPr>
        <p:txBody>
          <a:bodyPr wrap="squar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*Caution: small sample size</a:t>
            </a:r>
          </a:p>
        </p:txBody>
      </p:sp>
      <p:sp>
        <p:nvSpPr>
          <p:cNvPr id="19" name="TextBox 18">
            <a:extLst>
              <a:ext uri="{FF2B5EF4-FFF2-40B4-BE49-F238E27FC236}">
                <a16:creationId xmlns:a16="http://schemas.microsoft.com/office/drawing/2014/main" id="{8B77D35E-24BB-4984-83CC-A76F566FBF7E}"/>
              </a:ext>
            </a:extLst>
          </p:cNvPr>
          <p:cNvSpPr txBox="1"/>
          <p:nvPr/>
        </p:nvSpPr>
        <p:spPr>
          <a:xfrm>
            <a:off x="17261416" y="7598784"/>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0" name="TextBox 19">
            <a:extLst>
              <a:ext uri="{FF2B5EF4-FFF2-40B4-BE49-F238E27FC236}">
                <a16:creationId xmlns:a16="http://schemas.microsoft.com/office/drawing/2014/main" id="{E7634720-FEB2-4F7E-ADD5-A8F04B6F085C}"/>
              </a:ext>
            </a:extLst>
          </p:cNvPr>
          <p:cNvSpPr txBox="1"/>
          <p:nvPr/>
        </p:nvSpPr>
        <p:spPr>
          <a:xfrm>
            <a:off x="11634646" y="5634418"/>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1" name="TextBox 20">
            <a:extLst>
              <a:ext uri="{FF2B5EF4-FFF2-40B4-BE49-F238E27FC236}">
                <a16:creationId xmlns:a16="http://schemas.microsoft.com/office/drawing/2014/main" id="{3F2C5E62-0C1B-4BFD-9C5A-B3C9332F3AF5}"/>
              </a:ext>
            </a:extLst>
          </p:cNvPr>
          <p:cNvSpPr txBox="1"/>
          <p:nvPr/>
        </p:nvSpPr>
        <p:spPr>
          <a:xfrm>
            <a:off x="7301133" y="5634417"/>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24" name="Title 1">
            <a:extLst>
              <a:ext uri="{FF2B5EF4-FFF2-40B4-BE49-F238E27FC236}">
                <a16:creationId xmlns:a16="http://schemas.microsoft.com/office/drawing/2014/main" id="{06D3887E-BB27-4B55-B0CD-757AA931D16D}"/>
              </a:ext>
            </a:extLst>
          </p:cNvPr>
          <p:cNvSpPr txBox="1">
            <a:spLocks/>
          </p:cNvSpPr>
          <p:nvPr/>
        </p:nvSpPr>
        <p:spPr>
          <a:xfrm>
            <a:off x="1677503" y="228676"/>
            <a:ext cx="16496197" cy="896901"/>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Investments - Nedgroup Investments</a:t>
            </a:r>
          </a:p>
        </p:txBody>
      </p:sp>
      <p:sp>
        <p:nvSpPr>
          <p:cNvPr id="22" name="Rectangle 21">
            <a:extLst>
              <a:ext uri="{FF2B5EF4-FFF2-40B4-BE49-F238E27FC236}">
                <a16:creationId xmlns:a16="http://schemas.microsoft.com/office/drawing/2014/main" id="{EBF0FD68-9458-482B-BDD5-CC9BEB5C4969}"/>
              </a:ext>
            </a:extLst>
          </p:cNvPr>
          <p:cNvSpPr/>
          <p:nvPr/>
        </p:nvSpPr>
        <p:spPr>
          <a:xfrm>
            <a:off x="85575" y="1473793"/>
            <a:ext cx="563879" cy="624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2" name="object 16">
            <a:extLst>
              <a:ext uri="{FF2B5EF4-FFF2-40B4-BE49-F238E27FC236}">
                <a16:creationId xmlns:a16="http://schemas.microsoft.com/office/drawing/2014/main" id="{B50B77B3-B2F7-9AFB-615A-0C1DC4CAB2EB}"/>
              </a:ext>
            </a:extLst>
          </p:cNvPr>
          <p:cNvSpPr/>
          <p:nvPr/>
        </p:nvSpPr>
        <p:spPr>
          <a:xfrm>
            <a:off x="12783996" y="2836144"/>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defRPr/>
            </a:pPr>
            <a:endParaRPr sz="2967">
              <a:solidFill>
                <a:prstClr val="black"/>
              </a:solidFill>
              <a:latin typeface="Calibri" panose="020F0502020204030204"/>
            </a:endParaRPr>
          </a:p>
        </p:txBody>
      </p:sp>
      <p:sp>
        <p:nvSpPr>
          <p:cNvPr id="8" name="object 16">
            <a:extLst>
              <a:ext uri="{FF2B5EF4-FFF2-40B4-BE49-F238E27FC236}">
                <a16:creationId xmlns:a16="http://schemas.microsoft.com/office/drawing/2014/main" id="{7593E747-6285-B071-88A7-8E81D5E745B9}"/>
              </a:ext>
            </a:extLst>
          </p:cNvPr>
          <p:cNvSpPr/>
          <p:nvPr/>
        </p:nvSpPr>
        <p:spPr>
          <a:xfrm>
            <a:off x="12812835" y="3481226"/>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defRPr/>
            </a:pPr>
            <a:endParaRPr sz="2967">
              <a:solidFill>
                <a:prstClr val="black"/>
              </a:solidFill>
              <a:latin typeface="Calibri" panose="020F0502020204030204"/>
            </a:endParaRPr>
          </a:p>
        </p:txBody>
      </p:sp>
      <p:sp>
        <p:nvSpPr>
          <p:cNvPr id="9" name="object 16">
            <a:extLst>
              <a:ext uri="{FF2B5EF4-FFF2-40B4-BE49-F238E27FC236}">
                <a16:creationId xmlns:a16="http://schemas.microsoft.com/office/drawing/2014/main" id="{1CA80A2B-07A8-A797-EDB1-7CE08F5AE446}"/>
              </a:ext>
            </a:extLst>
          </p:cNvPr>
          <p:cNvSpPr/>
          <p:nvPr/>
        </p:nvSpPr>
        <p:spPr>
          <a:xfrm>
            <a:off x="12808728" y="4211157"/>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defRPr/>
            </a:pPr>
            <a:endParaRPr sz="2967">
              <a:solidFill>
                <a:prstClr val="black"/>
              </a:solidFill>
              <a:latin typeface="Calibri" panose="020F0502020204030204"/>
            </a:endParaRPr>
          </a:p>
        </p:txBody>
      </p:sp>
      <p:sp>
        <p:nvSpPr>
          <p:cNvPr id="17" name="Rectangle 16">
            <a:extLst>
              <a:ext uri="{FF2B5EF4-FFF2-40B4-BE49-F238E27FC236}">
                <a16:creationId xmlns:a16="http://schemas.microsoft.com/office/drawing/2014/main" id="{181B4E90-1D44-21DD-D236-B0E695E1DE31}"/>
              </a:ext>
            </a:extLst>
          </p:cNvPr>
          <p:cNvSpPr/>
          <p:nvPr/>
        </p:nvSpPr>
        <p:spPr>
          <a:xfrm>
            <a:off x="13687417" y="8013064"/>
            <a:ext cx="6436288" cy="1887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3" name="Table 23">
            <a:extLst>
              <a:ext uri="{FF2B5EF4-FFF2-40B4-BE49-F238E27FC236}">
                <a16:creationId xmlns:a16="http://schemas.microsoft.com/office/drawing/2014/main" id="{A7AF2EAE-6F95-7A6C-5E68-95CD5EB06DBC}"/>
              </a:ext>
            </a:extLst>
          </p:cNvPr>
          <p:cNvGraphicFramePr>
            <a:graphicFrameLocks noGrp="1"/>
          </p:cNvGraphicFramePr>
          <p:nvPr>
            <p:extLst>
              <p:ext uri="{D42A27DB-BD31-4B8C-83A1-F6EECF244321}">
                <p14:modId xmlns:p14="http://schemas.microsoft.com/office/powerpoint/2010/main" val="991557136"/>
              </p:ext>
            </p:extLst>
          </p:nvPr>
        </p:nvGraphicFramePr>
        <p:xfrm>
          <a:off x="13781331" y="8211451"/>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58%</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67%</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43%</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48%</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24%</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27%</a:t>
                      </a:r>
                    </a:p>
                  </a:txBody>
                  <a:tcPr>
                    <a:solidFill>
                      <a:schemeClr val="bg1"/>
                    </a:solidFill>
                  </a:tcPr>
                </a:tc>
                <a:extLst>
                  <a:ext uri="{0D108BD9-81ED-4DB2-BD59-A6C34878D82A}">
                    <a16:rowId xmlns:a16="http://schemas.microsoft.com/office/drawing/2014/main" val="1281739049"/>
                  </a:ext>
                </a:extLst>
              </a:tr>
            </a:tbl>
          </a:graphicData>
        </a:graphic>
      </p:graphicFrame>
      <p:graphicFrame>
        <p:nvGraphicFramePr>
          <p:cNvPr id="26" name="Table 25">
            <a:extLst>
              <a:ext uri="{FF2B5EF4-FFF2-40B4-BE49-F238E27FC236}">
                <a16:creationId xmlns:a16="http://schemas.microsoft.com/office/drawing/2014/main" id="{C82BA75F-0C42-A860-726F-014D7B3A90AB}"/>
              </a:ext>
            </a:extLst>
          </p:cNvPr>
          <p:cNvGraphicFramePr>
            <a:graphicFrameLocks noGrp="1"/>
          </p:cNvGraphicFramePr>
          <p:nvPr>
            <p:extLst>
              <p:ext uri="{D42A27DB-BD31-4B8C-83A1-F6EECF244321}">
                <p14:modId xmlns:p14="http://schemas.microsoft.com/office/powerpoint/2010/main" val="2038513684"/>
              </p:ext>
            </p:extLst>
          </p:nvPr>
        </p:nvGraphicFramePr>
        <p:xfrm>
          <a:off x="18612814" y="8211451"/>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+9%</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+5%</a:t>
                      </a:r>
                    </a:p>
                  </a:txBody>
                  <a:tcPr>
                    <a:solidFill>
                      <a:schemeClr val="bg1"/>
                    </a:solid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+3%</a:t>
                      </a:r>
                    </a:p>
                  </a:txBody>
                  <a:tcPr>
                    <a:solidFill>
                      <a:schemeClr val="bg1"/>
                    </a:solidFill>
                  </a:tcPr>
                </a:tc>
                <a:extLst>
                  <a:ext uri="{0D108BD9-81ED-4DB2-BD59-A6C34878D82A}">
                    <a16:rowId xmlns:a16="http://schemas.microsoft.com/office/drawing/2014/main" val="1144975845"/>
                  </a:ext>
                </a:extLst>
              </a:tr>
            </a:tbl>
          </a:graphicData>
        </a:graphic>
      </p:graphicFrame>
      <p:sp>
        <p:nvSpPr>
          <p:cNvPr id="29" name="Isosceles Triangle 28">
            <a:extLst>
              <a:ext uri="{FF2B5EF4-FFF2-40B4-BE49-F238E27FC236}">
                <a16:creationId xmlns:a16="http://schemas.microsoft.com/office/drawing/2014/main" id="{B82E2441-2FDE-5EB5-C9D1-D2D019FE3869}"/>
              </a:ext>
            </a:extLst>
          </p:cNvPr>
          <p:cNvSpPr/>
          <p:nvPr/>
        </p:nvSpPr>
        <p:spPr>
          <a:xfrm rot="10800000" flipV="1">
            <a:off x="18700392" y="8990474"/>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2" name="Isosceles Triangle 31">
            <a:extLst>
              <a:ext uri="{FF2B5EF4-FFF2-40B4-BE49-F238E27FC236}">
                <a16:creationId xmlns:a16="http://schemas.microsoft.com/office/drawing/2014/main" id="{AB9D7477-E9BF-4354-CA99-1B848B298E00}"/>
              </a:ext>
            </a:extLst>
          </p:cNvPr>
          <p:cNvSpPr/>
          <p:nvPr/>
        </p:nvSpPr>
        <p:spPr>
          <a:xfrm rot="10800000" flipV="1">
            <a:off x="18700392" y="8658504"/>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Isosceles Triangle 32">
            <a:extLst>
              <a:ext uri="{FF2B5EF4-FFF2-40B4-BE49-F238E27FC236}">
                <a16:creationId xmlns:a16="http://schemas.microsoft.com/office/drawing/2014/main" id="{FDDE1644-457A-B38C-70A7-81F40D204811}"/>
              </a:ext>
            </a:extLst>
          </p:cNvPr>
          <p:cNvSpPr/>
          <p:nvPr/>
        </p:nvSpPr>
        <p:spPr>
          <a:xfrm rot="10800000" flipV="1">
            <a:off x="18700392" y="9412966"/>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4" name="TextBox 33">
            <a:extLst>
              <a:ext uri="{FF2B5EF4-FFF2-40B4-BE49-F238E27FC236}">
                <a16:creationId xmlns:a16="http://schemas.microsoft.com/office/drawing/2014/main" id="{49ACF736-F689-3DDE-508A-73F5278069D5}"/>
              </a:ext>
            </a:extLst>
          </p:cNvPr>
          <p:cNvSpPr txBox="1"/>
          <p:nvPr/>
        </p:nvSpPr>
        <p:spPr>
          <a:xfrm>
            <a:off x="5906942"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5" name="Rectangle 34">
            <a:extLst>
              <a:ext uri="{FF2B5EF4-FFF2-40B4-BE49-F238E27FC236}">
                <a16:creationId xmlns:a16="http://schemas.microsoft.com/office/drawing/2014/main" id="{03F9AF6B-614E-F668-7365-5826FC096572}"/>
              </a:ext>
            </a:extLst>
          </p:cNvPr>
          <p:cNvSpPr/>
          <p:nvPr/>
        </p:nvSpPr>
        <p:spPr>
          <a:xfrm>
            <a:off x="8614611"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6" name="Rectangle 35">
            <a:extLst>
              <a:ext uri="{FF2B5EF4-FFF2-40B4-BE49-F238E27FC236}">
                <a16:creationId xmlns:a16="http://schemas.microsoft.com/office/drawing/2014/main" id="{67213197-B4E7-BEE3-CCFD-143DFE744B4D}"/>
              </a:ext>
            </a:extLst>
          </p:cNvPr>
          <p:cNvSpPr/>
          <p:nvPr/>
        </p:nvSpPr>
        <p:spPr>
          <a:xfrm>
            <a:off x="13715859"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TextBox 36">
            <a:extLst>
              <a:ext uri="{FF2B5EF4-FFF2-40B4-BE49-F238E27FC236}">
                <a16:creationId xmlns:a16="http://schemas.microsoft.com/office/drawing/2014/main" id="{836ACBAC-DE63-1701-1729-45B75B12A9E2}"/>
              </a:ext>
            </a:extLst>
          </p:cNvPr>
          <p:cNvSpPr txBox="1"/>
          <p:nvPr/>
        </p:nvSpPr>
        <p:spPr>
          <a:xfrm>
            <a:off x="13895171" y="9938946"/>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8" name="Rectangle 37">
            <a:extLst>
              <a:ext uri="{FF2B5EF4-FFF2-40B4-BE49-F238E27FC236}">
                <a16:creationId xmlns:a16="http://schemas.microsoft.com/office/drawing/2014/main" id="{1E0D5BC7-8133-1BCE-E67A-00B8D9CA602C}"/>
              </a:ext>
            </a:extLst>
          </p:cNvPr>
          <p:cNvSpPr/>
          <p:nvPr/>
        </p:nvSpPr>
        <p:spPr>
          <a:xfrm>
            <a:off x="8518359"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9" name="Rectangle 38">
            <a:extLst>
              <a:ext uri="{FF2B5EF4-FFF2-40B4-BE49-F238E27FC236}">
                <a16:creationId xmlns:a16="http://schemas.microsoft.com/office/drawing/2014/main" id="{65136CA6-876C-2DA4-5BFD-C6A166615911}"/>
              </a:ext>
            </a:extLst>
          </p:cNvPr>
          <p:cNvSpPr/>
          <p:nvPr/>
        </p:nvSpPr>
        <p:spPr>
          <a:xfrm>
            <a:off x="8538411"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Rectangle 39">
            <a:extLst>
              <a:ext uri="{FF2B5EF4-FFF2-40B4-BE49-F238E27FC236}">
                <a16:creationId xmlns:a16="http://schemas.microsoft.com/office/drawing/2014/main" id="{3EA41950-9A8B-FB59-C22C-8FC0B00ABC44}"/>
              </a:ext>
            </a:extLst>
          </p:cNvPr>
          <p:cNvSpPr/>
          <p:nvPr/>
        </p:nvSpPr>
        <p:spPr>
          <a:xfrm>
            <a:off x="6321592" y="6236164"/>
            <a:ext cx="7030684" cy="3742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41" name="Chart 40">
            <a:extLst>
              <a:ext uri="{FF2B5EF4-FFF2-40B4-BE49-F238E27FC236}">
                <a16:creationId xmlns:a16="http://schemas.microsoft.com/office/drawing/2014/main" id="{B30318C5-D93F-75B8-E693-45A94EB1EED9}"/>
              </a:ext>
            </a:extLst>
          </p:cNvPr>
          <p:cNvGraphicFramePr/>
          <p:nvPr>
            <p:extLst>
              <p:ext uri="{D42A27DB-BD31-4B8C-83A1-F6EECF244321}">
                <p14:modId xmlns:p14="http://schemas.microsoft.com/office/powerpoint/2010/main" val="4228364266"/>
              </p:ext>
            </p:extLst>
          </p:nvPr>
        </p:nvGraphicFramePr>
        <p:xfrm>
          <a:off x="6079110" y="6608686"/>
          <a:ext cx="7380739" cy="3691612"/>
        </p:xfrm>
        <a:graphic>
          <a:graphicData uri="http://schemas.openxmlformats.org/drawingml/2006/chart">
            <c:chart xmlns:c="http://schemas.openxmlformats.org/drawingml/2006/chart" xmlns:r="http://schemas.openxmlformats.org/officeDocument/2006/relationships" r:id="rId15"/>
          </a:graphicData>
        </a:graphic>
      </p:graphicFrame>
      <p:sp>
        <p:nvSpPr>
          <p:cNvPr id="42" name="Rectangle 41">
            <a:extLst>
              <a:ext uri="{FF2B5EF4-FFF2-40B4-BE49-F238E27FC236}">
                <a16:creationId xmlns:a16="http://schemas.microsoft.com/office/drawing/2014/main" id="{B24165F4-2BD7-7689-6F08-B0114AE3E4E4}"/>
              </a:ext>
            </a:extLst>
          </p:cNvPr>
          <p:cNvSpPr/>
          <p:nvPr/>
        </p:nvSpPr>
        <p:spPr>
          <a:xfrm>
            <a:off x="8405061" y="99925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5" name="Rectangle 24">
            <a:extLst>
              <a:ext uri="{FF2B5EF4-FFF2-40B4-BE49-F238E27FC236}">
                <a16:creationId xmlns:a16="http://schemas.microsoft.com/office/drawing/2014/main" id="{AC46F819-B650-838E-F396-8E273E91550C}"/>
              </a:ext>
            </a:extLst>
          </p:cNvPr>
          <p:cNvSpPr/>
          <p:nvPr/>
        </p:nvSpPr>
        <p:spPr>
          <a:xfrm>
            <a:off x="704535" y="554636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7" name="Rectangle 26">
            <a:extLst>
              <a:ext uri="{FF2B5EF4-FFF2-40B4-BE49-F238E27FC236}">
                <a16:creationId xmlns:a16="http://schemas.microsoft.com/office/drawing/2014/main" id="{11F645EB-374B-1D0E-465E-70FFC1FEE8AA}"/>
              </a:ext>
            </a:extLst>
          </p:cNvPr>
          <p:cNvSpPr/>
          <p:nvPr/>
        </p:nvSpPr>
        <p:spPr>
          <a:xfrm>
            <a:off x="3510136" y="529345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03.07</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normAutofit/>
          </a:bodyPr>
          <a:lstStyle/>
          <a:p>
            <a:r>
              <a:rPr lang="en-US"/>
              <a:t>Corporate and Investment Banking</a:t>
            </a:r>
          </a:p>
        </p:txBody>
      </p:sp>
    </p:spTree>
    <p:extLst>
      <p:ext uri="{BB962C8B-B14F-4D97-AF65-F5344CB8AC3E}">
        <p14:creationId xmlns:p14="http://schemas.microsoft.com/office/powerpoint/2010/main" val="41038552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image ,Channel Growth ,textbox ,textbox ,test ,textbox ,textbox ,textbox ,textbox ,textbox ,textbox ,textbox ,Money Experts That Do Good and Brand Personality ,textbox ,textbox ,textbox ,shape ,shape ,shape ,shape ,textbox ,textbox ,tableEx ,tableEx ,tableEx ,slicer. Please refer to the notes on this slide for details"/>
          <p:cNvPicPr>
            <a:picLocks noChangeAspect="1"/>
          </p:cNvPicPr>
          <p:nvPr/>
        </p:nvPicPr>
        <p:blipFill>
          <a:blip r:embed="rId3"/>
          <a:stretch>
            <a:fillRect/>
          </a:stretch>
        </p:blipFill>
        <p:spPr>
          <a:xfrm>
            <a:off x="0" y="745"/>
            <a:ext cx="20105687" cy="11309449"/>
          </a:xfrm>
          <a:prstGeom prst="rect">
            <a:avLst/>
          </a:prstGeom>
          <a:noFill/>
        </p:spPr>
      </p:pic>
      <p:sp>
        <p:nvSpPr>
          <p:cNvPr id="4" name="Title" hidden="1"/>
          <p:cNvSpPr>
            <a:spLocks noGrp="1"/>
          </p:cNvSpPr>
          <p:nvPr>
            <p:ph type="title"/>
          </p:nvPr>
        </p:nvSpPr>
        <p:spPr/>
        <p:txBody>
          <a:bodyPr/>
          <a:lstStyle/>
          <a:p>
            <a:r>
              <a:t>ABSA - CIB</a:t>
            </a:r>
          </a:p>
        </p:txBody>
      </p:sp>
      <p:graphicFrame>
        <p:nvGraphicFramePr>
          <p:cNvPr id="5" name="object 19">
            <a:extLst>
              <a:ext uri="{FF2B5EF4-FFF2-40B4-BE49-F238E27FC236}">
                <a16:creationId xmlns:a16="http://schemas.microsoft.com/office/drawing/2014/main" id="{FA7DC6EC-94D0-4C78-9964-92729773433E}"/>
              </a:ext>
            </a:extLst>
          </p:cNvPr>
          <p:cNvGraphicFramePr>
            <a:graphicFrameLocks noGrp="1"/>
          </p:cNvGraphicFramePr>
          <p:nvPr>
            <p:extLst>
              <p:ext uri="{D42A27DB-BD31-4B8C-83A1-F6EECF244321}">
                <p14:modId xmlns:p14="http://schemas.microsoft.com/office/powerpoint/2010/main" val="2438918326"/>
              </p:ext>
            </p:extLst>
          </p:nvPr>
        </p:nvGraphicFramePr>
        <p:xfrm>
          <a:off x="883831" y="1139745"/>
          <a:ext cx="12919800" cy="5603247"/>
        </p:xfrm>
        <a:graphic>
          <a:graphicData uri="http://schemas.openxmlformats.org/drawingml/2006/table">
            <a:tbl>
              <a:tblPr firstRow="1" bandRow="1">
                <a:tableStyleId>{2D5ABB26-0587-4C30-8999-92F81FD0307C}</a:tableStyleId>
              </a:tblPr>
              <a:tblGrid>
                <a:gridCol w="6721655">
                  <a:extLst>
                    <a:ext uri="{9D8B030D-6E8A-4147-A177-3AD203B41FA5}">
                      <a16:colId xmlns:a16="http://schemas.microsoft.com/office/drawing/2014/main" val="20000"/>
                    </a:ext>
                  </a:extLst>
                </a:gridCol>
                <a:gridCol w="975292">
                  <a:extLst>
                    <a:ext uri="{9D8B030D-6E8A-4147-A177-3AD203B41FA5}">
                      <a16:colId xmlns:a16="http://schemas.microsoft.com/office/drawing/2014/main" val="20001"/>
                    </a:ext>
                  </a:extLst>
                </a:gridCol>
                <a:gridCol w="1308610">
                  <a:extLst>
                    <a:ext uri="{9D8B030D-6E8A-4147-A177-3AD203B41FA5}">
                      <a16:colId xmlns:a16="http://schemas.microsoft.com/office/drawing/2014/main" val="20002"/>
                    </a:ext>
                  </a:extLst>
                </a:gridCol>
                <a:gridCol w="1308610">
                  <a:extLst>
                    <a:ext uri="{9D8B030D-6E8A-4147-A177-3AD203B41FA5}">
                      <a16:colId xmlns:a16="http://schemas.microsoft.com/office/drawing/2014/main" val="20003"/>
                    </a:ext>
                  </a:extLst>
                </a:gridCol>
                <a:gridCol w="1233591">
                  <a:extLst>
                    <a:ext uri="{9D8B030D-6E8A-4147-A177-3AD203B41FA5}">
                      <a16:colId xmlns:a16="http://schemas.microsoft.com/office/drawing/2014/main" val="20004"/>
                    </a:ext>
                  </a:extLst>
                </a:gridCol>
                <a:gridCol w="1372042">
                  <a:extLst>
                    <a:ext uri="{9D8B030D-6E8A-4147-A177-3AD203B41FA5}">
                      <a16:colId xmlns:a16="http://schemas.microsoft.com/office/drawing/2014/main" val="20005"/>
                    </a:ext>
                  </a:extLst>
                </a:gridCol>
              </a:tblGrid>
              <a:tr h="297274">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566446">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The Money Show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sponsorship</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continued – focusing on the Mining Indaba, while also promoting its in-depth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5"/>
                        </a:rPr>
                        <a:t>understanding</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of African continent – through </a:t>
                      </a:r>
                      <a:r>
                        <a:rPr kumimoji="0" lang="en-US" sz="160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Bravery to Imagine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and</a:t>
                      </a:r>
                      <a:r>
                        <a:rPr kumimoji="0" lang="en-US" sz="160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#Africanacity</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1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6"/>
                        </a:rPr>
                        <a:t>Sustainable</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solutions</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for the Mining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8"/>
                        </a:rPr>
                        <a:t>industry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were promoted and supported by #AfricaExpertise #MI23 @MiningIndaba</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1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Various deal adverts were noted,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9"/>
                        </a:rPr>
                        <a:t>featuring</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0"/>
                        </a:rPr>
                        <a:t>Teraco</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1"/>
                        </a:rPr>
                        <a:t>Old Mutual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Alternative Investments and the SA REIPPP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2"/>
                        </a:rPr>
                        <a:t>programme</a:t>
                      </a: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1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Absa CIB communicated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3"/>
                        </a:rPr>
                        <a:t>collaboration</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to propel timely solutions, as well as foreign exchange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4"/>
                        </a:rPr>
                        <a:t>liquidity</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solutions, leveraging #Africanacity. #AbsaFX</a:t>
                      </a:r>
                      <a:endParaRPr kumimoji="0" lang="en-US" sz="11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0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0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243733">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sz="1600" b="0" i="0" u="none" strike="noStrike" kern="1200" cap="none" spc="0" normalizeH="0" baseline="0" dirty="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5043">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dirty="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object 16">
            <a:extLst>
              <a:ext uri="{FF2B5EF4-FFF2-40B4-BE49-F238E27FC236}">
                <a16:creationId xmlns:a16="http://schemas.microsoft.com/office/drawing/2014/main" id="{5FAC25B0-7515-4635-B3BD-D3446CCBC229}"/>
              </a:ext>
            </a:extLst>
          </p:cNvPr>
          <p:cNvSpPr/>
          <p:nvPr/>
        </p:nvSpPr>
        <p:spPr>
          <a:xfrm>
            <a:off x="9058213" y="205919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7" name="Rectangle 6">
            <a:extLst>
              <a:ext uri="{FF2B5EF4-FFF2-40B4-BE49-F238E27FC236}">
                <a16:creationId xmlns:a16="http://schemas.microsoft.com/office/drawing/2014/main" id="{18D2B53F-2C2A-4903-8D52-8E46E574E00E}"/>
              </a:ext>
            </a:extLst>
          </p:cNvPr>
          <p:cNvSpPr/>
          <p:nvPr/>
        </p:nvSpPr>
        <p:spPr>
          <a:xfrm>
            <a:off x="101341" y="1473792"/>
            <a:ext cx="563879" cy="8698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4296168F-F074-4663-98CC-EA073F8050C5}"/>
              </a:ext>
            </a:extLst>
          </p:cNvPr>
          <p:cNvSpPr txBox="1">
            <a:spLocks/>
          </p:cNvSpPr>
          <p:nvPr/>
        </p:nvSpPr>
        <p:spPr>
          <a:xfrm>
            <a:off x="1676400" y="227961"/>
            <a:ext cx="17052471"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Corporate and Investment Banking - Absa</a:t>
            </a:r>
            <a:endParaRPr lang="en-ZA" sz="2600">
              <a:solidFill>
                <a:srgbClr val="FF0000"/>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AA119068-3B2F-49D4-A4A1-7ECA4A5702E7}"/>
              </a:ext>
            </a:extLst>
          </p:cNvPr>
          <p:cNvSpPr/>
          <p:nvPr/>
        </p:nvSpPr>
        <p:spPr>
          <a:xfrm>
            <a:off x="6378258" y="6272407"/>
            <a:ext cx="7307804" cy="3565017"/>
          </a:xfrm>
          <a:prstGeom prst="rect">
            <a:avLst/>
          </a:prstGeom>
          <a:solidFill>
            <a:schemeClr val="bg1">
              <a:lumMod val="85000"/>
            </a:schemeClr>
          </a:solidFill>
          <a:ln>
            <a:solidFill>
              <a:srgbClr val="CBD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a:solidFill>
                  <a:schemeClr val="tx1"/>
                </a:solidFill>
                <a:latin typeface="Arial" panose="020B0604020202020204" pitchFamily="34" charset="0"/>
                <a:cs typeface="Arial" panose="020B0604020202020204" pitchFamily="34" charset="0"/>
              </a:rPr>
              <a:t>Scores not available</a:t>
            </a:r>
          </a:p>
        </p:txBody>
      </p:sp>
      <p:sp>
        <p:nvSpPr>
          <p:cNvPr id="10" name="Rectangle 9">
            <a:extLst>
              <a:ext uri="{FF2B5EF4-FFF2-40B4-BE49-F238E27FC236}">
                <a16:creationId xmlns:a16="http://schemas.microsoft.com/office/drawing/2014/main" id="{280144EC-FBC6-4CA9-8B16-2D2CD3401402}"/>
              </a:ext>
            </a:extLst>
          </p:cNvPr>
          <p:cNvSpPr/>
          <p:nvPr/>
        </p:nvSpPr>
        <p:spPr>
          <a:xfrm>
            <a:off x="13803631" y="8063597"/>
            <a:ext cx="6256337" cy="1753037"/>
          </a:xfrm>
          <a:prstGeom prst="rect">
            <a:avLst/>
          </a:prstGeom>
          <a:solidFill>
            <a:schemeClr val="bg1">
              <a:lumMod val="85000"/>
            </a:schemeClr>
          </a:solidFill>
          <a:ln>
            <a:solidFill>
              <a:srgbClr val="CBD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a:solidFill>
                  <a:schemeClr val="tx1"/>
                </a:solidFill>
                <a:latin typeface="Arial" panose="020B0604020202020204" pitchFamily="34" charset="0"/>
                <a:cs typeface="Arial" panose="020B0604020202020204" pitchFamily="34" charset="0"/>
              </a:rPr>
              <a:t>Scores not available</a:t>
            </a:r>
          </a:p>
        </p:txBody>
      </p:sp>
      <p:pic>
        <p:nvPicPr>
          <p:cNvPr id="16" name="Picture 15">
            <a:extLst>
              <a:ext uri="{FF2B5EF4-FFF2-40B4-BE49-F238E27FC236}">
                <a16:creationId xmlns:a16="http://schemas.microsoft.com/office/drawing/2014/main" id="{449503B8-8B6D-4949-8F22-73F270EFEB9B}"/>
              </a:ext>
            </a:extLst>
          </p:cNvPr>
          <p:cNvPicPr>
            <a:picLocks noChangeAspect="1"/>
          </p:cNvPicPr>
          <p:nvPr/>
        </p:nvPicPr>
        <p:blipFill rotWithShape="1">
          <a:blip r:embed="rId15"/>
          <a:srcRect l="1227" t="8806" r="1" b="17005"/>
          <a:stretch/>
        </p:blipFill>
        <p:spPr>
          <a:xfrm>
            <a:off x="891540" y="9044940"/>
            <a:ext cx="4983480" cy="377839"/>
          </a:xfrm>
          <a:prstGeom prst="rect">
            <a:avLst/>
          </a:prstGeom>
        </p:spPr>
      </p:pic>
      <p:sp>
        <p:nvSpPr>
          <p:cNvPr id="17" name="Rectangle 16">
            <a:extLst>
              <a:ext uri="{FF2B5EF4-FFF2-40B4-BE49-F238E27FC236}">
                <a16:creationId xmlns:a16="http://schemas.microsoft.com/office/drawing/2014/main" id="{EC6BB954-5496-4CBD-BA49-90B2F97E11FF}"/>
              </a:ext>
            </a:extLst>
          </p:cNvPr>
          <p:cNvSpPr/>
          <p:nvPr/>
        </p:nvSpPr>
        <p:spPr>
          <a:xfrm>
            <a:off x="5875020" y="6175609"/>
            <a:ext cx="414112" cy="3881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8" name="Rectangle 17">
            <a:extLst>
              <a:ext uri="{FF2B5EF4-FFF2-40B4-BE49-F238E27FC236}">
                <a16:creationId xmlns:a16="http://schemas.microsoft.com/office/drawing/2014/main" id="{F3E30C20-E487-4F58-949F-B7E8D0D4255C}"/>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object 16">
            <a:extLst>
              <a:ext uri="{FF2B5EF4-FFF2-40B4-BE49-F238E27FC236}">
                <a16:creationId xmlns:a16="http://schemas.microsoft.com/office/drawing/2014/main" id="{5A14B6CB-5CAF-6524-7099-35179BBD1A0C}"/>
              </a:ext>
            </a:extLst>
          </p:cNvPr>
          <p:cNvSpPr/>
          <p:nvPr/>
        </p:nvSpPr>
        <p:spPr>
          <a:xfrm>
            <a:off x="11654765" y="285655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045B41B3-877D-1327-5D31-BF7F09D55492}"/>
              </a:ext>
            </a:extLst>
          </p:cNvPr>
          <p:cNvSpPr/>
          <p:nvPr/>
        </p:nvSpPr>
        <p:spPr>
          <a:xfrm>
            <a:off x="12729198" y="285655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2" name="object 16">
            <a:extLst>
              <a:ext uri="{FF2B5EF4-FFF2-40B4-BE49-F238E27FC236}">
                <a16:creationId xmlns:a16="http://schemas.microsoft.com/office/drawing/2014/main" id="{0D468E34-C3E7-7834-1E88-BFA0234DA352}"/>
              </a:ext>
            </a:extLst>
          </p:cNvPr>
          <p:cNvSpPr/>
          <p:nvPr/>
        </p:nvSpPr>
        <p:spPr>
          <a:xfrm>
            <a:off x="11654765" y="356114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3" name="object 16">
            <a:extLst>
              <a:ext uri="{FF2B5EF4-FFF2-40B4-BE49-F238E27FC236}">
                <a16:creationId xmlns:a16="http://schemas.microsoft.com/office/drawing/2014/main" id="{2370A1E9-E0F8-CF8D-CB64-A305A7DE9494}"/>
              </a:ext>
            </a:extLst>
          </p:cNvPr>
          <p:cNvSpPr/>
          <p:nvPr/>
        </p:nvSpPr>
        <p:spPr>
          <a:xfrm>
            <a:off x="12712282" y="356908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4" name="object 16">
            <a:extLst>
              <a:ext uri="{FF2B5EF4-FFF2-40B4-BE49-F238E27FC236}">
                <a16:creationId xmlns:a16="http://schemas.microsoft.com/office/drawing/2014/main" id="{0B3F0429-F2D1-BAC7-ADE1-52BCC91B39A0}"/>
              </a:ext>
            </a:extLst>
          </p:cNvPr>
          <p:cNvSpPr/>
          <p:nvPr/>
        </p:nvSpPr>
        <p:spPr>
          <a:xfrm>
            <a:off x="11654765" y="457335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5" name="object 16">
            <a:extLst>
              <a:ext uri="{FF2B5EF4-FFF2-40B4-BE49-F238E27FC236}">
                <a16:creationId xmlns:a16="http://schemas.microsoft.com/office/drawing/2014/main" id="{2304CCD8-CC4B-F91E-2AA1-71970EDB7CA2}"/>
              </a:ext>
            </a:extLst>
          </p:cNvPr>
          <p:cNvSpPr/>
          <p:nvPr/>
        </p:nvSpPr>
        <p:spPr>
          <a:xfrm>
            <a:off x="12800592" y="457335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2" name="Rectangle 21">
            <a:extLst>
              <a:ext uri="{FF2B5EF4-FFF2-40B4-BE49-F238E27FC236}">
                <a16:creationId xmlns:a16="http://schemas.microsoft.com/office/drawing/2014/main" id="{E6235336-C837-6004-2A61-955D677FE9C0}"/>
              </a:ext>
            </a:extLst>
          </p:cNvPr>
          <p:cNvSpPr/>
          <p:nvPr/>
        </p:nvSpPr>
        <p:spPr>
          <a:xfrm>
            <a:off x="13819771" y="1668379"/>
            <a:ext cx="6224155" cy="1188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0" name="Table 23">
            <a:extLst>
              <a:ext uri="{FF2B5EF4-FFF2-40B4-BE49-F238E27FC236}">
                <a16:creationId xmlns:a16="http://schemas.microsoft.com/office/drawing/2014/main" id="{0292ACB3-8452-1E88-0EC8-D200D27A33D5}"/>
              </a:ext>
            </a:extLst>
          </p:cNvPr>
          <p:cNvGraphicFramePr>
            <a:graphicFrameLocks noGrp="1"/>
          </p:cNvGraphicFramePr>
          <p:nvPr>
            <p:extLst>
              <p:ext uri="{D42A27DB-BD31-4B8C-83A1-F6EECF244321}">
                <p14:modId xmlns:p14="http://schemas.microsoft.com/office/powerpoint/2010/main" val="538805503"/>
              </p:ext>
            </p:extLst>
          </p:nvPr>
        </p:nvGraphicFramePr>
        <p:xfrm>
          <a:off x="13889313" y="1945513"/>
          <a:ext cx="4212000" cy="1112520"/>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26 700</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28 068</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bl>
          </a:graphicData>
        </a:graphic>
      </p:graphicFrame>
      <p:graphicFrame>
        <p:nvGraphicFramePr>
          <p:cNvPr id="21" name="Table 20">
            <a:extLst>
              <a:ext uri="{FF2B5EF4-FFF2-40B4-BE49-F238E27FC236}">
                <a16:creationId xmlns:a16="http://schemas.microsoft.com/office/drawing/2014/main" id="{8C7688CB-B4A5-8576-5611-46D839E46FE9}"/>
              </a:ext>
            </a:extLst>
          </p:cNvPr>
          <p:cNvGraphicFramePr>
            <a:graphicFrameLocks noGrp="1"/>
          </p:cNvGraphicFramePr>
          <p:nvPr>
            <p:extLst>
              <p:ext uri="{D42A27DB-BD31-4B8C-83A1-F6EECF244321}">
                <p14:modId xmlns:p14="http://schemas.microsoft.com/office/powerpoint/2010/main" val="3481582509"/>
              </p:ext>
            </p:extLst>
          </p:nvPr>
        </p:nvGraphicFramePr>
        <p:xfrm>
          <a:off x="18463370" y="1945513"/>
          <a:ext cx="1546065" cy="111252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1.3</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bl>
          </a:graphicData>
        </a:graphic>
      </p:graphicFrame>
      <p:sp>
        <p:nvSpPr>
          <p:cNvPr id="24" name="Rectangle 23">
            <a:extLst>
              <a:ext uri="{FF2B5EF4-FFF2-40B4-BE49-F238E27FC236}">
                <a16:creationId xmlns:a16="http://schemas.microsoft.com/office/drawing/2014/main" id="{19E49E62-1BF2-B5CA-C41F-E4B9BC0AA363}"/>
              </a:ext>
            </a:extLst>
          </p:cNvPr>
          <p:cNvSpPr/>
          <p:nvPr/>
        </p:nvSpPr>
        <p:spPr>
          <a:xfrm>
            <a:off x="665220" y="6272407"/>
            <a:ext cx="5366612" cy="35841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5" name="Isosceles Triangle 24">
            <a:extLst>
              <a:ext uri="{FF2B5EF4-FFF2-40B4-BE49-F238E27FC236}">
                <a16:creationId xmlns:a16="http://schemas.microsoft.com/office/drawing/2014/main" id="{628C2FC9-61DC-B59B-E0A4-DB188766B267}"/>
              </a:ext>
            </a:extLst>
          </p:cNvPr>
          <p:cNvSpPr/>
          <p:nvPr/>
        </p:nvSpPr>
        <p:spPr>
          <a:xfrm>
            <a:off x="18799000" y="2391156"/>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6" name="Table 23">
            <a:extLst>
              <a:ext uri="{FF2B5EF4-FFF2-40B4-BE49-F238E27FC236}">
                <a16:creationId xmlns:a16="http://schemas.microsoft.com/office/drawing/2014/main" id="{336344A8-5C2D-57A9-7080-975911E9BA10}"/>
              </a:ext>
            </a:extLst>
          </p:cNvPr>
          <p:cNvGraphicFramePr>
            <a:graphicFrameLocks noGrp="1"/>
          </p:cNvGraphicFramePr>
          <p:nvPr>
            <p:extLst>
              <p:ext uri="{D42A27DB-BD31-4B8C-83A1-F6EECF244321}">
                <p14:modId xmlns:p14="http://schemas.microsoft.com/office/powerpoint/2010/main" val="2089367036"/>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41%</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44%</a:t>
                      </a:r>
                    </a:p>
                  </a:txBody>
                  <a:tcPr>
                    <a:noFill/>
                  </a:tcPr>
                </a:tc>
                <a:extLst>
                  <a:ext uri="{0D108BD9-81ED-4DB2-BD59-A6C34878D82A}">
                    <a16:rowId xmlns:a16="http://schemas.microsoft.com/office/drawing/2014/main" val="1919229103"/>
                  </a:ext>
                </a:extLst>
              </a:tr>
            </a:tbl>
          </a:graphicData>
        </a:graphic>
      </p:graphicFrame>
      <p:sp>
        <p:nvSpPr>
          <p:cNvPr id="23" name="Rectangle 22">
            <a:extLst>
              <a:ext uri="{FF2B5EF4-FFF2-40B4-BE49-F238E27FC236}">
                <a16:creationId xmlns:a16="http://schemas.microsoft.com/office/drawing/2014/main" id="{102C3E72-3A18-F1EF-E32D-9168E70F156D}"/>
              </a:ext>
            </a:extLst>
          </p:cNvPr>
          <p:cNvSpPr/>
          <p:nvPr/>
        </p:nvSpPr>
        <p:spPr>
          <a:xfrm>
            <a:off x="8614610" y="9840121"/>
            <a:ext cx="2884321" cy="276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7" name="Rectangle 26">
            <a:extLst>
              <a:ext uri="{FF2B5EF4-FFF2-40B4-BE49-F238E27FC236}">
                <a16:creationId xmlns:a16="http://schemas.microsoft.com/office/drawing/2014/main" id="{BEF8B969-DCC6-FEEC-F58B-6B9826E60E6B}"/>
              </a:ext>
            </a:extLst>
          </p:cNvPr>
          <p:cNvSpPr/>
          <p:nvPr/>
        </p:nvSpPr>
        <p:spPr>
          <a:xfrm>
            <a:off x="13780027"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Rectangle 18">
            <a:extLst>
              <a:ext uri="{FF2B5EF4-FFF2-40B4-BE49-F238E27FC236}">
                <a16:creationId xmlns:a16="http://schemas.microsoft.com/office/drawing/2014/main" id="{B3CE4745-D4CA-E484-FE6D-394FC278F36C}"/>
              </a:ext>
            </a:extLst>
          </p:cNvPr>
          <p:cNvSpPr/>
          <p:nvPr/>
        </p:nvSpPr>
        <p:spPr>
          <a:xfrm>
            <a:off x="749505" y="562131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8" name="Rectangle 27">
            <a:extLst>
              <a:ext uri="{FF2B5EF4-FFF2-40B4-BE49-F238E27FC236}">
                <a16:creationId xmlns:a16="http://schemas.microsoft.com/office/drawing/2014/main" id="{F4E472CF-5085-08A9-91AA-FA966B79B34D}"/>
              </a:ext>
            </a:extLst>
          </p:cNvPr>
          <p:cNvSpPr/>
          <p:nvPr/>
        </p:nvSpPr>
        <p:spPr>
          <a:xfrm>
            <a:off x="3555106" y="527846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BC5D3B-EF52-438D-884B-21E359DE94AD}"/>
              </a:ext>
            </a:extLst>
          </p:cNvPr>
          <p:cNvSpPr>
            <a:spLocks noGrp="1"/>
          </p:cNvSpPr>
          <p:nvPr>
            <p:ph type="body" idx="1"/>
          </p:nvPr>
        </p:nvSpPr>
        <p:spPr>
          <a:xfrm>
            <a:off x="922969" y="1935778"/>
            <a:ext cx="18259749" cy="7439382"/>
          </a:xfrm>
        </p:spPr>
        <p:txBody>
          <a:bodyPr>
            <a:normAutofit/>
          </a:bodyPr>
          <a:lstStyle/>
          <a:p>
            <a:pPr marL="0" indent="0">
              <a:lnSpc>
                <a:spcPct val="100000"/>
              </a:lnSpc>
              <a:spcBef>
                <a:spcPts val="0"/>
              </a:spcBef>
              <a:spcAft>
                <a:spcPts val="600"/>
              </a:spcAft>
              <a:buNone/>
            </a:pPr>
            <a:r>
              <a:rPr lang="en-ZA" sz="2400" b="1" dirty="0">
                <a:solidFill>
                  <a:schemeClr val="tx1">
                    <a:lumMod val="50000"/>
                    <a:lumOff val="50000"/>
                  </a:schemeClr>
                </a:solidFill>
                <a:latin typeface="Arial" panose="020B0604020202020204" pitchFamily="34" charset="0"/>
                <a:cs typeface="Arial" panose="020B0604020202020204" pitchFamily="34" charset="0"/>
              </a:rPr>
              <a:t>Purpose:</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Provide a holistic overview of top communication across key competitors over the month, together with insights relating to potential effects on channel growth, brand sentiment and relationship to key brand performance metrics</a:t>
            </a:r>
          </a:p>
          <a:p>
            <a:pPr marL="0" indent="0">
              <a:lnSpc>
                <a:spcPct val="100000"/>
              </a:lnSpc>
              <a:spcBef>
                <a:spcPts val="0"/>
              </a:spcBef>
              <a:spcAft>
                <a:spcPts val="600"/>
              </a:spcAft>
              <a:buNone/>
            </a:pPr>
            <a:r>
              <a:rPr lang="en-ZA" sz="2400" b="1" dirty="0">
                <a:solidFill>
                  <a:schemeClr val="tx1">
                    <a:lumMod val="50000"/>
                    <a:lumOff val="50000"/>
                  </a:schemeClr>
                </a:solidFill>
                <a:latin typeface="Arial" panose="020B0604020202020204" pitchFamily="34" charset="0"/>
                <a:cs typeface="Arial" panose="020B0604020202020204" pitchFamily="34" charset="0"/>
              </a:rPr>
              <a:t>Data sources:</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In order to tell a holistic story, the report comprises a combination of traditional media, digital and social data sources, together with brand tracker metrics</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Key data sources include Ornico, </a:t>
            </a:r>
            <a:r>
              <a:rPr lang="en-ZA" sz="2400" dirty="0" err="1">
                <a:solidFill>
                  <a:schemeClr val="tx1">
                    <a:lumMod val="50000"/>
                    <a:lumOff val="50000"/>
                  </a:schemeClr>
                </a:solidFill>
                <a:latin typeface="Arial" panose="020B0604020202020204" pitchFamily="34" charset="0"/>
                <a:cs typeface="Arial" panose="020B0604020202020204" pitchFamily="34" charset="0"/>
              </a:rPr>
              <a:t>SEMRush</a:t>
            </a:r>
            <a:r>
              <a:rPr lang="en-ZA" sz="2400" dirty="0">
                <a:solidFill>
                  <a:schemeClr val="tx1">
                    <a:lumMod val="50000"/>
                    <a:lumOff val="50000"/>
                  </a:schemeClr>
                </a:solidFill>
                <a:latin typeface="Arial" panose="020B0604020202020204" pitchFamily="34" charset="0"/>
                <a:cs typeface="Arial" panose="020B0604020202020204" pitchFamily="34" charset="0"/>
              </a:rPr>
              <a:t>, Social Studio, Social Bakers and Brand XM. </a:t>
            </a:r>
            <a:endParaRPr lang="en-ZA" sz="2400" dirty="0">
              <a:solidFill>
                <a:schemeClr val="tx1">
                  <a:lumMod val="50000"/>
                  <a:lumOff val="50000"/>
                </a:schemeClr>
              </a:solidFill>
              <a:highlight>
                <a:srgbClr val="FFFF00"/>
              </a:highlight>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r>
              <a:rPr lang="en-ZA" sz="2400" b="1" dirty="0">
                <a:solidFill>
                  <a:schemeClr val="tx1">
                    <a:lumMod val="50000"/>
                    <a:lumOff val="50000"/>
                  </a:schemeClr>
                </a:solidFill>
                <a:latin typeface="Arial" panose="020B0604020202020204" pitchFamily="34" charset="0"/>
                <a:cs typeface="Arial" panose="020B0604020202020204" pitchFamily="34" charset="0"/>
              </a:rPr>
              <a:t>Assumptions: </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The Ornico “Newcomer” and “</a:t>
            </a:r>
            <a:r>
              <a:rPr lang="en-ZA" sz="2400" dirty="0" err="1">
                <a:solidFill>
                  <a:schemeClr val="tx1">
                    <a:lumMod val="50000"/>
                    <a:lumOff val="50000"/>
                  </a:schemeClr>
                </a:solidFill>
                <a:latin typeface="Arial" panose="020B0604020202020204" pitchFamily="34" charset="0"/>
                <a:cs typeface="Arial" panose="020B0604020202020204" pitchFamily="34" charset="0"/>
              </a:rPr>
              <a:t>Allcomer</a:t>
            </a:r>
            <a:r>
              <a:rPr lang="en-ZA" sz="2400" dirty="0">
                <a:solidFill>
                  <a:schemeClr val="tx1">
                    <a:lumMod val="50000"/>
                    <a:lumOff val="50000"/>
                  </a:schemeClr>
                </a:solidFill>
                <a:latin typeface="Arial" panose="020B0604020202020204" pitchFamily="34" charset="0"/>
                <a:cs typeface="Arial" panose="020B0604020202020204" pitchFamily="34" charset="0"/>
              </a:rPr>
              <a:t>” subscriptions as well as identification of the most prominent social campaigns are sufficient to identify top communications over the month.</a:t>
            </a:r>
            <a:r>
              <a:rPr lang="en-ZA" sz="2400" dirty="0">
                <a:solidFill>
                  <a:srgbClr val="FF0000"/>
                </a:solidFill>
                <a:latin typeface="Arial" panose="020B0604020202020204" pitchFamily="34" charset="0"/>
                <a:cs typeface="Arial" panose="020B0604020202020204" pitchFamily="34" charset="0"/>
              </a:rPr>
              <a:t>  </a:t>
            </a:r>
            <a:r>
              <a:rPr lang="en-ZA" sz="2400" dirty="0">
                <a:solidFill>
                  <a:schemeClr val="tx1">
                    <a:lumMod val="50000"/>
                    <a:lumOff val="50000"/>
                  </a:schemeClr>
                </a:solidFill>
                <a:latin typeface="Arial" panose="020B0604020202020204" pitchFamily="34" charset="0"/>
                <a:cs typeface="Arial" panose="020B0604020202020204" pitchFamily="34" charset="0"/>
              </a:rPr>
              <a:t>Data sourced from Ornico does not include PR and editorial content</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The coverage provided by Ornico is adequate to represent all campaigns across touchpoints, and the allocation of ‘segment’ by Ornico is correct </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Sentiment calculations are only possible at a brand and sub-brand level, not across segments</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Dashboards used to derive net social contribution for sub-brands in Social Studio have been correctly set up, and are maintained by the respective business</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Should there be no identified communication for the relevant business area over the month, the brand will not be featured in this report</a:t>
            </a:r>
          </a:p>
        </p:txBody>
      </p:sp>
      <p:sp>
        <p:nvSpPr>
          <p:cNvPr id="2" name="Title 1">
            <a:extLst>
              <a:ext uri="{FF2B5EF4-FFF2-40B4-BE49-F238E27FC236}">
                <a16:creationId xmlns:a16="http://schemas.microsoft.com/office/drawing/2014/main" id="{CA74CFE4-9F38-44F7-922B-E10F4D578867}"/>
              </a:ext>
            </a:extLst>
          </p:cNvPr>
          <p:cNvSpPr>
            <a:spLocks noGrp="1"/>
          </p:cNvSpPr>
          <p:nvPr>
            <p:ph type="title" idx="4294967295"/>
          </p:nvPr>
        </p:nvSpPr>
        <p:spPr>
          <a:xfrm>
            <a:off x="1382266" y="226219"/>
            <a:ext cx="16363867" cy="897019"/>
          </a:xfrm>
        </p:spPr>
        <p:txBody>
          <a:bodyPr>
            <a:noAutofit/>
          </a:bodyPr>
          <a:lstStyle/>
          <a:p>
            <a:r>
              <a:rPr lang="en-ZA" sz="4000" b="0">
                <a:solidFill>
                  <a:schemeClr val="bg1"/>
                </a:solidFill>
                <a:latin typeface="Arial" panose="020B0604020202020204" pitchFamily="34" charset="0"/>
                <a:cs typeface="Arial" panose="020B0604020202020204" pitchFamily="34" charset="0"/>
              </a:rPr>
              <a:t>About this report</a:t>
            </a:r>
          </a:p>
        </p:txBody>
      </p:sp>
      <p:sp>
        <p:nvSpPr>
          <p:cNvPr id="4" name="Slide Number Placeholder 3">
            <a:extLst>
              <a:ext uri="{FF2B5EF4-FFF2-40B4-BE49-F238E27FC236}">
                <a16:creationId xmlns:a16="http://schemas.microsoft.com/office/drawing/2014/main" id="{DBF11D45-A9A9-4ED6-B2B6-1FD18E4919E6}"/>
              </a:ext>
            </a:extLst>
          </p:cNvPr>
          <p:cNvSpPr>
            <a:spLocks noGrp="1"/>
          </p:cNvSpPr>
          <p:nvPr>
            <p:ph type="sldNum" sz="quarter" idx="11"/>
          </p:nvPr>
        </p:nvSpPr>
        <p:spPr/>
        <p:txBody>
          <a:bodyPr/>
          <a:lstStyle/>
          <a:p>
            <a:fld id="{B1C85BED-8E41-F04A-A94F-A69A8278A06A}" type="slidenum">
              <a:rPr lang="en-US" smtClean="0"/>
              <a:t>4</a:t>
            </a:fld>
            <a:endParaRPr lang="en-US"/>
          </a:p>
        </p:txBody>
      </p:sp>
      <p:sp>
        <p:nvSpPr>
          <p:cNvPr id="5" name="TextBox 4">
            <a:extLst>
              <a:ext uri="{FF2B5EF4-FFF2-40B4-BE49-F238E27FC236}">
                <a16:creationId xmlns:a16="http://schemas.microsoft.com/office/drawing/2014/main" id="{D24FD13B-AE26-4547-BC87-1B5DF72C72DF}"/>
              </a:ext>
            </a:extLst>
          </p:cNvPr>
          <p:cNvSpPr txBox="1"/>
          <p:nvPr/>
        </p:nvSpPr>
        <p:spPr>
          <a:xfrm>
            <a:off x="4457980" y="10693822"/>
            <a:ext cx="7170140" cy="323165"/>
          </a:xfrm>
          <a:prstGeom prst="rect">
            <a:avLst/>
          </a:prstGeom>
          <a:noFill/>
        </p:spPr>
        <p:txBody>
          <a:bodyPr wrap="square" rtlCol="0">
            <a:spAutoFit/>
          </a:bodyPr>
          <a:lstStyle/>
          <a:p>
            <a:r>
              <a:rPr lang="en-ZA" sz="1500" i="1">
                <a:solidFill>
                  <a:schemeClr val="tx1">
                    <a:lumMod val="50000"/>
                    <a:lumOff val="50000"/>
                  </a:schemeClr>
                </a:solidFill>
                <a:latin typeface="Arial" panose="020B0604020202020204" pitchFamily="34" charset="0"/>
                <a:cs typeface="Arial" panose="020B0604020202020204" pitchFamily="34" charset="0"/>
              </a:rPr>
              <a:t>* Please note: Brand XM data not available for CIB at time of print</a:t>
            </a:r>
          </a:p>
        </p:txBody>
      </p:sp>
      <p:sp>
        <p:nvSpPr>
          <p:cNvPr id="6" name="Rectangle 5">
            <a:extLst>
              <a:ext uri="{FF2B5EF4-FFF2-40B4-BE49-F238E27FC236}">
                <a16:creationId xmlns:a16="http://schemas.microsoft.com/office/drawing/2014/main" id="{426C39A9-F257-4B1E-9595-C3DC18ADED64}"/>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36068077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Channel Growth ,textbox ,textbox ,test ,textbox ,textbox ,textbox ,textbox ,textbox ,textbox ,textbox ,Money Experts That Do Good and Brand Personality ,textbox ,textbox ,textbox ,shape ,shape ,shape ,shape ,textbox ,textbox ,tableEx ,tableEx ,tableEx ,slicer ,image ,tableEx. Please refer to the notes on this slide for details"/>
          <p:cNvPicPr>
            <a:picLocks noChangeAspect="1"/>
          </p:cNvPicPr>
          <p:nvPr/>
        </p:nvPicPr>
        <p:blipFill>
          <a:blip r:embed="rId3"/>
          <a:stretch>
            <a:fillRect/>
          </a:stretch>
        </p:blipFill>
        <p:spPr>
          <a:xfrm>
            <a:off x="0" y="744"/>
            <a:ext cx="20105688" cy="11309449"/>
          </a:xfrm>
          <a:prstGeom prst="rect">
            <a:avLst/>
          </a:prstGeom>
          <a:noFill/>
        </p:spPr>
      </p:pic>
      <p:sp>
        <p:nvSpPr>
          <p:cNvPr id="4" name="Title" hidden="1"/>
          <p:cNvSpPr>
            <a:spLocks noGrp="1"/>
          </p:cNvSpPr>
          <p:nvPr>
            <p:ph type="title"/>
          </p:nvPr>
        </p:nvSpPr>
        <p:spPr/>
        <p:txBody>
          <a:bodyPr/>
          <a:lstStyle/>
          <a:p>
            <a:r>
              <a:t>FirstRand - CIB</a:t>
            </a:r>
          </a:p>
        </p:txBody>
      </p:sp>
      <p:graphicFrame>
        <p:nvGraphicFramePr>
          <p:cNvPr id="5" name="object 19">
            <a:extLst>
              <a:ext uri="{FF2B5EF4-FFF2-40B4-BE49-F238E27FC236}">
                <a16:creationId xmlns:a16="http://schemas.microsoft.com/office/drawing/2014/main" id="{7B705CA6-1CF7-4653-8B58-8B0CB0C69A0C}"/>
              </a:ext>
            </a:extLst>
          </p:cNvPr>
          <p:cNvGraphicFramePr>
            <a:graphicFrameLocks noGrp="1"/>
          </p:cNvGraphicFramePr>
          <p:nvPr>
            <p:extLst>
              <p:ext uri="{D42A27DB-BD31-4B8C-83A1-F6EECF244321}">
                <p14:modId xmlns:p14="http://schemas.microsoft.com/office/powerpoint/2010/main" val="2053220173"/>
              </p:ext>
            </p:extLst>
          </p:nvPr>
        </p:nvGraphicFramePr>
        <p:xfrm>
          <a:off x="807408" y="1171281"/>
          <a:ext cx="13037071" cy="5546604"/>
        </p:xfrm>
        <a:graphic>
          <a:graphicData uri="http://schemas.openxmlformats.org/drawingml/2006/table">
            <a:tbl>
              <a:tblPr firstRow="1" bandRow="1">
                <a:tableStyleId>{2D5ABB26-0587-4C30-8999-92F81FD0307C}</a:tableStyleId>
              </a:tblPr>
              <a:tblGrid>
                <a:gridCol w="6896982">
                  <a:extLst>
                    <a:ext uri="{9D8B030D-6E8A-4147-A177-3AD203B41FA5}">
                      <a16:colId xmlns:a16="http://schemas.microsoft.com/office/drawing/2014/main" val="20000"/>
                    </a:ext>
                  </a:extLst>
                </a:gridCol>
                <a:gridCol w="1088571">
                  <a:extLst>
                    <a:ext uri="{9D8B030D-6E8A-4147-A177-3AD203B41FA5}">
                      <a16:colId xmlns:a16="http://schemas.microsoft.com/office/drawing/2014/main" val="20001"/>
                    </a:ext>
                  </a:extLst>
                </a:gridCol>
                <a:gridCol w="1101744">
                  <a:extLst>
                    <a:ext uri="{9D8B030D-6E8A-4147-A177-3AD203B41FA5}">
                      <a16:colId xmlns:a16="http://schemas.microsoft.com/office/drawing/2014/main" val="20002"/>
                    </a:ext>
                  </a:extLst>
                </a:gridCol>
                <a:gridCol w="1320489">
                  <a:extLst>
                    <a:ext uri="{9D8B030D-6E8A-4147-A177-3AD203B41FA5}">
                      <a16:colId xmlns:a16="http://schemas.microsoft.com/office/drawing/2014/main" val="20003"/>
                    </a:ext>
                  </a:extLst>
                </a:gridCol>
                <a:gridCol w="1244789">
                  <a:extLst>
                    <a:ext uri="{9D8B030D-6E8A-4147-A177-3AD203B41FA5}">
                      <a16:colId xmlns:a16="http://schemas.microsoft.com/office/drawing/2014/main" val="20004"/>
                    </a:ext>
                  </a:extLst>
                </a:gridCol>
                <a:gridCol w="1384496">
                  <a:extLst>
                    <a:ext uri="{9D8B030D-6E8A-4147-A177-3AD203B41FA5}">
                      <a16:colId xmlns:a16="http://schemas.microsoft.com/office/drawing/2014/main" val="20005"/>
                    </a:ext>
                  </a:extLst>
                </a:gridCol>
              </a:tblGrid>
              <a:tr h="478682">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86906">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The Brand </a:t>
                      </a:r>
                      <a:r>
                        <a:rPr lang="en-US" sz="1600">
                          <a:solidFill>
                            <a:srgbClr val="006341"/>
                          </a:solidFill>
                          <a:latin typeface="Arial"/>
                          <a:cs typeface="Arial"/>
                          <a:hlinkClick r:id="rId4"/>
                        </a:rPr>
                        <a:t>Campaign</a:t>
                      </a:r>
                      <a:r>
                        <a:rPr lang="en-US" sz="1600">
                          <a:solidFill>
                            <a:srgbClr val="006341"/>
                          </a:solidFill>
                          <a:latin typeface="Arial"/>
                          <a:cs typeface="Arial"/>
                        </a:rPr>
                        <a:t> #Talent </a:t>
                      </a:r>
                      <a:r>
                        <a:rPr lang="en-US" sz="1600">
                          <a:solidFill>
                            <a:srgbClr val="006341"/>
                          </a:solidFill>
                          <a:latin typeface="Arial"/>
                          <a:cs typeface="Arial"/>
                          <a:hlinkClick r:id="rId5"/>
                        </a:rPr>
                        <a:t>#WhyNotBoth </a:t>
                      </a:r>
                      <a:r>
                        <a:rPr lang="en-US" sz="1600">
                          <a:solidFill>
                            <a:srgbClr val="006341"/>
                          </a:solidFill>
                          <a:latin typeface="Arial"/>
                          <a:cs typeface="Arial"/>
                          <a:hlinkClick r:id="rId6"/>
                        </a:rPr>
                        <a:t>featured </a:t>
                      </a:r>
                      <a:r>
                        <a:rPr lang="en-US" sz="1600">
                          <a:solidFill>
                            <a:srgbClr val="006341"/>
                          </a:solidFill>
                          <a:latin typeface="Arial"/>
                          <a:cs typeface="Arial"/>
                        </a:rPr>
                        <a:t>prominently</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1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Deal adverts featuring </a:t>
                      </a:r>
                      <a:r>
                        <a:rPr lang="en-US" sz="1600" err="1">
                          <a:solidFill>
                            <a:srgbClr val="006341"/>
                          </a:solidFill>
                          <a:latin typeface="Arial"/>
                          <a:cs typeface="Arial"/>
                          <a:hlinkClick r:id="rId7"/>
                        </a:rPr>
                        <a:t>Sedgeley</a:t>
                      </a:r>
                      <a:r>
                        <a:rPr lang="en-US" sz="1600">
                          <a:solidFill>
                            <a:srgbClr val="006341"/>
                          </a:solidFill>
                          <a:latin typeface="Arial"/>
                          <a:cs typeface="Arial"/>
                        </a:rPr>
                        <a:t> Energy, </a:t>
                      </a:r>
                      <a:r>
                        <a:rPr lang="en-US" sz="1600">
                          <a:solidFill>
                            <a:srgbClr val="006341"/>
                          </a:solidFill>
                          <a:latin typeface="Arial"/>
                          <a:cs typeface="Arial"/>
                          <a:hlinkClick r:id="rId8"/>
                        </a:rPr>
                        <a:t>EOH </a:t>
                      </a:r>
                      <a:r>
                        <a:rPr lang="en-US" sz="1600">
                          <a:solidFill>
                            <a:srgbClr val="006341"/>
                          </a:solidFill>
                          <a:latin typeface="Arial"/>
                          <a:cs typeface="Arial"/>
                        </a:rPr>
                        <a:t>and </a:t>
                      </a:r>
                      <a:r>
                        <a:rPr lang="en-US" sz="1600">
                          <a:solidFill>
                            <a:srgbClr val="006341"/>
                          </a:solidFill>
                          <a:latin typeface="Arial"/>
                          <a:cs typeface="Arial"/>
                          <a:hlinkClick r:id="rId9"/>
                        </a:rPr>
                        <a:t>Vivo</a:t>
                      </a:r>
                      <a:r>
                        <a:rPr lang="en-US" sz="1600">
                          <a:solidFill>
                            <a:srgbClr val="006341"/>
                          </a:solidFill>
                          <a:latin typeface="Arial"/>
                          <a:cs typeface="Arial"/>
                        </a:rPr>
                        <a:t> Energy were noted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100" i="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rPr>
                        <a:t>Awards were communicated, including </a:t>
                      </a:r>
                      <a:r>
                        <a:rPr lang="en-US" sz="1600" i="0">
                          <a:solidFill>
                            <a:srgbClr val="006341"/>
                          </a:solidFill>
                          <a:latin typeface="Arial"/>
                          <a:cs typeface="Arial"/>
                          <a:hlinkClick r:id="rId10"/>
                        </a:rPr>
                        <a:t>Best</a:t>
                      </a:r>
                      <a:r>
                        <a:rPr lang="en-US" sz="1600" i="0">
                          <a:solidFill>
                            <a:srgbClr val="006341"/>
                          </a:solidFill>
                          <a:latin typeface="Arial"/>
                          <a:cs typeface="Arial"/>
                        </a:rPr>
                        <a:t> Fixed Income and Forex House and </a:t>
                      </a:r>
                      <a:r>
                        <a:rPr lang="en-US" sz="1600" i="0">
                          <a:solidFill>
                            <a:srgbClr val="006341"/>
                          </a:solidFill>
                          <a:latin typeface="Arial"/>
                          <a:cs typeface="Arial"/>
                          <a:hlinkClick r:id="rId11"/>
                        </a:rPr>
                        <a:t>Best</a:t>
                      </a:r>
                      <a:r>
                        <a:rPr lang="en-US" sz="1600" i="0">
                          <a:solidFill>
                            <a:srgbClr val="006341"/>
                          </a:solidFill>
                          <a:latin typeface="Arial"/>
                          <a:cs typeface="Arial"/>
                        </a:rPr>
                        <a:t> </a:t>
                      </a:r>
                      <a:r>
                        <a:rPr lang="en-US" sz="1600" i="0">
                          <a:solidFill>
                            <a:srgbClr val="006341"/>
                          </a:solidFill>
                          <a:latin typeface="Arial"/>
                          <a:cs typeface="Arial"/>
                          <a:hlinkClick r:id="rId12"/>
                        </a:rPr>
                        <a:t>Foreign</a:t>
                      </a:r>
                      <a:r>
                        <a:rPr lang="en-US" sz="1600" i="0">
                          <a:solidFill>
                            <a:srgbClr val="006341"/>
                          </a:solidFill>
                          <a:latin typeface="Arial"/>
                          <a:cs typeface="Arial"/>
                        </a:rPr>
                        <a:t> Exchange Provider 2023 and a win at #</a:t>
                      </a:r>
                      <a:r>
                        <a:rPr lang="en-US" sz="1600" i="0">
                          <a:solidFill>
                            <a:srgbClr val="006341"/>
                          </a:solidFill>
                          <a:latin typeface="Arial"/>
                          <a:cs typeface="Arial"/>
                          <a:hlinkClick r:id="rId13"/>
                        </a:rPr>
                        <a:t>DealMakersAwards</a:t>
                      </a:r>
                      <a:endParaRPr lang="en-US" sz="1600" i="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100" i="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100" i="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rPr>
                        <a:t>RMB Ventures Private Equity promoted an </a:t>
                      </a:r>
                      <a:r>
                        <a:rPr lang="en-US" sz="1600" i="1">
                          <a:solidFill>
                            <a:srgbClr val="006341"/>
                          </a:solidFill>
                          <a:latin typeface="Arial"/>
                          <a:cs typeface="Arial"/>
                          <a:hlinkClick r:id="rId14"/>
                        </a:rPr>
                        <a:t>unlocking full potential </a:t>
                      </a:r>
                      <a:r>
                        <a:rPr lang="en-US" sz="1600" i="0">
                          <a:solidFill>
                            <a:srgbClr val="006341"/>
                          </a:solidFill>
                          <a:latin typeface="Arial"/>
                          <a:cs typeface="Arial"/>
                        </a:rPr>
                        <a:t>in businesses messaging</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100" i="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341"/>
                          </a:solidFill>
                          <a:latin typeface="Arial"/>
                          <a:cs typeface="Arial"/>
                        </a:rPr>
                        <a:t>Other notable communication included opening of an </a:t>
                      </a:r>
                      <a:r>
                        <a:rPr lang="en-US" sz="1600" i="0">
                          <a:solidFill>
                            <a:srgbClr val="006341"/>
                          </a:solidFill>
                          <a:latin typeface="Arial"/>
                          <a:cs typeface="Arial"/>
                          <a:hlinkClick r:id="rId15"/>
                        </a:rPr>
                        <a:t>office</a:t>
                      </a:r>
                      <a:r>
                        <a:rPr lang="en-US" sz="1600" i="0">
                          <a:solidFill>
                            <a:srgbClr val="006341"/>
                          </a:solidFill>
                          <a:latin typeface="Arial"/>
                          <a:cs typeface="Arial"/>
                        </a:rPr>
                        <a:t> in the USA</a:t>
                      </a: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1447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90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3102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Title 1">
            <a:extLst>
              <a:ext uri="{FF2B5EF4-FFF2-40B4-BE49-F238E27FC236}">
                <a16:creationId xmlns:a16="http://schemas.microsoft.com/office/drawing/2014/main" id="{8CF59341-9DA8-4901-AC29-883350E6EA64}"/>
              </a:ext>
            </a:extLst>
          </p:cNvPr>
          <p:cNvSpPr txBox="1">
            <a:spLocks/>
          </p:cNvSpPr>
          <p:nvPr/>
        </p:nvSpPr>
        <p:spPr>
          <a:xfrm>
            <a:off x="1676400" y="227961"/>
            <a:ext cx="17052471"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Corporate and Investment Banking - FirstRand</a:t>
            </a:r>
            <a:endParaRPr lang="en-ZA" sz="2600">
              <a:solidFill>
                <a:srgbClr val="FF0000"/>
              </a:solidFill>
              <a:latin typeface="Arial" panose="020B0604020202020204" pitchFamily="34" charset="0"/>
              <a:cs typeface="Arial" panose="020B0604020202020204" pitchFamily="34" charset="0"/>
            </a:endParaRPr>
          </a:p>
        </p:txBody>
      </p:sp>
      <p:sp>
        <p:nvSpPr>
          <p:cNvPr id="7" name="object 16">
            <a:extLst>
              <a:ext uri="{FF2B5EF4-FFF2-40B4-BE49-F238E27FC236}">
                <a16:creationId xmlns:a16="http://schemas.microsoft.com/office/drawing/2014/main" id="{94AC7145-B98F-4C76-B664-91D302D8576C}"/>
              </a:ext>
            </a:extLst>
          </p:cNvPr>
          <p:cNvSpPr/>
          <p:nvPr/>
        </p:nvSpPr>
        <p:spPr>
          <a:xfrm>
            <a:off x="8082412" y="1899217"/>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3" name="Rectangle 12">
            <a:extLst>
              <a:ext uri="{FF2B5EF4-FFF2-40B4-BE49-F238E27FC236}">
                <a16:creationId xmlns:a16="http://schemas.microsoft.com/office/drawing/2014/main" id="{BCCF6F1B-E188-41A7-9670-7F47C6F5B1E1}"/>
              </a:ext>
            </a:extLst>
          </p:cNvPr>
          <p:cNvSpPr/>
          <p:nvPr/>
        </p:nvSpPr>
        <p:spPr>
          <a:xfrm>
            <a:off x="101341" y="1473792"/>
            <a:ext cx="563879" cy="8698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2BDDDF7-23B8-443A-B770-1FE11631327B}"/>
              </a:ext>
            </a:extLst>
          </p:cNvPr>
          <p:cNvSpPr/>
          <p:nvPr/>
        </p:nvSpPr>
        <p:spPr>
          <a:xfrm>
            <a:off x="6378258" y="6272407"/>
            <a:ext cx="7307804" cy="3565017"/>
          </a:xfrm>
          <a:prstGeom prst="rect">
            <a:avLst/>
          </a:prstGeom>
          <a:solidFill>
            <a:schemeClr val="bg1">
              <a:lumMod val="85000"/>
            </a:schemeClr>
          </a:solidFill>
          <a:ln>
            <a:solidFill>
              <a:srgbClr val="CBD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a:solidFill>
                  <a:schemeClr val="tx1"/>
                </a:solidFill>
                <a:latin typeface="Arial" panose="020B0604020202020204" pitchFamily="34" charset="0"/>
                <a:cs typeface="Arial" panose="020B0604020202020204" pitchFamily="34" charset="0"/>
              </a:rPr>
              <a:t>Scores not available</a:t>
            </a:r>
          </a:p>
        </p:txBody>
      </p:sp>
      <p:sp>
        <p:nvSpPr>
          <p:cNvPr id="15" name="Rectangle 14">
            <a:extLst>
              <a:ext uri="{FF2B5EF4-FFF2-40B4-BE49-F238E27FC236}">
                <a16:creationId xmlns:a16="http://schemas.microsoft.com/office/drawing/2014/main" id="{4DBFD811-26E7-4BFE-8D6E-EFC3E4714C24}"/>
              </a:ext>
            </a:extLst>
          </p:cNvPr>
          <p:cNvSpPr/>
          <p:nvPr/>
        </p:nvSpPr>
        <p:spPr>
          <a:xfrm>
            <a:off x="13803631" y="8063597"/>
            <a:ext cx="6256337" cy="1753037"/>
          </a:xfrm>
          <a:prstGeom prst="rect">
            <a:avLst/>
          </a:prstGeom>
          <a:solidFill>
            <a:schemeClr val="bg1">
              <a:lumMod val="85000"/>
            </a:schemeClr>
          </a:solidFill>
          <a:ln>
            <a:solidFill>
              <a:srgbClr val="CBD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a:solidFill>
                  <a:schemeClr val="tx1"/>
                </a:solidFill>
                <a:latin typeface="Arial" panose="020B0604020202020204" pitchFamily="34" charset="0"/>
                <a:cs typeface="Arial" panose="020B0604020202020204" pitchFamily="34" charset="0"/>
              </a:rPr>
              <a:t>Scores not available</a:t>
            </a:r>
          </a:p>
        </p:txBody>
      </p:sp>
      <p:sp>
        <p:nvSpPr>
          <p:cNvPr id="16" name="Rectangle 15">
            <a:extLst>
              <a:ext uri="{FF2B5EF4-FFF2-40B4-BE49-F238E27FC236}">
                <a16:creationId xmlns:a16="http://schemas.microsoft.com/office/drawing/2014/main" id="{F7CF57A5-E25F-4B26-846D-D0E02BC68E1B}"/>
              </a:ext>
            </a:extLst>
          </p:cNvPr>
          <p:cNvSpPr/>
          <p:nvPr/>
        </p:nvSpPr>
        <p:spPr>
          <a:xfrm>
            <a:off x="5783580" y="6175609"/>
            <a:ext cx="414112" cy="3881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7" name="Rectangle 16">
            <a:extLst>
              <a:ext uri="{FF2B5EF4-FFF2-40B4-BE49-F238E27FC236}">
                <a16:creationId xmlns:a16="http://schemas.microsoft.com/office/drawing/2014/main" id="{C690C5B1-703A-4BC1-8EC1-FFD9C59F4B2A}"/>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object 16">
            <a:extLst>
              <a:ext uri="{FF2B5EF4-FFF2-40B4-BE49-F238E27FC236}">
                <a16:creationId xmlns:a16="http://schemas.microsoft.com/office/drawing/2014/main" id="{3BEEC068-EE1F-68F2-F1A7-9730683649BC}"/>
              </a:ext>
            </a:extLst>
          </p:cNvPr>
          <p:cNvSpPr/>
          <p:nvPr/>
        </p:nvSpPr>
        <p:spPr>
          <a:xfrm>
            <a:off x="9168414" y="186763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8" name="object 16">
            <a:extLst>
              <a:ext uri="{FF2B5EF4-FFF2-40B4-BE49-F238E27FC236}">
                <a16:creationId xmlns:a16="http://schemas.microsoft.com/office/drawing/2014/main" id="{61A141C5-3D71-2DDF-D4F4-A555BD3C3661}"/>
              </a:ext>
            </a:extLst>
          </p:cNvPr>
          <p:cNvSpPr/>
          <p:nvPr/>
        </p:nvSpPr>
        <p:spPr>
          <a:xfrm>
            <a:off x="11682842" y="274172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9" name="object 16">
            <a:extLst>
              <a:ext uri="{FF2B5EF4-FFF2-40B4-BE49-F238E27FC236}">
                <a16:creationId xmlns:a16="http://schemas.microsoft.com/office/drawing/2014/main" id="{04EEF5A4-5E16-6E68-2347-45A35907630E}"/>
              </a:ext>
            </a:extLst>
          </p:cNvPr>
          <p:cNvSpPr/>
          <p:nvPr/>
        </p:nvSpPr>
        <p:spPr>
          <a:xfrm>
            <a:off x="12763660" y="276225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0" name="object 16">
            <a:extLst>
              <a:ext uri="{FF2B5EF4-FFF2-40B4-BE49-F238E27FC236}">
                <a16:creationId xmlns:a16="http://schemas.microsoft.com/office/drawing/2014/main" id="{DAAB342F-F857-92AB-C8E8-E28079F5A20F}"/>
              </a:ext>
            </a:extLst>
          </p:cNvPr>
          <p:cNvSpPr/>
          <p:nvPr/>
        </p:nvSpPr>
        <p:spPr>
          <a:xfrm>
            <a:off x="11682842" y="215516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33741DB7-6166-DCE8-C5DE-94DACD31131D}"/>
              </a:ext>
            </a:extLst>
          </p:cNvPr>
          <p:cNvSpPr/>
          <p:nvPr/>
        </p:nvSpPr>
        <p:spPr>
          <a:xfrm>
            <a:off x="12734633" y="215113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2" name="object 16">
            <a:extLst>
              <a:ext uri="{FF2B5EF4-FFF2-40B4-BE49-F238E27FC236}">
                <a16:creationId xmlns:a16="http://schemas.microsoft.com/office/drawing/2014/main" id="{D9AF06F7-44E6-8A22-A76C-E6752AAAC21C}"/>
              </a:ext>
            </a:extLst>
          </p:cNvPr>
          <p:cNvSpPr/>
          <p:nvPr/>
        </p:nvSpPr>
        <p:spPr>
          <a:xfrm>
            <a:off x="11681199" y="35349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8" name="object 16">
            <a:extLst>
              <a:ext uri="{FF2B5EF4-FFF2-40B4-BE49-F238E27FC236}">
                <a16:creationId xmlns:a16="http://schemas.microsoft.com/office/drawing/2014/main" id="{18C77F99-CAED-07F8-9A09-86B33A5E135D}"/>
              </a:ext>
            </a:extLst>
          </p:cNvPr>
          <p:cNvSpPr/>
          <p:nvPr/>
        </p:nvSpPr>
        <p:spPr>
          <a:xfrm>
            <a:off x="12768777" y="426777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pic>
        <p:nvPicPr>
          <p:cNvPr id="21" name="Picture 20">
            <a:extLst>
              <a:ext uri="{FF2B5EF4-FFF2-40B4-BE49-F238E27FC236}">
                <a16:creationId xmlns:a16="http://schemas.microsoft.com/office/drawing/2014/main" id="{50449E0B-22AE-1B87-4AD8-D8A6EF05A274}"/>
              </a:ext>
            </a:extLst>
          </p:cNvPr>
          <p:cNvPicPr>
            <a:picLocks noChangeAspect="1"/>
          </p:cNvPicPr>
          <p:nvPr/>
        </p:nvPicPr>
        <p:blipFill rotWithShape="1">
          <a:blip r:embed="rId16"/>
          <a:srcRect l="1227" t="8806" r="1" b="17005"/>
          <a:stretch/>
        </p:blipFill>
        <p:spPr>
          <a:xfrm>
            <a:off x="891540" y="9044940"/>
            <a:ext cx="4983480" cy="377839"/>
          </a:xfrm>
          <a:prstGeom prst="rect">
            <a:avLst/>
          </a:prstGeom>
        </p:spPr>
      </p:pic>
      <p:sp>
        <p:nvSpPr>
          <p:cNvPr id="22" name="Rectangle 21">
            <a:extLst>
              <a:ext uri="{FF2B5EF4-FFF2-40B4-BE49-F238E27FC236}">
                <a16:creationId xmlns:a16="http://schemas.microsoft.com/office/drawing/2014/main" id="{B3F3D220-90EB-0B24-525B-3EA8DD781EF9}"/>
              </a:ext>
            </a:extLst>
          </p:cNvPr>
          <p:cNvSpPr/>
          <p:nvPr/>
        </p:nvSpPr>
        <p:spPr>
          <a:xfrm>
            <a:off x="5875020" y="6175609"/>
            <a:ext cx="414112" cy="3881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3" name="Rectangle 22">
            <a:extLst>
              <a:ext uri="{FF2B5EF4-FFF2-40B4-BE49-F238E27FC236}">
                <a16:creationId xmlns:a16="http://schemas.microsoft.com/office/drawing/2014/main" id="{395E83F6-D1D2-2A9E-132E-F7F16D6CBE8D}"/>
              </a:ext>
            </a:extLst>
          </p:cNvPr>
          <p:cNvSpPr/>
          <p:nvPr/>
        </p:nvSpPr>
        <p:spPr>
          <a:xfrm>
            <a:off x="665220" y="6272407"/>
            <a:ext cx="5242207" cy="35841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4" name="Table 23">
            <a:extLst>
              <a:ext uri="{FF2B5EF4-FFF2-40B4-BE49-F238E27FC236}">
                <a16:creationId xmlns:a16="http://schemas.microsoft.com/office/drawing/2014/main" id="{79D573D8-CB64-2532-0673-5AC3C34099F4}"/>
              </a:ext>
            </a:extLst>
          </p:cNvPr>
          <p:cNvGraphicFramePr>
            <a:graphicFrameLocks noGrp="1"/>
          </p:cNvGraphicFramePr>
          <p:nvPr>
            <p:extLst>
              <p:ext uri="{D42A27DB-BD31-4B8C-83A1-F6EECF244321}">
                <p14:modId xmlns:p14="http://schemas.microsoft.com/office/powerpoint/2010/main" val="1192384016"/>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50%</a:t>
                      </a:r>
                    </a:p>
                  </a:txBody>
                  <a:tcPr>
                    <a:noFill/>
                  </a:tcPr>
                </a:tc>
                <a:extLst>
                  <a:ext uri="{0D108BD9-81ED-4DB2-BD59-A6C34878D82A}">
                    <a16:rowId xmlns:a16="http://schemas.microsoft.com/office/drawing/2014/main" val="1919229103"/>
                  </a:ext>
                </a:extLst>
              </a:tr>
            </a:tbl>
          </a:graphicData>
        </a:graphic>
      </p:graphicFrame>
      <p:sp>
        <p:nvSpPr>
          <p:cNvPr id="25" name="Rectangle 24">
            <a:extLst>
              <a:ext uri="{FF2B5EF4-FFF2-40B4-BE49-F238E27FC236}">
                <a16:creationId xmlns:a16="http://schemas.microsoft.com/office/drawing/2014/main" id="{6801BB73-E2CB-5BF6-6781-9348DDBBDF87}"/>
              </a:ext>
            </a:extLst>
          </p:cNvPr>
          <p:cNvSpPr/>
          <p:nvPr/>
        </p:nvSpPr>
        <p:spPr>
          <a:xfrm>
            <a:off x="13819771" y="1668379"/>
            <a:ext cx="6224155" cy="18370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6" name="Table 23">
            <a:extLst>
              <a:ext uri="{FF2B5EF4-FFF2-40B4-BE49-F238E27FC236}">
                <a16:creationId xmlns:a16="http://schemas.microsoft.com/office/drawing/2014/main" id="{EBB92EAC-7331-662C-06CB-2DF7A3CE1C34}"/>
              </a:ext>
            </a:extLst>
          </p:cNvPr>
          <p:cNvGraphicFramePr>
            <a:graphicFrameLocks noGrp="1"/>
          </p:cNvGraphicFramePr>
          <p:nvPr>
            <p:extLst>
              <p:ext uri="{D42A27DB-BD31-4B8C-83A1-F6EECF244321}">
                <p14:modId xmlns:p14="http://schemas.microsoft.com/office/powerpoint/2010/main" val="901191989"/>
              </p:ext>
            </p:extLst>
          </p:nvPr>
        </p:nvGraphicFramePr>
        <p:xfrm>
          <a:off x="13889313" y="1945513"/>
          <a:ext cx="4212000" cy="1112520"/>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305 347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310 599</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15 232</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15 352</a:t>
                      </a:r>
                    </a:p>
                  </a:txBody>
                  <a:tcPr>
                    <a:solidFill>
                      <a:schemeClr val="bg1"/>
                    </a:solidFill>
                  </a:tcPr>
                </a:tc>
                <a:extLst>
                  <a:ext uri="{0D108BD9-81ED-4DB2-BD59-A6C34878D82A}">
                    <a16:rowId xmlns:a16="http://schemas.microsoft.com/office/drawing/2014/main" val="1063522109"/>
                  </a:ext>
                </a:extLst>
              </a:tr>
            </a:tbl>
          </a:graphicData>
        </a:graphic>
      </p:graphicFrame>
      <p:graphicFrame>
        <p:nvGraphicFramePr>
          <p:cNvPr id="27" name="Table 26">
            <a:extLst>
              <a:ext uri="{FF2B5EF4-FFF2-40B4-BE49-F238E27FC236}">
                <a16:creationId xmlns:a16="http://schemas.microsoft.com/office/drawing/2014/main" id="{6DD5980B-E57A-47B8-35A8-F76522262BCA}"/>
              </a:ext>
            </a:extLst>
          </p:cNvPr>
          <p:cNvGraphicFramePr>
            <a:graphicFrameLocks noGrp="1"/>
          </p:cNvGraphicFramePr>
          <p:nvPr>
            <p:extLst>
              <p:ext uri="{D42A27DB-BD31-4B8C-83A1-F6EECF244321}">
                <p14:modId xmlns:p14="http://schemas.microsoft.com/office/powerpoint/2010/main" val="3096517332"/>
              </p:ext>
            </p:extLst>
          </p:nvPr>
        </p:nvGraphicFramePr>
        <p:xfrm>
          <a:off x="18463370" y="1945513"/>
          <a:ext cx="1546065" cy="111252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5.2</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0.1</a:t>
                      </a:r>
                    </a:p>
                  </a:txBody>
                  <a:tcPr>
                    <a:solidFill>
                      <a:schemeClr val="bg1"/>
                    </a:solidFill>
                  </a:tcPr>
                </a:tc>
                <a:extLst>
                  <a:ext uri="{0D108BD9-81ED-4DB2-BD59-A6C34878D82A}">
                    <a16:rowId xmlns:a16="http://schemas.microsoft.com/office/drawing/2014/main" val="1063522109"/>
                  </a:ext>
                </a:extLst>
              </a:tr>
            </a:tbl>
          </a:graphicData>
        </a:graphic>
      </p:graphicFrame>
      <p:sp>
        <p:nvSpPr>
          <p:cNvPr id="28" name="Isosceles Triangle 27">
            <a:extLst>
              <a:ext uri="{FF2B5EF4-FFF2-40B4-BE49-F238E27FC236}">
                <a16:creationId xmlns:a16="http://schemas.microsoft.com/office/drawing/2014/main" id="{9CEA6C49-CBBE-154C-5139-A18847A20D2A}"/>
              </a:ext>
            </a:extLst>
          </p:cNvPr>
          <p:cNvSpPr/>
          <p:nvPr/>
        </p:nvSpPr>
        <p:spPr>
          <a:xfrm>
            <a:off x="18799000" y="2391156"/>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9" name="Isosceles Triangle 28">
            <a:extLst>
              <a:ext uri="{FF2B5EF4-FFF2-40B4-BE49-F238E27FC236}">
                <a16:creationId xmlns:a16="http://schemas.microsoft.com/office/drawing/2014/main" id="{99618305-8701-02FC-BDBA-573ACD48B1EF}"/>
              </a:ext>
            </a:extLst>
          </p:cNvPr>
          <p:cNvSpPr/>
          <p:nvPr/>
        </p:nvSpPr>
        <p:spPr>
          <a:xfrm>
            <a:off x="18799000" y="2775062"/>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31" name="Straight Connector 30">
            <a:extLst>
              <a:ext uri="{FF2B5EF4-FFF2-40B4-BE49-F238E27FC236}">
                <a16:creationId xmlns:a16="http://schemas.microsoft.com/office/drawing/2014/main" id="{92A17D26-EA6B-B61E-A650-2A90B6734C10}"/>
              </a:ext>
            </a:extLst>
          </p:cNvPr>
          <p:cNvCxnSpPr/>
          <p:nvPr/>
        </p:nvCxnSpPr>
        <p:spPr>
          <a:xfrm>
            <a:off x="6241834" y="5801710"/>
            <a:ext cx="0" cy="4370989"/>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4617440-50D6-3C63-8C47-A9737E9CAABF}"/>
              </a:ext>
            </a:extLst>
          </p:cNvPr>
          <p:cNvSpPr/>
          <p:nvPr/>
        </p:nvSpPr>
        <p:spPr>
          <a:xfrm>
            <a:off x="8614611" y="9888247"/>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0" name="Rectangle 29">
            <a:extLst>
              <a:ext uri="{FF2B5EF4-FFF2-40B4-BE49-F238E27FC236}">
                <a16:creationId xmlns:a16="http://schemas.microsoft.com/office/drawing/2014/main" id="{4A91DB02-738C-5BE1-2D1E-77402C2EF67E}"/>
              </a:ext>
            </a:extLst>
          </p:cNvPr>
          <p:cNvSpPr/>
          <p:nvPr/>
        </p:nvSpPr>
        <p:spPr>
          <a:xfrm>
            <a:off x="13796069"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Rectangle 18">
            <a:extLst>
              <a:ext uri="{FF2B5EF4-FFF2-40B4-BE49-F238E27FC236}">
                <a16:creationId xmlns:a16="http://schemas.microsoft.com/office/drawing/2014/main" id="{59C78FCB-41B1-AC00-B30A-FD74A35D04B1}"/>
              </a:ext>
            </a:extLst>
          </p:cNvPr>
          <p:cNvSpPr/>
          <p:nvPr/>
        </p:nvSpPr>
        <p:spPr>
          <a:xfrm>
            <a:off x="704535" y="556135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2" name="Rectangle 31">
            <a:extLst>
              <a:ext uri="{FF2B5EF4-FFF2-40B4-BE49-F238E27FC236}">
                <a16:creationId xmlns:a16="http://schemas.microsoft.com/office/drawing/2014/main" id="{9FCD9CF6-866F-B04B-3FCC-545F3C1E24F0}"/>
              </a:ext>
            </a:extLst>
          </p:cNvPr>
          <p:cNvSpPr/>
          <p:nvPr/>
        </p:nvSpPr>
        <p:spPr>
          <a:xfrm>
            <a:off x="3510136" y="529345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Channel Growth ,textbox ,textbox ,test ,textbox ,textbox ,textbox ,textbox ,textbox ,textbox ,textbox ,Money Experts That Do Good and Brand Personality ,textbox ,textbox ,textbox ,shape ,shape ,shape ,shape ,textbox ,textbox ,tableEx ,tableEx ,slicer ,tableEx ,image. Please refer to the notes on this slide for details"/>
          <p:cNvPicPr>
            <a:picLocks noChangeAspect="1"/>
          </p:cNvPicPr>
          <p:nvPr/>
        </p:nvPicPr>
        <p:blipFill>
          <a:blip r:embed="rId3"/>
          <a:stretch>
            <a:fillRect/>
          </a:stretch>
        </p:blipFill>
        <p:spPr>
          <a:xfrm>
            <a:off x="1" y="745"/>
            <a:ext cx="20105688" cy="11309449"/>
          </a:xfrm>
          <a:prstGeom prst="rect">
            <a:avLst/>
          </a:prstGeom>
          <a:noFill/>
        </p:spPr>
      </p:pic>
      <p:sp>
        <p:nvSpPr>
          <p:cNvPr id="4" name="Title" hidden="1"/>
          <p:cNvSpPr>
            <a:spLocks noGrp="1"/>
          </p:cNvSpPr>
          <p:nvPr>
            <p:ph type="title"/>
          </p:nvPr>
        </p:nvSpPr>
        <p:spPr/>
        <p:txBody>
          <a:bodyPr/>
          <a:lstStyle/>
          <a:p>
            <a:r>
              <a:t>Standard Bank - CIB</a:t>
            </a:r>
          </a:p>
        </p:txBody>
      </p:sp>
      <p:graphicFrame>
        <p:nvGraphicFramePr>
          <p:cNvPr id="5" name="object 19">
            <a:extLst>
              <a:ext uri="{FF2B5EF4-FFF2-40B4-BE49-F238E27FC236}">
                <a16:creationId xmlns:a16="http://schemas.microsoft.com/office/drawing/2014/main" id="{477F095A-5615-4736-9BEA-B3F732167BB8}"/>
              </a:ext>
            </a:extLst>
          </p:cNvPr>
          <p:cNvGraphicFramePr>
            <a:graphicFrameLocks noGrp="1"/>
          </p:cNvGraphicFramePr>
          <p:nvPr>
            <p:extLst>
              <p:ext uri="{D42A27DB-BD31-4B8C-83A1-F6EECF244321}">
                <p14:modId xmlns:p14="http://schemas.microsoft.com/office/powerpoint/2010/main" val="78074510"/>
              </p:ext>
            </p:extLst>
          </p:nvPr>
        </p:nvGraphicFramePr>
        <p:xfrm>
          <a:off x="1130062" y="1185940"/>
          <a:ext cx="12673569" cy="3894596"/>
        </p:xfrm>
        <a:graphic>
          <a:graphicData uri="http://schemas.openxmlformats.org/drawingml/2006/table">
            <a:tbl>
              <a:tblPr firstRow="1" bandRow="1">
                <a:tableStyleId>{2D5ABB26-0587-4C30-8999-92F81FD0307C}</a:tableStyleId>
              </a:tblPr>
              <a:tblGrid>
                <a:gridCol w="6389610">
                  <a:extLst>
                    <a:ext uri="{9D8B030D-6E8A-4147-A177-3AD203B41FA5}">
                      <a16:colId xmlns:a16="http://schemas.microsoft.com/office/drawing/2014/main" val="20000"/>
                    </a:ext>
                  </a:extLst>
                </a:gridCol>
                <a:gridCol w="1160645">
                  <a:extLst>
                    <a:ext uri="{9D8B030D-6E8A-4147-A177-3AD203B41FA5}">
                      <a16:colId xmlns:a16="http://schemas.microsoft.com/office/drawing/2014/main" val="20001"/>
                    </a:ext>
                  </a:extLst>
                </a:gridCol>
                <a:gridCol w="1283670">
                  <a:extLst>
                    <a:ext uri="{9D8B030D-6E8A-4147-A177-3AD203B41FA5}">
                      <a16:colId xmlns:a16="http://schemas.microsoft.com/office/drawing/2014/main" val="20002"/>
                    </a:ext>
                  </a:extLst>
                </a:gridCol>
                <a:gridCol w="1283670">
                  <a:extLst>
                    <a:ext uri="{9D8B030D-6E8A-4147-A177-3AD203B41FA5}">
                      <a16:colId xmlns:a16="http://schemas.microsoft.com/office/drawing/2014/main" val="20003"/>
                    </a:ext>
                  </a:extLst>
                </a:gridCol>
                <a:gridCol w="1210081">
                  <a:extLst>
                    <a:ext uri="{9D8B030D-6E8A-4147-A177-3AD203B41FA5}">
                      <a16:colId xmlns:a16="http://schemas.microsoft.com/office/drawing/2014/main" val="20004"/>
                    </a:ext>
                  </a:extLst>
                </a:gridCol>
                <a:gridCol w="1345893">
                  <a:extLst>
                    <a:ext uri="{9D8B030D-6E8A-4147-A177-3AD203B41FA5}">
                      <a16:colId xmlns:a16="http://schemas.microsoft.com/office/drawing/2014/main" val="20005"/>
                    </a:ext>
                  </a:extLst>
                </a:gridCol>
              </a:tblGrid>
              <a:tr h="699401">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63484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#ItCanBe supported the </a:t>
                      </a:r>
                      <a:r>
                        <a:rPr kumimoji="0" lang="en-US" sz="160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“Imagine what we can do for you”</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campaign, with the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MetroFibre</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deal being mentioned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Standard Bank CIB also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5"/>
                        </a:rPr>
                        <a:t>celebrated</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6"/>
                        </a:rPr>
                        <a:t>winning</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the Best Investment Advisor of the Year at the 2022 </a:t>
                      </a:r>
                      <a:r>
                        <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#dealmakersawards.</a:t>
                      </a:r>
                      <a:endParaRPr kumimoji="0" lang="en-US" sz="160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33439">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ZA"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826916">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object 16">
            <a:extLst>
              <a:ext uri="{FF2B5EF4-FFF2-40B4-BE49-F238E27FC236}">
                <a16:creationId xmlns:a16="http://schemas.microsoft.com/office/drawing/2014/main" id="{B8A2E9CB-1B8E-467F-9A84-13BDE12D1F73}"/>
              </a:ext>
            </a:extLst>
          </p:cNvPr>
          <p:cNvSpPr/>
          <p:nvPr/>
        </p:nvSpPr>
        <p:spPr>
          <a:xfrm>
            <a:off x="7937342" y="214022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7" name="Title 1">
            <a:extLst>
              <a:ext uri="{FF2B5EF4-FFF2-40B4-BE49-F238E27FC236}">
                <a16:creationId xmlns:a16="http://schemas.microsoft.com/office/drawing/2014/main" id="{88F927FE-F5EF-4968-ADFE-33FD7C4D8716}"/>
              </a:ext>
            </a:extLst>
          </p:cNvPr>
          <p:cNvSpPr txBox="1">
            <a:spLocks/>
          </p:cNvSpPr>
          <p:nvPr/>
        </p:nvSpPr>
        <p:spPr>
          <a:xfrm>
            <a:off x="1676400" y="227961"/>
            <a:ext cx="17052471"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Corporate and Investment Banking – Standard Bank</a:t>
            </a:r>
            <a:endParaRPr lang="en-ZA" sz="2600">
              <a:solidFill>
                <a:srgbClr val="FF0000"/>
              </a:solidFill>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0C8EAE12-BFC4-49D6-8A9F-D8827EEB8F6B}"/>
              </a:ext>
            </a:extLst>
          </p:cNvPr>
          <p:cNvSpPr/>
          <p:nvPr/>
        </p:nvSpPr>
        <p:spPr>
          <a:xfrm>
            <a:off x="101341" y="1473792"/>
            <a:ext cx="617294" cy="8698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439A8378-586E-4681-9B99-AC4C80C640EE}"/>
              </a:ext>
            </a:extLst>
          </p:cNvPr>
          <p:cNvSpPr/>
          <p:nvPr/>
        </p:nvSpPr>
        <p:spPr>
          <a:xfrm>
            <a:off x="6378258" y="6272407"/>
            <a:ext cx="7307804" cy="3565017"/>
          </a:xfrm>
          <a:prstGeom prst="rect">
            <a:avLst/>
          </a:prstGeom>
          <a:solidFill>
            <a:schemeClr val="bg1">
              <a:lumMod val="85000"/>
            </a:schemeClr>
          </a:solidFill>
          <a:ln>
            <a:solidFill>
              <a:srgbClr val="CBD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a:solidFill>
                  <a:schemeClr val="tx1"/>
                </a:solidFill>
                <a:latin typeface="Arial" panose="020B0604020202020204" pitchFamily="34" charset="0"/>
                <a:cs typeface="Arial" panose="020B0604020202020204" pitchFamily="34" charset="0"/>
              </a:rPr>
              <a:t>Scores not available</a:t>
            </a:r>
          </a:p>
        </p:txBody>
      </p:sp>
      <p:sp>
        <p:nvSpPr>
          <p:cNvPr id="17" name="Rectangle 16">
            <a:extLst>
              <a:ext uri="{FF2B5EF4-FFF2-40B4-BE49-F238E27FC236}">
                <a16:creationId xmlns:a16="http://schemas.microsoft.com/office/drawing/2014/main" id="{55903300-1F6D-432D-800B-8593CA37F7CB}"/>
              </a:ext>
            </a:extLst>
          </p:cNvPr>
          <p:cNvSpPr/>
          <p:nvPr/>
        </p:nvSpPr>
        <p:spPr>
          <a:xfrm>
            <a:off x="13803631" y="8063597"/>
            <a:ext cx="6256337" cy="1753037"/>
          </a:xfrm>
          <a:prstGeom prst="rect">
            <a:avLst/>
          </a:prstGeom>
          <a:solidFill>
            <a:schemeClr val="bg1">
              <a:lumMod val="85000"/>
            </a:schemeClr>
          </a:solidFill>
          <a:ln>
            <a:solidFill>
              <a:srgbClr val="CBD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a:solidFill>
                  <a:schemeClr val="tx1"/>
                </a:solidFill>
                <a:latin typeface="Arial" panose="020B0604020202020204" pitchFamily="34" charset="0"/>
                <a:cs typeface="Arial" panose="020B0604020202020204" pitchFamily="34" charset="0"/>
              </a:rPr>
              <a:t>Scores not available</a:t>
            </a:r>
          </a:p>
        </p:txBody>
      </p:sp>
      <p:sp>
        <p:nvSpPr>
          <p:cNvPr id="18" name="Rectangle 17">
            <a:extLst>
              <a:ext uri="{FF2B5EF4-FFF2-40B4-BE49-F238E27FC236}">
                <a16:creationId xmlns:a16="http://schemas.microsoft.com/office/drawing/2014/main" id="{B896160B-7DFF-4AE7-854D-7CF42F9D96D6}"/>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object 16">
            <a:extLst>
              <a:ext uri="{FF2B5EF4-FFF2-40B4-BE49-F238E27FC236}">
                <a16:creationId xmlns:a16="http://schemas.microsoft.com/office/drawing/2014/main" id="{910BC4CA-003B-4F27-1D23-70194BF03FE6}"/>
              </a:ext>
            </a:extLst>
          </p:cNvPr>
          <p:cNvSpPr/>
          <p:nvPr/>
        </p:nvSpPr>
        <p:spPr>
          <a:xfrm>
            <a:off x="11573171" y="297447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8" name="object 16">
            <a:extLst>
              <a:ext uri="{FF2B5EF4-FFF2-40B4-BE49-F238E27FC236}">
                <a16:creationId xmlns:a16="http://schemas.microsoft.com/office/drawing/2014/main" id="{3369ADF1-4815-D8BD-584E-A4B24FD98F08}"/>
              </a:ext>
            </a:extLst>
          </p:cNvPr>
          <p:cNvSpPr/>
          <p:nvPr/>
        </p:nvSpPr>
        <p:spPr>
          <a:xfrm>
            <a:off x="12876918" y="297447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Rectangle 10">
            <a:extLst>
              <a:ext uri="{FF2B5EF4-FFF2-40B4-BE49-F238E27FC236}">
                <a16:creationId xmlns:a16="http://schemas.microsoft.com/office/drawing/2014/main" id="{CBDF2440-2B14-B162-F792-735A3BB0A630}"/>
              </a:ext>
            </a:extLst>
          </p:cNvPr>
          <p:cNvSpPr/>
          <p:nvPr/>
        </p:nvSpPr>
        <p:spPr>
          <a:xfrm>
            <a:off x="665220" y="6272407"/>
            <a:ext cx="5366612" cy="35841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2" name="Table 11">
            <a:extLst>
              <a:ext uri="{FF2B5EF4-FFF2-40B4-BE49-F238E27FC236}">
                <a16:creationId xmlns:a16="http://schemas.microsoft.com/office/drawing/2014/main" id="{1FE4EB7E-CC23-BAC1-4423-446231BFC7A1}"/>
              </a:ext>
            </a:extLst>
          </p:cNvPr>
          <p:cNvGraphicFramePr>
            <a:graphicFrameLocks noGrp="1"/>
          </p:cNvGraphicFramePr>
          <p:nvPr>
            <p:extLst>
              <p:ext uri="{D42A27DB-BD31-4B8C-83A1-F6EECF244321}">
                <p14:modId xmlns:p14="http://schemas.microsoft.com/office/powerpoint/2010/main" val="2031869677"/>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17%</a:t>
                      </a:r>
                    </a:p>
                  </a:txBody>
                  <a:tcPr>
                    <a:noFill/>
                  </a:tcPr>
                </a:tc>
                <a:extLst>
                  <a:ext uri="{0D108BD9-81ED-4DB2-BD59-A6C34878D82A}">
                    <a16:rowId xmlns:a16="http://schemas.microsoft.com/office/drawing/2014/main" val="1919229103"/>
                  </a:ext>
                </a:extLst>
              </a:tr>
            </a:tbl>
          </a:graphicData>
        </a:graphic>
      </p:graphicFrame>
      <p:sp>
        <p:nvSpPr>
          <p:cNvPr id="13" name="Rectangle 12">
            <a:extLst>
              <a:ext uri="{FF2B5EF4-FFF2-40B4-BE49-F238E27FC236}">
                <a16:creationId xmlns:a16="http://schemas.microsoft.com/office/drawing/2014/main" id="{D608F1D7-7EF7-A36C-C34B-6C4F97993223}"/>
              </a:ext>
            </a:extLst>
          </p:cNvPr>
          <p:cNvSpPr/>
          <p:nvPr/>
        </p:nvSpPr>
        <p:spPr>
          <a:xfrm>
            <a:off x="13819771" y="1668379"/>
            <a:ext cx="6224155" cy="18370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4" name="Table 23">
            <a:extLst>
              <a:ext uri="{FF2B5EF4-FFF2-40B4-BE49-F238E27FC236}">
                <a16:creationId xmlns:a16="http://schemas.microsoft.com/office/drawing/2014/main" id="{BC0ABFBE-1570-6FBF-D238-201C953E2DE4}"/>
              </a:ext>
            </a:extLst>
          </p:cNvPr>
          <p:cNvGraphicFramePr>
            <a:graphicFrameLocks noGrp="1"/>
          </p:cNvGraphicFramePr>
          <p:nvPr>
            <p:extLst>
              <p:ext uri="{D42A27DB-BD31-4B8C-83A1-F6EECF244321}">
                <p14:modId xmlns:p14="http://schemas.microsoft.com/office/powerpoint/2010/main" val="1273328933"/>
              </p:ext>
            </p:extLst>
          </p:nvPr>
        </p:nvGraphicFramePr>
        <p:xfrm>
          <a:off x="13889313" y="1945513"/>
          <a:ext cx="4212000" cy="1112520"/>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105 065</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106 018</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bl>
          </a:graphicData>
        </a:graphic>
      </p:graphicFrame>
      <p:graphicFrame>
        <p:nvGraphicFramePr>
          <p:cNvPr id="19" name="Table 18">
            <a:extLst>
              <a:ext uri="{FF2B5EF4-FFF2-40B4-BE49-F238E27FC236}">
                <a16:creationId xmlns:a16="http://schemas.microsoft.com/office/drawing/2014/main" id="{1B911C94-DF83-8ECD-3A42-290C796C4011}"/>
              </a:ext>
            </a:extLst>
          </p:cNvPr>
          <p:cNvGraphicFramePr>
            <a:graphicFrameLocks noGrp="1"/>
          </p:cNvGraphicFramePr>
          <p:nvPr>
            <p:extLst>
              <p:ext uri="{D42A27DB-BD31-4B8C-83A1-F6EECF244321}">
                <p14:modId xmlns:p14="http://schemas.microsoft.com/office/powerpoint/2010/main" val="246952651"/>
              </p:ext>
            </p:extLst>
          </p:nvPr>
        </p:nvGraphicFramePr>
        <p:xfrm>
          <a:off x="18463370" y="1945513"/>
          <a:ext cx="1546065" cy="111252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0.9</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NA</a:t>
                      </a:r>
                    </a:p>
                  </a:txBody>
                  <a:tcPr>
                    <a:solidFill>
                      <a:schemeClr val="bg1"/>
                    </a:solidFill>
                  </a:tcPr>
                </a:tc>
                <a:extLst>
                  <a:ext uri="{0D108BD9-81ED-4DB2-BD59-A6C34878D82A}">
                    <a16:rowId xmlns:a16="http://schemas.microsoft.com/office/drawing/2014/main" val="1063522109"/>
                  </a:ext>
                </a:extLst>
              </a:tr>
            </a:tbl>
          </a:graphicData>
        </a:graphic>
      </p:graphicFrame>
      <p:sp>
        <p:nvSpPr>
          <p:cNvPr id="20" name="Isosceles Triangle 19">
            <a:extLst>
              <a:ext uri="{FF2B5EF4-FFF2-40B4-BE49-F238E27FC236}">
                <a16:creationId xmlns:a16="http://schemas.microsoft.com/office/drawing/2014/main" id="{40F979BD-DFAA-257D-E9A5-0D30071A844B}"/>
              </a:ext>
            </a:extLst>
          </p:cNvPr>
          <p:cNvSpPr/>
          <p:nvPr/>
        </p:nvSpPr>
        <p:spPr>
          <a:xfrm>
            <a:off x="18799000" y="2391156"/>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 name="Rectangle 9">
            <a:extLst>
              <a:ext uri="{FF2B5EF4-FFF2-40B4-BE49-F238E27FC236}">
                <a16:creationId xmlns:a16="http://schemas.microsoft.com/office/drawing/2014/main" id="{ED3367F9-71D5-7C33-767C-4E79ACC7405B}"/>
              </a:ext>
            </a:extLst>
          </p:cNvPr>
          <p:cNvSpPr/>
          <p:nvPr/>
        </p:nvSpPr>
        <p:spPr>
          <a:xfrm>
            <a:off x="8742947" y="9856163"/>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2" name="Rectangle 21">
            <a:extLst>
              <a:ext uri="{FF2B5EF4-FFF2-40B4-BE49-F238E27FC236}">
                <a16:creationId xmlns:a16="http://schemas.microsoft.com/office/drawing/2014/main" id="{FED9E3D0-025F-F371-E128-5AFA98F4315C}"/>
              </a:ext>
            </a:extLst>
          </p:cNvPr>
          <p:cNvSpPr/>
          <p:nvPr/>
        </p:nvSpPr>
        <p:spPr>
          <a:xfrm>
            <a:off x="14453792" y="9840121"/>
            <a:ext cx="2502566" cy="258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 name="Rectangle 8">
            <a:extLst>
              <a:ext uri="{FF2B5EF4-FFF2-40B4-BE49-F238E27FC236}">
                <a16:creationId xmlns:a16="http://schemas.microsoft.com/office/drawing/2014/main" id="{CCF138FF-1B3E-337B-DE5D-D168FE477331}"/>
              </a:ext>
            </a:extLst>
          </p:cNvPr>
          <p:cNvSpPr/>
          <p:nvPr/>
        </p:nvSpPr>
        <p:spPr>
          <a:xfrm>
            <a:off x="704535" y="562131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1" name="Rectangle 20">
            <a:extLst>
              <a:ext uri="{FF2B5EF4-FFF2-40B4-BE49-F238E27FC236}">
                <a16:creationId xmlns:a16="http://schemas.microsoft.com/office/drawing/2014/main" id="{7BF717D8-4989-D7F2-56A8-1ED78C6A763E}"/>
              </a:ext>
            </a:extLst>
          </p:cNvPr>
          <p:cNvSpPr/>
          <p:nvPr/>
        </p:nvSpPr>
        <p:spPr>
          <a:xfrm>
            <a:off x="3555106" y="527846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Channel Growth ,textbox ,textbox ,test ,textbox ,textbox ,textbox ,textbox ,textbox ,textbox ,textbox ,Money Experts That Do Good and Brand Personality ,textbox ,textbox ,textbox ,shape ,shape ,shape ,shape ,textbox ,textbox ,tableEx ,tableEx ,tableEx ,slicer ,tableEx ,image. Please refer to the notes on this slide for details"/>
          <p:cNvPicPr>
            <a:picLocks noChangeAspect="1"/>
          </p:cNvPicPr>
          <p:nvPr/>
        </p:nvPicPr>
        <p:blipFill>
          <a:blip r:embed="rId3"/>
          <a:stretch>
            <a:fillRect/>
          </a:stretch>
        </p:blipFill>
        <p:spPr>
          <a:xfrm>
            <a:off x="0" y="745"/>
            <a:ext cx="20105687" cy="11309449"/>
          </a:xfrm>
          <a:prstGeom prst="rect">
            <a:avLst/>
          </a:prstGeom>
          <a:noFill/>
        </p:spPr>
      </p:pic>
      <p:sp>
        <p:nvSpPr>
          <p:cNvPr id="4" name="Title" hidden="1"/>
          <p:cNvSpPr>
            <a:spLocks noGrp="1"/>
          </p:cNvSpPr>
          <p:nvPr>
            <p:ph type="title"/>
          </p:nvPr>
        </p:nvSpPr>
        <p:spPr/>
        <p:txBody>
          <a:bodyPr/>
          <a:lstStyle/>
          <a:p>
            <a:r>
              <a:t>Nedbank - CIB</a:t>
            </a:r>
          </a:p>
        </p:txBody>
      </p:sp>
      <p:graphicFrame>
        <p:nvGraphicFramePr>
          <p:cNvPr id="5" name="object 19">
            <a:extLst>
              <a:ext uri="{FF2B5EF4-FFF2-40B4-BE49-F238E27FC236}">
                <a16:creationId xmlns:a16="http://schemas.microsoft.com/office/drawing/2014/main" id="{A61308D8-C294-4C04-8EC1-689C08501B7C}"/>
              </a:ext>
            </a:extLst>
          </p:cNvPr>
          <p:cNvGraphicFramePr>
            <a:graphicFrameLocks noGrp="1"/>
          </p:cNvGraphicFramePr>
          <p:nvPr>
            <p:extLst>
              <p:ext uri="{D42A27DB-BD31-4B8C-83A1-F6EECF244321}">
                <p14:modId xmlns:p14="http://schemas.microsoft.com/office/powerpoint/2010/main" val="2285346843"/>
              </p:ext>
            </p:extLst>
          </p:nvPr>
        </p:nvGraphicFramePr>
        <p:xfrm>
          <a:off x="880560" y="1185940"/>
          <a:ext cx="12748352" cy="4920246"/>
        </p:xfrm>
        <a:graphic>
          <a:graphicData uri="http://schemas.openxmlformats.org/drawingml/2006/table">
            <a:tbl>
              <a:tblPr firstRow="1" bandRow="1">
                <a:tableStyleId>{2D5ABB26-0587-4C30-8999-92F81FD0307C}</a:tableStyleId>
              </a:tblPr>
              <a:tblGrid>
                <a:gridCol w="6281369">
                  <a:extLst>
                    <a:ext uri="{9D8B030D-6E8A-4147-A177-3AD203B41FA5}">
                      <a16:colId xmlns:a16="http://schemas.microsoft.com/office/drawing/2014/main" val="20000"/>
                    </a:ext>
                  </a:extLst>
                </a:gridCol>
                <a:gridCol w="1313437">
                  <a:extLst>
                    <a:ext uri="{9D8B030D-6E8A-4147-A177-3AD203B41FA5}">
                      <a16:colId xmlns:a16="http://schemas.microsoft.com/office/drawing/2014/main" val="20001"/>
                    </a:ext>
                  </a:extLst>
                </a:gridCol>
                <a:gridCol w="1291245">
                  <a:extLst>
                    <a:ext uri="{9D8B030D-6E8A-4147-A177-3AD203B41FA5}">
                      <a16:colId xmlns:a16="http://schemas.microsoft.com/office/drawing/2014/main" val="20002"/>
                    </a:ext>
                  </a:extLst>
                </a:gridCol>
                <a:gridCol w="1291245">
                  <a:extLst>
                    <a:ext uri="{9D8B030D-6E8A-4147-A177-3AD203B41FA5}">
                      <a16:colId xmlns:a16="http://schemas.microsoft.com/office/drawing/2014/main" val="20003"/>
                    </a:ext>
                  </a:extLst>
                </a:gridCol>
                <a:gridCol w="1217221">
                  <a:extLst>
                    <a:ext uri="{9D8B030D-6E8A-4147-A177-3AD203B41FA5}">
                      <a16:colId xmlns:a16="http://schemas.microsoft.com/office/drawing/2014/main" val="20004"/>
                    </a:ext>
                  </a:extLst>
                </a:gridCol>
                <a:gridCol w="1353835">
                  <a:extLst>
                    <a:ext uri="{9D8B030D-6E8A-4147-A177-3AD203B41FA5}">
                      <a16:colId xmlns:a16="http://schemas.microsoft.com/office/drawing/2014/main" val="20005"/>
                    </a:ext>
                  </a:extLst>
                </a:gridCol>
              </a:tblGrid>
              <a:tr h="530430">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981492">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Celebrated its Investment Bank of the Year for Africa 2022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4"/>
                        </a:rPr>
                        <a:t>award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by The Banker,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5"/>
                        </a:rPr>
                        <a:t>communicating</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that awards are a by-product of </a:t>
                      </a:r>
                      <a:r>
                        <a:rPr kumimoji="0" lang="en-US" sz="1600" b="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passion, effort and expertise</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2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Sustainable growth in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6"/>
                        </a:rPr>
                        <a:t>mining</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also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7"/>
                        </a:rPr>
                        <a:t>focused</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on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8"/>
                        </a:rPr>
                        <a:t>deals</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with </a:t>
                      </a:r>
                      <a:r>
                        <a:rPr kumimoji="0" lang="en-US" sz="1600" b="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9"/>
                        </a:rPr>
                        <a:t>#MiningWeek2023 </a:t>
                      </a:r>
                      <a:r>
                        <a:rPr kumimoji="0" lang="en-US" sz="1600" b="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#MI23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featured strongly during the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0"/>
                        </a:rPr>
                        <a:t>period</a:t>
                      </a: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2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#NedbankCIB further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1"/>
                        </a:rPr>
                        <a:t>announced</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its sponsorship of Africa's Green Economy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2"/>
                        </a:rPr>
                        <a:t>Summit</a:t>
                      </a: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2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sv-SE"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It also invited participants at the </a:t>
                      </a:r>
                      <a:r>
                        <a:rPr kumimoji="0" lang="sv-SE"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3"/>
                        </a:rPr>
                        <a:t>#GTRMENA </a:t>
                      </a:r>
                      <a:r>
                        <a:rPr kumimoji="0" lang="sv-SE"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2023 conference to meets its team for expert insights. </a:t>
                      </a:r>
                      <a:endParaRPr kumimoji="0" lang="en-US" sz="1600" b="0" i="1"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4154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ZA"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kumimoji="0"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23310">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object 16">
            <a:extLst>
              <a:ext uri="{FF2B5EF4-FFF2-40B4-BE49-F238E27FC236}">
                <a16:creationId xmlns:a16="http://schemas.microsoft.com/office/drawing/2014/main" id="{09739B20-C9D7-4604-A066-7CC4757845FB}"/>
              </a:ext>
            </a:extLst>
          </p:cNvPr>
          <p:cNvSpPr/>
          <p:nvPr/>
        </p:nvSpPr>
        <p:spPr>
          <a:xfrm>
            <a:off x="7532675" y="209377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7" name="Title 1">
            <a:extLst>
              <a:ext uri="{FF2B5EF4-FFF2-40B4-BE49-F238E27FC236}">
                <a16:creationId xmlns:a16="http://schemas.microsoft.com/office/drawing/2014/main" id="{8986D424-C217-424D-B07D-F42A829DD60A}"/>
              </a:ext>
            </a:extLst>
          </p:cNvPr>
          <p:cNvSpPr txBox="1">
            <a:spLocks/>
          </p:cNvSpPr>
          <p:nvPr/>
        </p:nvSpPr>
        <p:spPr>
          <a:xfrm>
            <a:off x="1676400" y="227961"/>
            <a:ext cx="16916400"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Corporate and Investment Banking - Nedbank</a:t>
            </a:r>
          </a:p>
        </p:txBody>
      </p:sp>
      <p:sp>
        <p:nvSpPr>
          <p:cNvPr id="8" name="Rectangle 7">
            <a:extLst>
              <a:ext uri="{FF2B5EF4-FFF2-40B4-BE49-F238E27FC236}">
                <a16:creationId xmlns:a16="http://schemas.microsoft.com/office/drawing/2014/main" id="{D267DCDC-EDD4-4B78-89C4-22876DB359DB}"/>
              </a:ext>
            </a:extLst>
          </p:cNvPr>
          <p:cNvSpPr/>
          <p:nvPr/>
        </p:nvSpPr>
        <p:spPr>
          <a:xfrm>
            <a:off x="101341" y="1473792"/>
            <a:ext cx="617294" cy="8698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73D4AB01-97A0-4F15-A255-7FA248A94685}"/>
              </a:ext>
            </a:extLst>
          </p:cNvPr>
          <p:cNvSpPr/>
          <p:nvPr/>
        </p:nvSpPr>
        <p:spPr>
          <a:xfrm>
            <a:off x="6378258" y="6272407"/>
            <a:ext cx="7307804" cy="3565017"/>
          </a:xfrm>
          <a:prstGeom prst="rect">
            <a:avLst/>
          </a:prstGeom>
          <a:solidFill>
            <a:schemeClr val="bg1">
              <a:lumMod val="85000"/>
            </a:schemeClr>
          </a:solidFill>
          <a:ln>
            <a:solidFill>
              <a:srgbClr val="CBD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a:solidFill>
                  <a:schemeClr val="tx1"/>
                </a:solidFill>
                <a:latin typeface="Arial" panose="020B0604020202020204" pitchFamily="34" charset="0"/>
                <a:cs typeface="Arial" panose="020B0604020202020204" pitchFamily="34" charset="0"/>
              </a:rPr>
              <a:t>Scores not available</a:t>
            </a:r>
          </a:p>
        </p:txBody>
      </p:sp>
      <p:sp>
        <p:nvSpPr>
          <p:cNvPr id="13" name="Rectangle 12">
            <a:extLst>
              <a:ext uri="{FF2B5EF4-FFF2-40B4-BE49-F238E27FC236}">
                <a16:creationId xmlns:a16="http://schemas.microsoft.com/office/drawing/2014/main" id="{FC387CA8-893C-4B83-8FFD-E1B3DAA87841}"/>
              </a:ext>
            </a:extLst>
          </p:cNvPr>
          <p:cNvSpPr/>
          <p:nvPr/>
        </p:nvSpPr>
        <p:spPr>
          <a:xfrm>
            <a:off x="13803631" y="8063597"/>
            <a:ext cx="6256337" cy="1753037"/>
          </a:xfrm>
          <a:prstGeom prst="rect">
            <a:avLst/>
          </a:prstGeom>
          <a:solidFill>
            <a:schemeClr val="bg1">
              <a:lumMod val="85000"/>
            </a:schemeClr>
          </a:solidFill>
          <a:ln>
            <a:solidFill>
              <a:srgbClr val="CBD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a:solidFill>
                  <a:schemeClr val="tx1"/>
                </a:solidFill>
                <a:latin typeface="Arial" panose="020B0604020202020204" pitchFamily="34" charset="0"/>
                <a:cs typeface="Arial" panose="020B0604020202020204" pitchFamily="34" charset="0"/>
              </a:rPr>
              <a:t>Scores not available</a:t>
            </a:r>
          </a:p>
        </p:txBody>
      </p:sp>
      <p:sp>
        <p:nvSpPr>
          <p:cNvPr id="14" name="Rectangle 13">
            <a:extLst>
              <a:ext uri="{FF2B5EF4-FFF2-40B4-BE49-F238E27FC236}">
                <a16:creationId xmlns:a16="http://schemas.microsoft.com/office/drawing/2014/main" id="{03E5DB73-AD02-449E-8269-C41F8000E7A8}"/>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object 16">
            <a:extLst>
              <a:ext uri="{FF2B5EF4-FFF2-40B4-BE49-F238E27FC236}">
                <a16:creationId xmlns:a16="http://schemas.microsoft.com/office/drawing/2014/main" id="{5BD3C10D-94CE-AA15-071C-CFF07F8AFC1E}"/>
              </a:ext>
            </a:extLst>
          </p:cNvPr>
          <p:cNvSpPr/>
          <p:nvPr/>
        </p:nvSpPr>
        <p:spPr>
          <a:xfrm>
            <a:off x="10191447" y="209377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0" name="object 16">
            <a:extLst>
              <a:ext uri="{FF2B5EF4-FFF2-40B4-BE49-F238E27FC236}">
                <a16:creationId xmlns:a16="http://schemas.microsoft.com/office/drawing/2014/main" id="{B3AA57E2-2ABF-9DBC-C2DA-C8D8231F05EE}"/>
              </a:ext>
            </a:extLst>
          </p:cNvPr>
          <p:cNvSpPr/>
          <p:nvPr/>
        </p:nvSpPr>
        <p:spPr>
          <a:xfrm>
            <a:off x="11446932" y="303214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75D8D294-B56F-2FEC-757D-DE2E178F2FB5}"/>
              </a:ext>
            </a:extLst>
          </p:cNvPr>
          <p:cNvSpPr/>
          <p:nvPr/>
        </p:nvSpPr>
        <p:spPr>
          <a:xfrm>
            <a:off x="12674864" y="303214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5" name="object 16">
            <a:extLst>
              <a:ext uri="{FF2B5EF4-FFF2-40B4-BE49-F238E27FC236}">
                <a16:creationId xmlns:a16="http://schemas.microsoft.com/office/drawing/2014/main" id="{FEC00802-3CB9-4915-DFCA-10980FE4F28E}"/>
              </a:ext>
            </a:extLst>
          </p:cNvPr>
          <p:cNvSpPr/>
          <p:nvPr/>
        </p:nvSpPr>
        <p:spPr>
          <a:xfrm>
            <a:off x="12674864" y="360976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6" name="object 16">
            <a:extLst>
              <a:ext uri="{FF2B5EF4-FFF2-40B4-BE49-F238E27FC236}">
                <a16:creationId xmlns:a16="http://schemas.microsoft.com/office/drawing/2014/main" id="{CC8C2622-F282-DB2B-4477-B4260AEBD0E2}"/>
              </a:ext>
            </a:extLst>
          </p:cNvPr>
          <p:cNvSpPr/>
          <p:nvPr/>
        </p:nvSpPr>
        <p:spPr>
          <a:xfrm>
            <a:off x="12674864" y="443552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8" name="Rectangle 17">
            <a:extLst>
              <a:ext uri="{FF2B5EF4-FFF2-40B4-BE49-F238E27FC236}">
                <a16:creationId xmlns:a16="http://schemas.microsoft.com/office/drawing/2014/main" id="{F359AD07-4B9B-AC7E-F8A0-8BC7E4BD85FB}"/>
              </a:ext>
            </a:extLst>
          </p:cNvPr>
          <p:cNvSpPr/>
          <p:nvPr/>
        </p:nvSpPr>
        <p:spPr>
          <a:xfrm>
            <a:off x="665220" y="6272407"/>
            <a:ext cx="5366612" cy="35841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9" name="Table 18">
            <a:extLst>
              <a:ext uri="{FF2B5EF4-FFF2-40B4-BE49-F238E27FC236}">
                <a16:creationId xmlns:a16="http://schemas.microsoft.com/office/drawing/2014/main" id="{F2219E3C-84C1-D6CD-6168-CBE25919BF2B}"/>
              </a:ext>
            </a:extLst>
          </p:cNvPr>
          <p:cNvGraphicFramePr>
            <a:graphicFrameLocks noGrp="1"/>
          </p:cNvGraphicFramePr>
          <p:nvPr>
            <p:extLst>
              <p:ext uri="{D42A27DB-BD31-4B8C-83A1-F6EECF244321}">
                <p14:modId xmlns:p14="http://schemas.microsoft.com/office/powerpoint/2010/main" val="178975850"/>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36%</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75%</a:t>
                      </a:r>
                    </a:p>
                  </a:txBody>
                  <a:tcPr>
                    <a:noFill/>
                  </a:tcPr>
                </a:tc>
                <a:extLst>
                  <a:ext uri="{0D108BD9-81ED-4DB2-BD59-A6C34878D82A}">
                    <a16:rowId xmlns:a16="http://schemas.microsoft.com/office/drawing/2014/main" val="1919229103"/>
                  </a:ext>
                </a:extLst>
              </a:tr>
            </a:tbl>
          </a:graphicData>
        </a:graphic>
      </p:graphicFrame>
      <p:sp>
        <p:nvSpPr>
          <p:cNvPr id="20" name="Rectangle 19">
            <a:extLst>
              <a:ext uri="{FF2B5EF4-FFF2-40B4-BE49-F238E27FC236}">
                <a16:creationId xmlns:a16="http://schemas.microsoft.com/office/drawing/2014/main" id="{DFFCEE2A-5431-420E-6E7D-013456631E08}"/>
              </a:ext>
            </a:extLst>
          </p:cNvPr>
          <p:cNvSpPr/>
          <p:nvPr/>
        </p:nvSpPr>
        <p:spPr>
          <a:xfrm>
            <a:off x="13819771" y="1668379"/>
            <a:ext cx="6224155" cy="18370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1" name="Table 23">
            <a:extLst>
              <a:ext uri="{FF2B5EF4-FFF2-40B4-BE49-F238E27FC236}">
                <a16:creationId xmlns:a16="http://schemas.microsoft.com/office/drawing/2014/main" id="{FCA4C60C-7D27-8B27-7F70-6B192A6934ED}"/>
              </a:ext>
            </a:extLst>
          </p:cNvPr>
          <p:cNvGraphicFramePr>
            <a:graphicFrameLocks noGrp="1"/>
          </p:cNvGraphicFramePr>
          <p:nvPr>
            <p:extLst>
              <p:ext uri="{D42A27DB-BD31-4B8C-83A1-F6EECF244321}">
                <p14:modId xmlns:p14="http://schemas.microsoft.com/office/powerpoint/2010/main" val="3048625709"/>
              </p:ext>
            </p:extLst>
          </p:nvPr>
        </p:nvGraphicFramePr>
        <p:xfrm>
          <a:off x="13889313" y="1945513"/>
          <a:ext cx="4212000" cy="1112520"/>
        </p:xfrm>
        <a:graphic>
          <a:graphicData uri="http://schemas.openxmlformats.org/drawingml/2006/table">
            <a:tbl>
              <a:tblPr firstRow="1" bandRow="1">
                <a:tableStyleId>{D7AC3CCA-C797-4891-BE02-D94E43425B78}</a:tableStyleId>
              </a:tblPr>
              <a:tblGrid>
                <a:gridCol w="1792798">
                  <a:extLst>
                    <a:ext uri="{9D8B030D-6E8A-4147-A177-3AD203B41FA5}">
                      <a16:colId xmlns:a16="http://schemas.microsoft.com/office/drawing/2014/main" val="3258468545"/>
                    </a:ext>
                  </a:extLst>
                </a:gridCol>
                <a:gridCol w="1235045">
                  <a:extLst>
                    <a:ext uri="{9D8B030D-6E8A-4147-A177-3AD203B41FA5}">
                      <a16:colId xmlns:a16="http://schemas.microsoft.com/office/drawing/2014/main" val="845552103"/>
                    </a:ext>
                  </a:extLst>
                </a:gridCol>
                <a:gridCol w="1184157">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LinkedIn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44 421</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46 285</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6 006</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6 046</a:t>
                      </a:r>
                    </a:p>
                  </a:txBody>
                  <a:tcPr>
                    <a:solidFill>
                      <a:schemeClr val="bg1"/>
                    </a:solidFill>
                  </a:tcPr>
                </a:tc>
                <a:extLst>
                  <a:ext uri="{0D108BD9-81ED-4DB2-BD59-A6C34878D82A}">
                    <a16:rowId xmlns:a16="http://schemas.microsoft.com/office/drawing/2014/main" val="1063522109"/>
                  </a:ext>
                </a:extLst>
              </a:tr>
            </a:tbl>
          </a:graphicData>
        </a:graphic>
      </p:graphicFrame>
      <p:graphicFrame>
        <p:nvGraphicFramePr>
          <p:cNvPr id="22" name="Table 21">
            <a:extLst>
              <a:ext uri="{FF2B5EF4-FFF2-40B4-BE49-F238E27FC236}">
                <a16:creationId xmlns:a16="http://schemas.microsoft.com/office/drawing/2014/main" id="{4C8228EE-67B2-C21A-7F06-8C91B6AAEB68}"/>
              </a:ext>
            </a:extLst>
          </p:cNvPr>
          <p:cNvGraphicFramePr>
            <a:graphicFrameLocks noGrp="1"/>
          </p:cNvGraphicFramePr>
          <p:nvPr>
            <p:extLst>
              <p:ext uri="{D42A27DB-BD31-4B8C-83A1-F6EECF244321}">
                <p14:modId xmlns:p14="http://schemas.microsoft.com/office/powerpoint/2010/main" val="133443818"/>
              </p:ext>
            </p:extLst>
          </p:nvPr>
        </p:nvGraphicFramePr>
        <p:xfrm>
          <a:off x="18463370" y="1945513"/>
          <a:ext cx="1546065" cy="1112520"/>
        </p:xfrm>
        <a:graphic>
          <a:graphicData uri="http://schemas.openxmlformats.org/drawingml/2006/table">
            <a:tbl>
              <a:tblPr firstRow="1" bandRow="1">
                <a:tableStyleId>{D7AC3CCA-C797-4891-BE02-D94E43425B78}</a:tableStyleId>
              </a:tblPr>
              <a:tblGrid>
                <a:gridCol w="1546065">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1.9</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0.0</a:t>
                      </a:r>
                    </a:p>
                  </a:txBody>
                  <a:tcPr>
                    <a:solidFill>
                      <a:schemeClr val="bg1"/>
                    </a:solidFill>
                  </a:tcPr>
                </a:tc>
                <a:extLst>
                  <a:ext uri="{0D108BD9-81ED-4DB2-BD59-A6C34878D82A}">
                    <a16:rowId xmlns:a16="http://schemas.microsoft.com/office/drawing/2014/main" val="1063522109"/>
                  </a:ext>
                </a:extLst>
              </a:tr>
            </a:tbl>
          </a:graphicData>
        </a:graphic>
      </p:graphicFrame>
      <p:sp>
        <p:nvSpPr>
          <p:cNvPr id="23" name="Isosceles Triangle 22">
            <a:extLst>
              <a:ext uri="{FF2B5EF4-FFF2-40B4-BE49-F238E27FC236}">
                <a16:creationId xmlns:a16="http://schemas.microsoft.com/office/drawing/2014/main" id="{23160709-358B-9163-D59B-041CD838ED6A}"/>
              </a:ext>
            </a:extLst>
          </p:cNvPr>
          <p:cNvSpPr/>
          <p:nvPr/>
        </p:nvSpPr>
        <p:spPr>
          <a:xfrm>
            <a:off x="18799000" y="2391156"/>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7" name="Rectangle 16">
            <a:extLst>
              <a:ext uri="{FF2B5EF4-FFF2-40B4-BE49-F238E27FC236}">
                <a16:creationId xmlns:a16="http://schemas.microsoft.com/office/drawing/2014/main" id="{75136D1A-FDBA-0EAA-FE2D-D2EDA7B30831}"/>
              </a:ext>
            </a:extLst>
          </p:cNvPr>
          <p:cNvSpPr/>
          <p:nvPr/>
        </p:nvSpPr>
        <p:spPr>
          <a:xfrm>
            <a:off x="8614610" y="9840120"/>
            <a:ext cx="2646947" cy="284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Rectangle 23">
            <a:extLst>
              <a:ext uri="{FF2B5EF4-FFF2-40B4-BE49-F238E27FC236}">
                <a16:creationId xmlns:a16="http://schemas.microsoft.com/office/drawing/2014/main" id="{4C2AB7A1-3C86-A7F0-5C1D-EAD190FC4585}"/>
              </a:ext>
            </a:extLst>
          </p:cNvPr>
          <p:cNvSpPr/>
          <p:nvPr/>
        </p:nvSpPr>
        <p:spPr>
          <a:xfrm>
            <a:off x="13844195" y="9840121"/>
            <a:ext cx="3096268" cy="284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 name="Isosceles Triangle 8">
            <a:extLst>
              <a:ext uri="{FF2B5EF4-FFF2-40B4-BE49-F238E27FC236}">
                <a16:creationId xmlns:a16="http://schemas.microsoft.com/office/drawing/2014/main" id="{7924573D-2AD9-7319-F53F-170722568985}"/>
              </a:ext>
            </a:extLst>
          </p:cNvPr>
          <p:cNvSpPr/>
          <p:nvPr/>
        </p:nvSpPr>
        <p:spPr>
          <a:xfrm>
            <a:off x="18799000" y="2725746"/>
            <a:ext cx="266756" cy="19687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5" name="Rectangle 24">
            <a:extLst>
              <a:ext uri="{FF2B5EF4-FFF2-40B4-BE49-F238E27FC236}">
                <a16:creationId xmlns:a16="http://schemas.microsoft.com/office/drawing/2014/main" id="{D581E598-428F-5D19-EFB7-C2ADCD3685D9}"/>
              </a:ext>
            </a:extLst>
          </p:cNvPr>
          <p:cNvSpPr/>
          <p:nvPr/>
        </p:nvSpPr>
        <p:spPr>
          <a:xfrm>
            <a:off x="704535" y="557634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6" name="Rectangle 25">
            <a:extLst>
              <a:ext uri="{FF2B5EF4-FFF2-40B4-BE49-F238E27FC236}">
                <a16:creationId xmlns:a16="http://schemas.microsoft.com/office/drawing/2014/main" id="{F34613EF-B25C-B497-FF18-755242D6045B}"/>
              </a:ext>
            </a:extLst>
          </p:cNvPr>
          <p:cNvSpPr/>
          <p:nvPr/>
        </p:nvSpPr>
        <p:spPr>
          <a:xfrm>
            <a:off x="3510136" y="529345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03.08</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lstStyle/>
          <a:p>
            <a:r>
              <a:rPr lang="en-US"/>
              <a:t>Brand level</a:t>
            </a:r>
          </a:p>
        </p:txBody>
      </p:sp>
    </p:spTree>
    <p:extLst>
      <p:ext uri="{BB962C8B-B14F-4D97-AF65-F5344CB8AC3E}">
        <p14:creationId xmlns:p14="http://schemas.microsoft.com/office/powerpoint/2010/main" val="40329773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image ,Channel Growth ,textbox ,textbox ,test ,textbox ,textbox ,textbox ,textbox ,textbox ,textbox ,textbox ,Money Experts That Do Good and Brand Personality ,textbox ,textbox ,textbox ,shape ,shape ,shape ,shape ,textbox ,textbox ,tableEx ,tableEx ,tableEx ,tableEx ,tableEx ,tableEx ,tableEx ,tableEx ,slicer. Please refer to the notes on this slide for details"/>
          <p:cNvPicPr>
            <a:picLocks noChangeAspect="1"/>
          </p:cNvPicPr>
          <p:nvPr/>
        </p:nvPicPr>
        <p:blipFill>
          <a:blip r:embed="rId3"/>
          <a:stretch>
            <a:fillRect/>
          </a:stretch>
        </p:blipFill>
        <p:spPr>
          <a:xfrm>
            <a:off x="13179" y="0"/>
            <a:ext cx="20105687" cy="11309449"/>
          </a:xfrm>
          <a:prstGeom prst="rect">
            <a:avLst/>
          </a:prstGeom>
          <a:noFill/>
        </p:spPr>
      </p:pic>
      <p:sp>
        <p:nvSpPr>
          <p:cNvPr id="4" name="Title" hidden="1"/>
          <p:cNvSpPr>
            <a:spLocks noGrp="1"/>
          </p:cNvSpPr>
          <p:nvPr>
            <p:ph type="title"/>
          </p:nvPr>
        </p:nvSpPr>
        <p:spPr/>
        <p:txBody>
          <a:bodyPr/>
          <a:lstStyle/>
          <a:p>
            <a:r>
              <a:t>ABSA - Brand</a:t>
            </a:r>
          </a:p>
        </p:txBody>
      </p:sp>
      <p:graphicFrame>
        <p:nvGraphicFramePr>
          <p:cNvPr id="5" name="object 19">
            <a:extLst>
              <a:ext uri="{FF2B5EF4-FFF2-40B4-BE49-F238E27FC236}">
                <a16:creationId xmlns:a16="http://schemas.microsoft.com/office/drawing/2014/main" id="{544E9642-9889-42A8-8F50-6EED4032A5B3}"/>
              </a:ext>
            </a:extLst>
          </p:cNvPr>
          <p:cNvGraphicFramePr>
            <a:graphicFrameLocks noGrp="1"/>
          </p:cNvGraphicFramePr>
          <p:nvPr>
            <p:extLst>
              <p:ext uri="{D42A27DB-BD31-4B8C-83A1-F6EECF244321}">
                <p14:modId xmlns:p14="http://schemas.microsoft.com/office/powerpoint/2010/main" val="1457380497"/>
              </p:ext>
            </p:extLst>
          </p:nvPr>
        </p:nvGraphicFramePr>
        <p:xfrm>
          <a:off x="729547" y="1132381"/>
          <a:ext cx="12957650" cy="4940335"/>
        </p:xfrm>
        <a:graphic>
          <a:graphicData uri="http://schemas.openxmlformats.org/drawingml/2006/table">
            <a:tbl>
              <a:tblPr firstRow="1" bandRow="1">
                <a:tableStyleId>{2D5ABB26-0587-4C30-8999-92F81FD0307C}</a:tableStyleId>
              </a:tblPr>
              <a:tblGrid>
                <a:gridCol w="6672739">
                  <a:extLst>
                    <a:ext uri="{9D8B030D-6E8A-4147-A177-3AD203B41FA5}">
                      <a16:colId xmlns:a16="http://schemas.microsoft.com/office/drawing/2014/main" val="20000"/>
                    </a:ext>
                  </a:extLst>
                </a:gridCol>
                <a:gridCol w="1046756">
                  <a:extLst>
                    <a:ext uri="{9D8B030D-6E8A-4147-A177-3AD203B41FA5}">
                      <a16:colId xmlns:a16="http://schemas.microsoft.com/office/drawing/2014/main" val="20001"/>
                    </a:ext>
                  </a:extLst>
                </a:gridCol>
                <a:gridCol w="1312444">
                  <a:extLst>
                    <a:ext uri="{9D8B030D-6E8A-4147-A177-3AD203B41FA5}">
                      <a16:colId xmlns:a16="http://schemas.microsoft.com/office/drawing/2014/main" val="20002"/>
                    </a:ext>
                  </a:extLst>
                </a:gridCol>
                <a:gridCol w="1312444">
                  <a:extLst>
                    <a:ext uri="{9D8B030D-6E8A-4147-A177-3AD203B41FA5}">
                      <a16:colId xmlns:a16="http://schemas.microsoft.com/office/drawing/2014/main" val="20003"/>
                    </a:ext>
                  </a:extLst>
                </a:gridCol>
                <a:gridCol w="1237205">
                  <a:extLst>
                    <a:ext uri="{9D8B030D-6E8A-4147-A177-3AD203B41FA5}">
                      <a16:colId xmlns:a16="http://schemas.microsoft.com/office/drawing/2014/main" val="20004"/>
                    </a:ext>
                  </a:extLst>
                </a:gridCol>
                <a:gridCol w="1376062">
                  <a:extLst>
                    <a:ext uri="{9D8B030D-6E8A-4147-A177-3AD203B41FA5}">
                      <a16:colId xmlns:a16="http://schemas.microsoft.com/office/drawing/2014/main" val="20005"/>
                    </a:ext>
                  </a:extLst>
                </a:gridCol>
              </a:tblGrid>
              <a:tr h="390176">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75729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i="0">
                          <a:solidFill>
                            <a:srgbClr val="006442"/>
                          </a:solidFill>
                          <a:latin typeface="Arial"/>
                          <a:cs typeface="Arial"/>
                        </a:rPr>
                        <a:t>The #Africanacity and #ICanWithAbsa campaigns continued, supported by  </a:t>
                      </a:r>
                      <a:r>
                        <a:rPr lang="en-US" sz="1600" i="0">
                          <a:solidFill>
                            <a:srgbClr val="006442"/>
                          </a:solidFill>
                          <a:latin typeface="Arial"/>
                          <a:cs typeface="Arial"/>
                          <a:hlinkClick r:id="rId4"/>
                        </a:rPr>
                        <a:t>various</a:t>
                      </a:r>
                      <a:r>
                        <a:rPr lang="en-US" sz="1600" i="0">
                          <a:solidFill>
                            <a:srgbClr val="006442"/>
                          </a:solidFill>
                          <a:latin typeface="Arial"/>
                          <a:cs typeface="Arial"/>
                        </a:rPr>
                        <a:t> </a:t>
                      </a:r>
                      <a:r>
                        <a:rPr lang="en-US" sz="1600" i="0">
                          <a:solidFill>
                            <a:srgbClr val="006442"/>
                          </a:solidFill>
                          <a:latin typeface="Arial"/>
                          <a:cs typeface="Arial"/>
                          <a:hlinkClick r:id="rId5"/>
                        </a:rPr>
                        <a:t>products</a:t>
                      </a:r>
                      <a:r>
                        <a:rPr lang="en-US" sz="1600" i="0">
                          <a:solidFill>
                            <a:srgbClr val="006442"/>
                          </a:solidFill>
                          <a:latin typeface="Arial"/>
                          <a:cs typeface="Arial"/>
                        </a:rPr>
                        <a:t>. </a:t>
                      </a:r>
                      <a:r>
                        <a:rPr lang="en-US" sz="1600" i="0">
                          <a:solidFill>
                            <a:srgbClr val="006442"/>
                          </a:solidFill>
                          <a:latin typeface="Arial"/>
                          <a:cs typeface="Arial"/>
                          <a:hlinkClick r:id="rId6"/>
                        </a:rPr>
                        <a:t>Student</a:t>
                      </a:r>
                      <a:r>
                        <a:rPr lang="en-US" sz="1600" i="0">
                          <a:solidFill>
                            <a:srgbClr val="006442"/>
                          </a:solidFill>
                          <a:latin typeface="Arial"/>
                          <a:cs typeface="Arial"/>
                        </a:rPr>
                        <a:t> </a:t>
                      </a:r>
                      <a:r>
                        <a:rPr lang="en-US" sz="1600" i="0">
                          <a:solidFill>
                            <a:srgbClr val="006442"/>
                          </a:solidFill>
                          <a:latin typeface="Arial"/>
                          <a:cs typeface="Arial"/>
                          <a:hlinkClick r:id="rId7"/>
                        </a:rPr>
                        <a:t>solutions</a:t>
                      </a:r>
                      <a:r>
                        <a:rPr lang="en-US" sz="1600" i="0">
                          <a:solidFill>
                            <a:srgbClr val="006442"/>
                          </a:solidFill>
                          <a:latin typeface="Arial"/>
                          <a:cs typeface="Arial"/>
                        </a:rPr>
                        <a:t>, including </a:t>
                      </a:r>
                      <a:r>
                        <a:rPr lang="en-US" sz="1600" i="0">
                          <a:solidFill>
                            <a:srgbClr val="006442"/>
                          </a:solidFill>
                          <a:latin typeface="Arial"/>
                          <a:cs typeface="Arial"/>
                          <a:hlinkClick r:id="rId8"/>
                        </a:rPr>
                        <a:t>loans </a:t>
                      </a:r>
                      <a:r>
                        <a:rPr lang="en-US" sz="1600" i="0">
                          <a:solidFill>
                            <a:srgbClr val="006442"/>
                          </a:solidFill>
                          <a:latin typeface="Arial"/>
                          <a:cs typeface="Arial"/>
                        </a:rPr>
                        <a:t>and </a:t>
                      </a:r>
                      <a:r>
                        <a:rPr lang="en-US" sz="1600" i="0">
                          <a:solidFill>
                            <a:srgbClr val="006442"/>
                          </a:solidFill>
                          <a:latin typeface="Arial"/>
                          <a:cs typeface="Arial"/>
                          <a:hlinkClick r:id="rId9"/>
                        </a:rPr>
                        <a:t>credit</a:t>
                      </a:r>
                      <a:r>
                        <a:rPr lang="en-US" sz="1600" i="0">
                          <a:solidFill>
                            <a:srgbClr val="006442"/>
                          </a:solidFill>
                          <a:latin typeface="Arial"/>
                          <a:cs typeface="Arial"/>
                        </a:rPr>
                        <a:t> cards were also </a:t>
                      </a:r>
                      <a:r>
                        <a:rPr lang="en-US" sz="1600" i="0">
                          <a:solidFill>
                            <a:srgbClr val="006442"/>
                          </a:solidFill>
                          <a:latin typeface="Arial"/>
                          <a:cs typeface="Arial"/>
                          <a:hlinkClick r:id="rId10"/>
                        </a:rPr>
                        <a:t>promoted</a:t>
                      </a:r>
                      <a:r>
                        <a:rPr lang="en-US" sz="1600" i="0">
                          <a:solidFill>
                            <a:srgbClr val="006442"/>
                          </a:solidFill>
                          <a:latin typeface="Arial"/>
                          <a:cs typeface="Arial"/>
                        </a:rPr>
                        <a:t> in the run up to the start of the tertiary school calendar. The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1"/>
                        </a:rPr>
                        <a:t>sponsorship</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of the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2"/>
                        </a:rPr>
                        <a:t>KKNK</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arts festival also featured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2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3"/>
                        </a:rPr>
                        <a:t>Rewards</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4"/>
                        </a:rPr>
                        <a:t>continued</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to be </a:t>
                      </a:r>
                      <a:r>
                        <a:rPr kumimoji="0" lang="en-US" sz="1600" b="0" i="0" u="none" strike="noStrike" kern="1200" cap="none" spc="0" normalizeH="0" baseline="0" noProof="0" err="1">
                          <a:ln>
                            <a:noFill/>
                          </a:ln>
                          <a:solidFill>
                            <a:srgbClr val="006341"/>
                          </a:solidFill>
                          <a:effectLst/>
                          <a:uLnTx/>
                          <a:uFillTx/>
                          <a:latin typeface="Arial" panose="020B0604020202020204" pitchFamily="34" charset="0"/>
                          <a:ea typeface="+mn-ea"/>
                          <a:cs typeface="Arial" panose="020B0604020202020204" pitchFamily="34" charset="0"/>
                          <a:hlinkClick r:id="rId15"/>
                        </a:rPr>
                        <a:t>emphasised</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(#MoreFreeAbsaRewards,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6"/>
                        </a:rPr>
                        <a:t>#ICanWithAbsa</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Continuation of the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7"/>
                        </a:rPr>
                        <a:t>Business</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Banking campaign, while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8"/>
                        </a:rPr>
                        <a:t>CIB</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offerings were also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19"/>
                        </a:rPr>
                        <a:t>prominent</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rPr>
                        <a:t> during the </a:t>
                      </a:r>
                      <a:r>
                        <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hlinkClick r:id="rId20"/>
                        </a:rPr>
                        <a:t>period.</a:t>
                      </a: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i="1">
                        <a:solidFill>
                          <a:srgbClr val="00644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100" i="0">
                        <a:solidFill>
                          <a:srgbClr val="00644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9875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49577">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dirty="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dirty="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Title 1">
            <a:extLst>
              <a:ext uri="{FF2B5EF4-FFF2-40B4-BE49-F238E27FC236}">
                <a16:creationId xmlns:a16="http://schemas.microsoft.com/office/drawing/2014/main" id="{128DC74D-B620-445F-977B-4C39F2D695B5}"/>
              </a:ext>
            </a:extLst>
          </p:cNvPr>
          <p:cNvSpPr txBox="1">
            <a:spLocks/>
          </p:cNvSpPr>
          <p:nvPr/>
        </p:nvSpPr>
        <p:spPr>
          <a:xfrm>
            <a:off x="1676400" y="227961"/>
            <a:ext cx="17202150"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Brand - Absa</a:t>
            </a:r>
          </a:p>
        </p:txBody>
      </p:sp>
      <p:sp>
        <p:nvSpPr>
          <p:cNvPr id="8" name="object 16">
            <a:extLst>
              <a:ext uri="{FF2B5EF4-FFF2-40B4-BE49-F238E27FC236}">
                <a16:creationId xmlns:a16="http://schemas.microsoft.com/office/drawing/2014/main" id="{4EB97EFC-98E7-4DC0-80D5-CE975388F63B}"/>
              </a:ext>
            </a:extLst>
          </p:cNvPr>
          <p:cNvSpPr/>
          <p:nvPr/>
        </p:nvSpPr>
        <p:spPr>
          <a:xfrm>
            <a:off x="8863689" y="209785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5" name="Rectangle 14">
            <a:extLst>
              <a:ext uri="{FF2B5EF4-FFF2-40B4-BE49-F238E27FC236}">
                <a16:creationId xmlns:a16="http://schemas.microsoft.com/office/drawing/2014/main" id="{431300DA-CBF5-4D13-BABB-AC9A99A40E3C}"/>
              </a:ext>
            </a:extLst>
          </p:cNvPr>
          <p:cNvSpPr/>
          <p:nvPr/>
        </p:nvSpPr>
        <p:spPr>
          <a:xfrm>
            <a:off x="90329" y="1273449"/>
            <a:ext cx="563879" cy="8698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2225D271-70E3-43E6-B5A6-8B646D039D13}"/>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object 16">
            <a:extLst>
              <a:ext uri="{FF2B5EF4-FFF2-40B4-BE49-F238E27FC236}">
                <a16:creationId xmlns:a16="http://schemas.microsoft.com/office/drawing/2014/main" id="{248FAFB7-3CC7-D3BB-62D0-1565ADCD0D78}"/>
              </a:ext>
            </a:extLst>
          </p:cNvPr>
          <p:cNvSpPr/>
          <p:nvPr/>
        </p:nvSpPr>
        <p:spPr>
          <a:xfrm>
            <a:off x="10052843" y="210386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7" name="object 16">
            <a:extLst>
              <a:ext uri="{FF2B5EF4-FFF2-40B4-BE49-F238E27FC236}">
                <a16:creationId xmlns:a16="http://schemas.microsoft.com/office/drawing/2014/main" id="{93A63A3E-BC5C-05DA-59C0-F0AFE0131C40}"/>
              </a:ext>
            </a:extLst>
          </p:cNvPr>
          <p:cNvSpPr/>
          <p:nvPr/>
        </p:nvSpPr>
        <p:spPr>
          <a:xfrm>
            <a:off x="12620854" y="209785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9" name="object 16">
            <a:extLst>
              <a:ext uri="{FF2B5EF4-FFF2-40B4-BE49-F238E27FC236}">
                <a16:creationId xmlns:a16="http://schemas.microsoft.com/office/drawing/2014/main" id="{05589ACF-43B5-AC00-C969-AF8C91291E01}"/>
              </a:ext>
            </a:extLst>
          </p:cNvPr>
          <p:cNvSpPr/>
          <p:nvPr/>
        </p:nvSpPr>
        <p:spPr>
          <a:xfrm>
            <a:off x="8858664" y="3127451"/>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0" name="object 16">
            <a:extLst>
              <a:ext uri="{FF2B5EF4-FFF2-40B4-BE49-F238E27FC236}">
                <a16:creationId xmlns:a16="http://schemas.microsoft.com/office/drawing/2014/main" id="{F20F2BDC-D7E9-5863-5175-EBD9ABEC5BC9}"/>
              </a:ext>
            </a:extLst>
          </p:cNvPr>
          <p:cNvSpPr/>
          <p:nvPr/>
        </p:nvSpPr>
        <p:spPr>
          <a:xfrm>
            <a:off x="12620854" y="3112937"/>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0927F8AA-9D84-4986-722C-BC3734C46935}"/>
              </a:ext>
            </a:extLst>
          </p:cNvPr>
          <p:cNvSpPr/>
          <p:nvPr/>
        </p:nvSpPr>
        <p:spPr>
          <a:xfrm>
            <a:off x="11288675" y="213128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2" name="object 16">
            <a:extLst>
              <a:ext uri="{FF2B5EF4-FFF2-40B4-BE49-F238E27FC236}">
                <a16:creationId xmlns:a16="http://schemas.microsoft.com/office/drawing/2014/main" id="{D8FDB590-271F-26D7-A670-278B573857DE}"/>
              </a:ext>
            </a:extLst>
          </p:cNvPr>
          <p:cNvSpPr/>
          <p:nvPr/>
        </p:nvSpPr>
        <p:spPr>
          <a:xfrm>
            <a:off x="7748321" y="409610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3" name="object 16">
            <a:extLst>
              <a:ext uri="{FF2B5EF4-FFF2-40B4-BE49-F238E27FC236}">
                <a16:creationId xmlns:a16="http://schemas.microsoft.com/office/drawing/2014/main" id="{8AD941AA-73FA-55A5-AD50-D2D43F0F51CC}"/>
              </a:ext>
            </a:extLst>
          </p:cNvPr>
          <p:cNvSpPr/>
          <p:nvPr/>
        </p:nvSpPr>
        <p:spPr>
          <a:xfrm>
            <a:off x="12613309" y="409611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4" name="object 16">
            <a:extLst>
              <a:ext uri="{FF2B5EF4-FFF2-40B4-BE49-F238E27FC236}">
                <a16:creationId xmlns:a16="http://schemas.microsoft.com/office/drawing/2014/main" id="{C1F78245-3A79-C66F-A8CA-4458196629B3}"/>
              </a:ext>
            </a:extLst>
          </p:cNvPr>
          <p:cNvSpPr/>
          <p:nvPr/>
        </p:nvSpPr>
        <p:spPr>
          <a:xfrm>
            <a:off x="11288675" y="4122074"/>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7" name="object 16">
            <a:extLst>
              <a:ext uri="{FF2B5EF4-FFF2-40B4-BE49-F238E27FC236}">
                <a16:creationId xmlns:a16="http://schemas.microsoft.com/office/drawing/2014/main" id="{108FA156-A978-9C5A-3CD4-7C68356F35B5}"/>
              </a:ext>
            </a:extLst>
          </p:cNvPr>
          <p:cNvSpPr/>
          <p:nvPr/>
        </p:nvSpPr>
        <p:spPr>
          <a:xfrm>
            <a:off x="8773896" y="410143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20" name="Rectangle 19">
            <a:extLst>
              <a:ext uri="{FF2B5EF4-FFF2-40B4-BE49-F238E27FC236}">
                <a16:creationId xmlns:a16="http://schemas.microsoft.com/office/drawing/2014/main" id="{3F3FE190-4D40-9100-9C98-1E49C3F90B3A}"/>
              </a:ext>
            </a:extLst>
          </p:cNvPr>
          <p:cNvSpPr/>
          <p:nvPr/>
        </p:nvSpPr>
        <p:spPr>
          <a:xfrm>
            <a:off x="13803454" y="1702672"/>
            <a:ext cx="6438049" cy="30742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1" name="Table 23">
            <a:extLst>
              <a:ext uri="{FF2B5EF4-FFF2-40B4-BE49-F238E27FC236}">
                <a16:creationId xmlns:a16="http://schemas.microsoft.com/office/drawing/2014/main" id="{0F9B898D-6ED8-7525-C9CD-95B7B1168894}"/>
              </a:ext>
            </a:extLst>
          </p:cNvPr>
          <p:cNvGraphicFramePr>
            <a:graphicFrameLocks noGrp="1"/>
          </p:cNvGraphicFramePr>
          <p:nvPr>
            <p:extLst>
              <p:ext uri="{D42A27DB-BD31-4B8C-83A1-F6EECF244321}">
                <p14:modId xmlns:p14="http://schemas.microsoft.com/office/powerpoint/2010/main" val="419751855"/>
              </p:ext>
            </p:extLst>
          </p:nvPr>
        </p:nvGraphicFramePr>
        <p:xfrm>
          <a:off x="13897819" y="1852781"/>
          <a:ext cx="4239270" cy="2650249"/>
        </p:xfrm>
        <a:graphic>
          <a:graphicData uri="http://schemas.openxmlformats.org/drawingml/2006/table">
            <a:tbl>
              <a:tblPr firstRow="1" bandRow="1">
                <a:tableStyleId>{D7AC3CCA-C797-4891-BE02-D94E43425B78}</a:tableStyleId>
              </a:tblPr>
              <a:tblGrid>
                <a:gridCol w="1804405">
                  <a:extLst>
                    <a:ext uri="{9D8B030D-6E8A-4147-A177-3AD203B41FA5}">
                      <a16:colId xmlns:a16="http://schemas.microsoft.com/office/drawing/2014/main" val="3258468545"/>
                    </a:ext>
                  </a:extLst>
                </a:gridCol>
                <a:gridCol w="1243041">
                  <a:extLst>
                    <a:ext uri="{9D8B030D-6E8A-4147-A177-3AD203B41FA5}">
                      <a16:colId xmlns:a16="http://schemas.microsoft.com/office/drawing/2014/main" val="845552103"/>
                    </a:ext>
                  </a:extLst>
                </a:gridCol>
                <a:gridCol w="1191824">
                  <a:extLst>
                    <a:ext uri="{9D8B030D-6E8A-4147-A177-3AD203B41FA5}">
                      <a16:colId xmlns:a16="http://schemas.microsoft.com/office/drawing/2014/main" val="791328125"/>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517 410</a:t>
                      </a:r>
                    </a:p>
                  </a:txBody>
                  <a:tcPr>
                    <a:noFill/>
                  </a:tcPr>
                </a:tc>
                <a:tc>
                  <a:txBody>
                    <a:bodyPr/>
                    <a:lstStyle/>
                    <a:p>
                      <a:pPr algn="ctr"/>
                      <a:r>
                        <a:rPr lang="en-ZA" sz="1600">
                          <a:latin typeface="Arial" panose="020B0604020202020204" pitchFamily="34" charset="0"/>
                          <a:cs typeface="Arial" panose="020B0604020202020204" pitchFamily="34" charset="0"/>
                        </a:rPr>
                        <a:t>520 446</a:t>
                      </a:r>
                    </a:p>
                  </a:txBody>
                  <a:tcPr>
                    <a:noFill/>
                  </a:tcPr>
                </a:tc>
                <a:extLst>
                  <a:ext uri="{0D108BD9-81ED-4DB2-BD59-A6C34878D82A}">
                    <a16:rowId xmlns:a16="http://schemas.microsoft.com/office/drawing/2014/main" val="1919229103"/>
                  </a:ext>
                </a:extLst>
              </a:tr>
              <a:tr h="378607">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205 478</a:t>
                      </a:r>
                    </a:p>
                  </a:txBody>
                  <a:tcPr>
                    <a:noFill/>
                  </a:tcPr>
                </a:tc>
                <a:tc>
                  <a:txBody>
                    <a:bodyPr/>
                    <a:lstStyle/>
                    <a:p>
                      <a:pPr algn="ctr"/>
                      <a:r>
                        <a:rPr lang="en-ZA" sz="1600">
                          <a:latin typeface="Arial" panose="020B0604020202020204" pitchFamily="34" charset="0"/>
                          <a:cs typeface="Arial" panose="020B0604020202020204" pitchFamily="34" charset="0"/>
                        </a:rPr>
                        <a:t>207 716</a:t>
                      </a:r>
                    </a:p>
                  </a:txBody>
                  <a:tcPr>
                    <a:noFill/>
                  </a:tcPr>
                </a:tc>
                <a:extLst>
                  <a:ext uri="{0D108BD9-81ED-4DB2-BD59-A6C34878D82A}">
                    <a16:rowId xmlns:a16="http://schemas.microsoft.com/office/drawing/2014/main" val="1063522109"/>
                  </a:ext>
                </a:extLst>
              </a:tr>
              <a:tr h="378607">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30 411</a:t>
                      </a:r>
                    </a:p>
                  </a:txBody>
                  <a:tcPr>
                    <a:noFill/>
                  </a:tcPr>
                </a:tc>
                <a:tc>
                  <a:txBody>
                    <a:bodyPr/>
                    <a:lstStyle/>
                    <a:p>
                      <a:pPr algn="ctr"/>
                      <a:r>
                        <a:rPr lang="en-ZA" sz="1600">
                          <a:latin typeface="Arial" panose="020B0604020202020204" pitchFamily="34" charset="0"/>
                          <a:cs typeface="Arial" panose="020B0604020202020204" pitchFamily="34" charset="0"/>
                        </a:rPr>
                        <a:t>30 901</a:t>
                      </a:r>
                    </a:p>
                  </a:txBody>
                  <a:tcPr>
                    <a:noFill/>
                  </a:tcPr>
                </a:tc>
                <a:extLst>
                  <a:ext uri="{0D108BD9-81ED-4DB2-BD59-A6C34878D82A}">
                    <a16:rowId xmlns:a16="http://schemas.microsoft.com/office/drawing/2014/main" val="2649566680"/>
                  </a:ext>
                </a:extLst>
              </a:tr>
              <a:tr h="378607">
                <a:tc>
                  <a:txBody>
                    <a:bodyPr/>
                    <a:lstStyle/>
                    <a:p>
                      <a:r>
                        <a:rPr lang="en-ZA" sz="1600">
                          <a:solidFill>
                            <a:schemeClr val="bg1"/>
                          </a:solidFill>
                          <a:latin typeface="Arial" panose="020B0604020202020204" pitchFamily="34" charset="0"/>
                          <a:cs typeface="Arial" panose="020B0604020202020204" pitchFamily="34" charset="0"/>
                        </a:rPr>
                        <a:t>YouTube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19 200</a:t>
                      </a:r>
                    </a:p>
                  </a:txBody>
                  <a:tcPr>
                    <a:noFill/>
                  </a:tcPr>
                </a:tc>
                <a:tc>
                  <a:txBody>
                    <a:bodyPr/>
                    <a:lstStyle/>
                    <a:p>
                      <a:pPr algn="ctr"/>
                      <a:r>
                        <a:rPr lang="en-ZA" sz="1600">
                          <a:latin typeface="Arial" panose="020B0604020202020204" pitchFamily="34" charset="0"/>
                          <a:cs typeface="Arial" panose="020B0604020202020204" pitchFamily="34" charset="0"/>
                        </a:rPr>
                        <a:t>19 300</a:t>
                      </a:r>
                    </a:p>
                  </a:txBody>
                  <a:tcPr>
                    <a:noFill/>
                  </a:tcPr>
                </a:tc>
                <a:extLst>
                  <a:ext uri="{0D108BD9-81ED-4DB2-BD59-A6C34878D82A}">
                    <a16:rowId xmlns:a16="http://schemas.microsoft.com/office/drawing/2014/main" val="1382081403"/>
                  </a:ext>
                </a:extLst>
              </a:tr>
              <a:tr h="378607">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1 959 769</a:t>
                      </a:r>
                    </a:p>
                  </a:txBody>
                  <a:tcPr>
                    <a:noFill/>
                  </a:tcPr>
                </a:tc>
                <a:tc>
                  <a:txBody>
                    <a:bodyPr/>
                    <a:lstStyle/>
                    <a:p>
                      <a:pPr algn="ctr"/>
                      <a:r>
                        <a:rPr lang="en-ZA" sz="1600">
                          <a:latin typeface="Arial" panose="020B0604020202020204" pitchFamily="34" charset="0"/>
                          <a:cs typeface="Arial" panose="020B0604020202020204" pitchFamily="34" charset="0"/>
                        </a:rPr>
                        <a:t>1 936 915</a:t>
                      </a:r>
                    </a:p>
                  </a:txBody>
                  <a:tcPr>
                    <a:noFill/>
                  </a:tcPr>
                </a:tc>
                <a:extLst>
                  <a:ext uri="{0D108BD9-81ED-4DB2-BD59-A6C34878D82A}">
                    <a16:rowId xmlns:a16="http://schemas.microsoft.com/office/drawing/2014/main" val="1618233984"/>
                  </a:ext>
                </a:extLst>
              </a:tr>
              <a:tr h="378607">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61</a:t>
                      </a:r>
                    </a:p>
                  </a:txBody>
                  <a:tcPr>
                    <a:noFill/>
                  </a:tcPr>
                </a:tc>
                <a:tc>
                  <a:txBody>
                    <a:bodyPr/>
                    <a:lstStyle/>
                    <a:p>
                      <a:pPr algn="ctr"/>
                      <a:r>
                        <a:rPr lang="en-ZA" sz="1600">
                          <a:latin typeface="Arial" panose="020B0604020202020204" pitchFamily="34" charset="0"/>
                          <a:cs typeface="Arial" panose="020B0604020202020204" pitchFamily="34" charset="0"/>
                        </a:rPr>
                        <a:t>61</a:t>
                      </a:r>
                    </a:p>
                  </a:txBody>
                  <a:tcPr>
                    <a:noFill/>
                  </a:tcPr>
                </a:tc>
                <a:extLst>
                  <a:ext uri="{0D108BD9-81ED-4DB2-BD59-A6C34878D82A}">
                    <a16:rowId xmlns:a16="http://schemas.microsoft.com/office/drawing/2014/main" val="364644315"/>
                  </a:ext>
                </a:extLst>
              </a:tr>
            </a:tbl>
          </a:graphicData>
        </a:graphic>
      </p:graphicFrame>
      <p:graphicFrame>
        <p:nvGraphicFramePr>
          <p:cNvPr id="22" name="Table 21">
            <a:extLst>
              <a:ext uri="{FF2B5EF4-FFF2-40B4-BE49-F238E27FC236}">
                <a16:creationId xmlns:a16="http://schemas.microsoft.com/office/drawing/2014/main" id="{1E09EAF7-3BFD-D763-EAD3-2BB6B36DB567}"/>
              </a:ext>
            </a:extLst>
          </p:cNvPr>
          <p:cNvGraphicFramePr>
            <a:graphicFrameLocks noGrp="1"/>
          </p:cNvGraphicFramePr>
          <p:nvPr>
            <p:extLst>
              <p:ext uri="{D42A27DB-BD31-4B8C-83A1-F6EECF244321}">
                <p14:modId xmlns:p14="http://schemas.microsoft.com/office/powerpoint/2010/main" val="1199172577"/>
              </p:ext>
            </p:extLst>
          </p:nvPr>
        </p:nvGraphicFramePr>
        <p:xfrm>
          <a:off x="18489136" y="1852781"/>
          <a:ext cx="1556075" cy="2650249"/>
        </p:xfrm>
        <a:graphic>
          <a:graphicData uri="http://schemas.openxmlformats.org/drawingml/2006/table">
            <a:tbl>
              <a:tblPr firstRow="1" bandRow="1">
                <a:tableStyleId>{D7AC3CCA-C797-4891-BE02-D94E43425B78}</a:tableStyleId>
              </a:tblPr>
              <a:tblGrid>
                <a:gridCol w="1556075">
                  <a:extLst>
                    <a:ext uri="{9D8B030D-6E8A-4147-A177-3AD203B41FA5}">
                      <a16:colId xmlns:a16="http://schemas.microsoft.com/office/drawing/2014/main" val="845552103"/>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pPr algn="ctr"/>
                      <a:r>
                        <a:rPr lang="en-ZA" sz="1600">
                          <a:latin typeface="Arial" panose="020B0604020202020204" pitchFamily="34" charset="0"/>
                          <a:cs typeface="Arial" panose="020B0604020202020204" pitchFamily="34" charset="0"/>
                        </a:rPr>
                        <a:t>3.0</a:t>
                      </a:r>
                    </a:p>
                  </a:txBody>
                  <a:tcPr>
                    <a:noFill/>
                  </a:tcPr>
                </a:tc>
                <a:extLst>
                  <a:ext uri="{0D108BD9-81ED-4DB2-BD59-A6C34878D82A}">
                    <a16:rowId xmlns:a16="http://schemas.microsoft.com/office/drawing/2014/main" val="1919229103"/>
                  </a:ext>
                </a:extLst>
              </a:tr>
              <a:tr h="378607">
                <a:tc>
                  <a:txBody>
                    <a:bodyPr/>
                    <a:lstStyle/>
                    <a:p>
                      <a:pPr algn="ctr"/>
                      <a:r>
                        <a:rPr lang="en-ZA" sz="1600">
                          <a:latin typeface="Arial" panose="020B0604020202020204" pitchFamily="34" charset="0"/>
                          <a:cs typeface="Arial" panose="020B0604020202020204" pitchFamily="34" charset="0"/>
                        </a:rPr>
                        <a:t>2.2</a:t>
                      </a:r>
                    </a:p>
                  </a:txBody>
                  <a:tcPr>
                    <a:noFill/>
                  </a:tcPr>
                </a:tc>
                <a:extLst>
                  <a:ext uri="{0D108BD9-81ED-4DB2-BD59-A6C34878D82A}">
                    <a16:rowId xmlns:a16="http://schemas.microsoft.com/office/drawing/2014/main" val="1063522109"/>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0.5</a:t>
                      </a:r>
                    </a:p>
                  </a:txBody>
                  <a:tcPr>
                    <a:noFill/>
                  </a:tcPr>
                </a:tc>
                <a:extLst>
                  <a:ext uri="{0D108BD9-81ED-4DB2-BD59-A6C34878D82A}">
                    <a16:rowId xmlns:a16="http://schemas.microsoft.com/office/drawing/2014/main" val="894353708"/>
                  </a:ext>
                </a:extLst>
              </a:tr>
              <a:tr h="378607">
                <a:tc>
                  <a:txBody>
                    <a:bodyPr/>
                    <a:lstStyle/>
                    <a:p>
                      <a:pPr algn="ctr"/>
                      <a:r>
                        <a:rPr lang="en-ZA" sz="1600">
                          <a:latin typeface="Arial" panose="020B0604020202020204" pitchFamily="34" charset="0"/>
                          <a:cs typeface="Arial" panose="020B0604020202020204" pitchFamily="34" charset="0"/>
                        </a:rPr>
                        <a:t>0.1</a:t>
                      </a:r>
                    </a:p>
                  </a:txBody>
                  <a:tcPr>
                    <a:noFill/>
                  </a:tcPr>
                </a:tc>
                <a:extLst>
                  <a:ext uri="{0D108BD9-81ED-4DB2-BD59-A6C34878D82A}">
                    <a16:rowId xmlns:a16="http://schemas.microsoft.com/office/drawing/2014/main" val="1690145944"/>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-22.9</a:t>
                      </a:r>
                    </a:p>
                  </a:txBody>
                  <a:tcPr>
                    <a:noFill/>
                  </a:tcPr>
                </a:tc>
                <a:extLst>
                  <a:ext uri="{0D108BD9-81ED-4DB2-BD59-A6C34878D82A}">
                    <a16:rowId xmlns:a16="http://schemas.microsoft.com/office/drawing/2014/main" val="1416317741"/>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a:t>
                      </a:r>
                    </a:p>
                  </a:txBody>
                  <a:tcPr>
                    <a:noFill/>
                  </a:tcPr>
                </a:tc>
                <a:extLst>
                  <a:ext uri="{0D108BD9-81ED-4DB2-BD59-A6C34878D82A}">
                    <a16:rowId xmlns:a16="http://schemas.microsoft.com/office/drawing/2014/main" val="4254077085"/>
                  </a:ext>
                </a:extLst>
              </a:tr>
            </a:tbl>
          </a:graphicData>
        </a:graphic>
      </p:graphicFrame>
      <p:sp>
        <p:nvSpPr>
          <p:cNvPr id="23" name="Isosceles Triangle 22">
            <a:extLst>
              <a:ext uri="{FF2B5EF4-FFF2-40B4-BE49-F238E27FC236}">
                <a16:creationId xmlns:a16="http://schemas.microsoft.com/office/drawing/2014/main" id="{4E3567EB-9559-2616-7173-9D9D1AA8C78A}"/>
              </a:ext>
            </a:extLst>
          </p:cNvPr>
          <p:cNvSpPr/>
          <p:nvPr/>
        </p:nvSpPr>
        <p:spPr>
          <a:xfrm>
            <a:off x="18781507" y="3420332"/>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Rectangle 23">
            <a:extLst>
              <a:ext uri="{FF2B5EF4-FFF2-40B4-BE49-F238E27FC236}">
                <a16:creationId xmlns:a16="http://schemas.microsoft.com/office/drawing/2014/main" id="{E521B54A-A7A0-740A-03C7-EFC92ED4CB46}"/>
              </a:ext>
            </a:extLst>
          </p:cNvPr>
          <p:cNvSpPr/>
          <p:nvPr/>
        </p:nvSpPr>
        <p:spPr>
          <a:xfrm>
            <a:off x="13800781" y="8062100"/>
            <a:ext cx="6370122" cy="2044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5" name="Table 23">
            <a:extLst>
              <a:ext uri="{FF2B5EF4-FFF2-40B4-BE49-F238E27FC236}">
                <a16:creationId xmlns:a16="http://schemas.microsoft.com/office/drawing/2014/main" id="{7736EB4D-7BE0-C77B-8C47-AB86EE665FE1}"/>
              </a:ext>
            </a:extLst>
          </p:cNvPr>
          <p:cNvGraphicFramePr>
            <a:graphicFrameLocks noGrp="1"/>
          </p:cNvGraphicFramePr>
          <p:nvPr>
            <p:extLst>
              <p:ext uri="{D42A27DB-BD31-4B8C-83A1-F6EECF244321}">
                <p14:modId xmlns:p14="http://schemas.microsoft.com/office/powerpoint/2010/main" val="879974105"/>
              </p:ext>
            </p:extLst>
          </p:nvPr>
        </p:nvGraphicFramePr>
        <p:xfrm>
          <a:off x="13894695" y="8342839"/>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62%</a:t>
                      </a:r>
                    </a:p>
                  </a:txBody>
                  <a:tcPr>
                    <a:noFill/>
                  </a:tcPr>
                </a:tc>
                <a:tc>
                  <a:txBody>
                    <a:bodyPr/>
                    <a:lstStyle/>
                    <a:p>
                      <a:pPr algn="ctr"/>
                      <a:r>
                        <a:rPr lang="en-ZA" sz="1600">
                          <a:latin typeface="Arial" panose="020B0604020202020204" pitchFamily="34" charset="0"/>
                          <a:cs typeface="Arial" panose="020B0604020202020204" pitchFamily="34" charset="0"/>
                        </a:rPr>
                        <a:t>65%</a:t>
                      </a:r>
                    </a:p>
                  </a:txBody>
                  <a:tcPr>
                    <a:no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36%</a:t>
                      </a:r>
                    </a:p>
                  </a:txBody>
                  <a:tcPr>
                    <a:noFill/>
                  </a:tcPr>
                </a:tc>
                <a:tc>
                  <a:txBody>
                    <a:bodyPr/>
                    <a:lstStyle/>
                    <a:p>
                      <a:pPr algn="ctr"/>
                      <a:r>
                        <a:rPr lang="en-ZA" sz="1600">
                          <a:latin typeface="Arial" panose="020B0604020202020204" pitchFamily="34" charset="0"/>
                          <a:cs typeface="Arial" panose="020B0604020202020204" pitchFamily="34" charset="0"/>
                        </a:rPr>
                        <a:t>40%</a:t>
                      </a:r>
                    </a:p>
                  </a:txBody>
                  <a:tcPr>
                    <a:no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17%</a:t>
                      </a:r>
                    </a:p>
                  </a:txBody>
                  <a:tcPr>
                    <a:solidFill>
                      <a:schemeClr val="bg1"/>
                    </a:solidFill>
                  </a:tcPr>
                </a:tc>
                <a:extLst>
                  <a:ext uri="{0D108BD9-81ED-4DB2-BD59-A6C34878D82A}">
                    <a16:rowId xmlns:a16="http://schemas.microsoft.com/office/drawing/2014/main" val="2932262144"/>
                  </a:ext>
                </a:extLst>
              </a:tr>
            </a:tbl>
          </a:graphicData>
        </a:graphic>
      </p:graphicFrame>
      <p:graphicFrame>
        <p:nvGraphicFramePr>
          <p:cNvPr id="26" name="Table 25">
            <a:extLst>
              <a:ext uri="{FF2B5EF4-FFF2-40B4-BE49-F238E27FC236}">
                <a16:creationId xmlns:a16="http://schemas.microsoft.com/office/drawing/2014/main" id="{76D44EED-4D20-8B3B-69CB-86AEA83F93DC}"/>
              </a:ext>
            </a:extLst>
          </p:cNvPr>
          <p:cNvGraphicFramePr>
            <a:graphicFrameLocks noGrp="1"/>
          </p:cNvGraphicFramePr>
          <p:nvPr>
            <p:extLst>
              <p:ext uri="{D42A27DB-BD31-4B8C-83A1-F6EECF244321}">
                <p14:modId xmlns:p14="http://schemas.microsoft.com/office/powerpoint/2010/main" val="2975157122"/>
              </p:ext>
            </p:extLst>
          </p:nvPr>
        </p:nvGraphicFramePr>
        <p:xfrm>
          <a:off x="18726178" y="8342839"/>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+3%</a:t>
                      </a:r>
                    </a:p>
                  </a:txBody>
                  <a:tcPr>
                    <a:no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+4%</a:t>
                      </a:r>
                    </a:p>
                  </a:txBody>
                  <a:tcPr>
                    <a:no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a:t>
                      </a:r>
                    </a:p>
                  </a:txBody>
                  <a:tcPr>
                    <a:noFill/>
                  </a:tcPr>
                </a:tc>
                <a:extLst>
                  <a:ext uri="{0D108BD9-81ED-4DB2-BD59-A6C34878D82A}">
                    <a16:rowId xmlns:a16="http://schemas.microsoft.com/office/drawing/2014/main" val="2127802756"/>
                  </a:ext>
                </a:extLst>
              </a:tr>
            </a:tbl>
          </a:graphicData>
        </a:graphic>
      </p:graphicFrame>
      <p:sp>
        <p:nvSpPr>
          <p:cNvPr id="28" name="Isosceles Triangle 27">
            <a:extLst>
              <a:ext uri="{FF2B5EF4-FFF2-40B4-BE49-F238E27FC236}">
                <a16:creationId xmlns:a16="http://schemas.microsoft.com/office/drawing/2014/main" id="{BCAA5E49-4021-1C94-53E1-F3016E19296B}"/>
              </a:ext>
            </a:extLst>
          </p:cNvPr>
          <p:cNvSpPr/>
          <p:nvPr/>
        </p:nvSpPr>
        <p:spPr>
          <a:xfrm rot="10800000" flipV="1">
            <a:off x="18813756" y="9179595"/>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9" name="Isosceles Triangle 28">
            <a:extLst>
              <a:ext uri="{FF2B5EF4-FFF2-40B4-BE49-F238E27FC236}">
                <a16:creationId xmlns:a16="http://schemas.microsoft.com/office/drawing/2014/main" id="{D2048707-D83E-D0E3-BBB8-7832A2383645}"/>
              </a:ext>
            </a:extLst>
          </p:cNvPr>
          <p:cNvSpPr/>
          <p:nvPr/>
        </p:nvSpPr>
        <p:spPr>
          <a:xfrm rot="10800000" flipV="1">
            <a:off x="18813756" y="8803826"/>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2" name="Rectangle 31">
            <a:extLst>
              <a:ext uri="{FF2B5EF4-FFF2-40B4-BE49-F238E27FC236}">
                <a16:creationId xmlns:a16="http://schemas.microsoft.com/office/drawing/2014/main" id="{D1204FB2-456D-5341-2173-F9291BA3280F}"/>
              </a:ext>
            </a:extLst>
          </p:cNvPr>
          <p:cNvSpPr/>
          <p:nvPr/>
        </p:nvSpPr>
        <p:spPr>
          <a:xfrm>
            <a:off x="6684579" y="5622902"/>
            <a:ext cx="6859477" cy="45249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7" name="Chart 26">
            <a:extLst>
              <a:ext uri="{FF2B5EF4-FFF2-40B4-BE49-F238E27FC236}">
                <a16:creationId xmlns:a16="http://schemas.microsoft.com/office/drawing/2014/main" id="{F53E1B22-50C9-8DC5-DD1B-EF1A62C11B74}"/>
              </a:ext>
            </a:extLst>
          </p:cNvPr>
          <p:cNvGraphicFramePr/>
          <p:nvPr>
            <p:extLst>
              <p:ext uri="{D42A27DB-BD31-4B8C-83A1-F6EECF244321}">
                <p14:modId xmlns:p14="http://schemas.microsoft.com/office/powerpoint/2010/main" val="2271400581"/>
              </p:ext>
            </p:extLst>
          </p:nvPr>
        </p:nvGraphicFramePr>
        <p:xfrm>
          <a:off x="6471524" y="6246471"/>
          <a:ext cx="7380739" cy="3691612"/>
        </p:xfrm>
        <a:graphic>
          <a:graphicData uri="http://schemas.openxmlformats.org/drawingml/2006/chart">
            <c:chart xmlns:c="http://schemas.openxmlformats.org/drawingml/2006/chart" xmlns:r="http://schemas.openxmlformats.org/officeDocument/2006/relationships" r:id="rId21"/>
          </a:graphicData>
        </a:graphic>
      </p:graphicFrame>
      <p:cxnSp>
        <p:nvCxnSpPr>
          <p:cNvPr id="34" name="Straight Connector 33">
            <a:extLst>
              <a:ext uri="{FF2B5EF4-FFF2-40B4-BE49-F238E27FC236}">
                <a16:creationId xmlns:a16="http://schemas.microsoft.com/office/drawing/2014/main" id="{E77F60ED-5205-D088-BF5C-495190DFCB6A}"/>
              </a:ext>
            </a:extLst>
          </p:cNvPr>
          <p:cNvCxnSpPr/>
          <p:nvPr/>
        </p:nvCxnSpPr>
        <p:spPr>
          <a:xfrm>
            <a:off x="8324193" y="6077965"/>
            <a:ext cx="0" cy="3140907"/>
          </a:xfrm>
          <a:prstGeom prst="line">
            <a:avLst/>
          </a:prstGeom>
        </p:spPr>
        <p:style>
          <a:lnRef idx="1">
            <a:schemeClr val="accent3"/>
          </a:lnRef>
          <a:fillRef idx="0">
            <a:schemeClr val="accent3"/>
          </a:fillRef>
          <a:effectRef idx="0">
            <a:schemeClr val="accent3"/>
          </a:effectRef>
          <a:fontRef idx="minor">
            <a:schemeClr val="tx1"/>
          </a:fontRef>
        </p:style>
      </p:cxnSp>
      <p:sp>
        <p:nvSpPr>
          <p:cNvPr id="35" name="TextBox 34">
            <a:extLst>
              <a:ext uri="{FF2B5EF4-FFF2-40B4-BE49-F238E27FC236}">
                <a16:creationId xmlns:a16="http://schemas.microsoft.com/office/drawing/2014/main" id="{ABA9E430-8AF9-068F-971C-C380DA7EC64F}"/>
              </a:ext>
            </a:extLst>
          </p:cNvPr>
          <p:cNvSpPr txBox="1"/>
          <p:nvPr/>
        </p:nvSpPr>
        <p:spPr>
          <a:xfrm>
            <a:off x="6642417" y="987061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6" name="TextBox 35">
            <a:extLst>
              <a:ext uri="{FF2B5EF4-FFF2-40B4-BE49-F238E27FC236}">
                <a16:creationId xmlns:a16="http://schemas.microsoft.com/office/drawing/2014/main" id="{9B524ED5-86F0-3227-95A9-3DC9576B8521}"/>
              </a:ext>
            </a:extLst>
          </p:cNvPr>
          <p:cNvSpPr txBox="1"/>
          <p:nvPr/>
        </p:nvSpPr>
        <p:spPr>
          <a:xfrm>
            <a:off x="13835174" y="988383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9" name="Rectangle 38">
            <a:extLst>
              <a:ext uri="{FF2B5EF4-FFF2-40B4-BE49-F238E27FC236}">
                <a16:creationId xmlns:a16="http://schemas.microsoft.com/office/drawing/2014/main" id="{FC5AF4E9-BEF5-400A-E1AF-AB27CDD6A0F8}"/>
              </a:ext>
            </a:extLst>
          </p:cNvPr>
          <p:cNvSpPr/>
          <p:nvPr/>
        </p:nvSpPr>
        <p:spPr>
          <a:xfrm>
            <a:off x="729547" y="6246471"/>
            <a:ext cx="5268563" cy="357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40" name="Table 39">
            <a:extLst>
              <a:ext uri="{FF2B5EF4-FFF2-40B4-BE49-F238E27FC236}">
                <a16:creationId xmlns:a16="http://schemas.microsoft.com/office/drawing/2014/main" id="{A002E91B-7811-C932-D465-1ABE44D66444}"/>
              </a:ext>
            </a:extLst>
          </p:cNvPr>
          <p:cNvGraphicFramePr>
            <a:graphicFrameLocks noGrp="1"/>
          </p:cNvGraphicFramePr>
          <p:nvPr>
            <p:extLst>
              <p:ext uri="{D42A27DB-BD31-4B8C-83A1-F6EECF244321}">
                <p14:modId xmlns:p14="http://schemas.microsoft.com/office/powerpoint/2010/main" val="170018932"/>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61%</a:t>
                      </a:r>
                    </a:p>
                  </a:txBody>
                  <a:tcPr>
                    <a:noFill/>
                  </a:tcPr>
                </a:tc>
                <a:tc>
                  <a:txBody>
                    <a:bodyPr/>
                    <a:lstStyle/>
                    <a:p>
                      <a:pPr algn="ctr"/>
                      <a:r>
                        <a:rPr lang="en-ZA" sz="1600">
                          <a:latin typeface="Arial" panose="020B0604020202020204" pitchFamily="34" charset="0"/>
                          <a:cs typeface="Arial" panose="020B0604020202020204" pitchFamily="34" charset="0"/>
                        </a:rPr>
                        <a:t>74%</a:t>
                      </a:r>
                    </a:p>
                  </a:txBody>
                  <a:tcPr>
                    <a:noFill/>
                  </a:tcPr>
                </a:tc>
                <a:extLst>
                  <a:ext uri="{0D108BD9-81ED-4DB2-BD59-A6C34878D82A}">
                    <a16:rowId xmlns:a16="http://schemas.microsoft.com/office/drawing/2014/main" val="1919229103"/>
                  </a:ext>
                </a:extLst>
              </a:tr>
            </a:tbl>
          </a:graphicData>
        </a:graphic>
      </p:graphicFrame>
      <p:sp>
        <p:nvSpPr>
          <p:cNvPr id="19" name="Isosceles Triangle 18">
            <a:extLst>
              <a:ext uri="{FF2B5EF4-FFF2-40B4-BE49-F238E27FC236}">
                <a16:creationId xmlns:a16="http://schemas.microsoft.com/office/drawing/2014/main" id="{08541788-7339-1659-2A77-BE8916828842}"/>
              </a:ext>
            </a:extLst>
          </p:cNvPr>
          <p:cNvSpPr/>
          <p:nvPr/>
        </p:nvSpPr>
        <p:spPr>
          <a:xfrm>
            <a:off x="18781507" y="2268373"/>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0" name="Isosceles Triangle 29">
            <a:extLst>
              <a:ext uri="{FF2B5EF4-FFF2-40B4-BE49-F238E27FC236}">
                <a16:creationId xmlns:a16="http://schemas.microsoft.com/office/drawing/2014/main" id="{13A7397C-3525-226E-6061-070CC11016C5}"/>
              </a:ext>
            </a:extLst>
          </p:cNvPr>
          <p:cNvSpPr/>
          <p:nvPr/>
        </p:nvSpPr>
        <p:spPr>
          <a:xfrm>
            <a:off x="18781507" y="2709224"/>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Isosceles Triangle 32">
            <a:extLst>
              <a:ext uri="{FF2B5EF4-FFF2-40B4-BE49-F238E27FC236}">
                <a16:creationId xmlns:a16="http://schemas.microsoft.com/office/drawing/2014/main" id="{9AD250C9-BB89-55F4-1E8E-EDC6C86CEC7B}"/>
              </a:ext>
            </a:extLst>
          </p:cNvPr>
          <p:cNvSpPr/>
          <p:nvPr/>
        </p:nvSpPr>
        <p:spPr>
          <a:xfrm>
            <a:off x="18781507" y="3039444"/>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8" name="Isosceles Triangle 37">
            <a:extLst>
              <a:ext uri="{FF2B5EF4-FFF2-40B4-BE49-F238E27FC236}">
                <a16:creationId xmlns:a16="http://schemas.microsoft.com/office/drawing/2014/main" id="{989496E7-53AD-6466-2890-ECBD112B354A}"/>
              </a:ext>
            </a:extLst>
          </p:cNvPr>
          <p:cNvSpPr/>
          <p:nvPr/>
        </p:nvSpPr>
        <p:spPr>
          <a:xfrm rot="10800000">
            <a:off x="18781507" y="3813243"/>
            <a:ext cx="268483" cy="200995"/>
          </a:xfrm>
          <a:prstGeom prst="triangl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1" name="Rectangle 40">
            <a:extLst>
              <a:ext uri="{FF2B5EF4-FFF2-40B4-BE49-F238E27FC236}">
                <a16:creationId xmlns:a16="http://schemas.microsoft.com/office/drawing/2014/main" id="{909F4144-4EBB-3F4E-2826-82BE17AB1ED2}"/>
              </a:ext>
            </a:extLst>
          </p:cNvPr>
          <p:cNvSpPr/>
          <p:nvPr/>
        </p:nvSpPr>
        <p:spPr>
          <a:xfrm>
            <a:off x="5998110" y="6246471"/>
            <a:ext cx="308348" cy="357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2" name="Rectangle 41">
            <a:extLst>
              <a:ext uri="{FF2B5EF4-FFF2-40B4-BE49-F238E27FC236}">
                <a16:creationId xmlns:a16="http://schemas.microsoft.com/office/drawing/2014/main" id="{0EB863A4-5475-E3DD-AD56-A08412CC695B}"/>
              </a:ext>
            </a:extLst>
          </p:cNvPr>
          <p:cNvSpPr/>
          <p:nvPr/>
        </p:nvSpPr>
        <p:spPr>
          <a:xfrm>
            <a:off x="3550920" y="5257800"/>
            <a:ext cx="2321943" cy="82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8" name="Rectangle 17">
            <a:extLst>
              <a:ext uri="{FF2B5EF4-FFF2-40B4-BE49-F238E27FC236}">
                <a16:creationId xmlns:a16="http://schemas.microsoft.com/office/drawing/2014/main" id="{CEECEF13-C9AE-6169-FB23-9F6AC76DB29C}"/>
              </a:ext>
            </a:extLst>
          </p:cNvPr>
          <p:cNvSpPr/>
          <p:nvPr/>
        </p:nvSpPr>
        <p:spPr>
          <a:xfrm>
            <a:off x="704535" y="557634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Channel Growth ,textbox ,textbox ,test ,textbox ,textbox ,textbox ,textbox ,textbox ,textbox ,textbox ,Money Experts That Do Good and Brand Personality ,textbox ,textbox ,textbox ,shape ,shape ,shape ,shape ,textbox ,textbox ,tableEx ,tableEx ,tableEx ,tableEx ,tableEx ,tableEx ,tableEx ,slicer ,image ,tableEx. Please refer to the notes on this slide for details"/>
          <p:cNvPicPr>
            <a:picLocks noChangeAspect="1"/>
          </p:cNvPicPr>
          <p:nvPr/>
        </p:nvPicPr>
        <p:blipFill>
          <a:blip r:embed="rId3"/>
          <a:stretch>
            <a:fillRect/>
          </a:stretch>
        </p:blipFill>
        <p:spPr>
          <a:xfrm>
            <a:off x="0" y="745"/>
            <a:ext cx="20105687" cy="11309449"/>
          </a:xfrm>
          <a:prstGeom prst="rect">
            <a:avLst/>
          </a:prstGeom>
          <a:noFill/>
        </p:spPr>
      </p:pic>
      <p:sp>
        <p:nvSpPr>
          <p:cNvPr id="4" name="Title" hidden="1"/>
          <p:cNvSpPr>
            <a:spLocks noGrp="1"/>
          </p:cNvSpPr>
          <p:nvPr>
            <p:ph type="title"/>
          </p:nvPr>
        </p:nvSpPr>
        <p:spPr/>
        <p:txBody>
          <a:bodyPr/>
          <a:lstStyle/>
          <a:p>
            <a:r>
              <a:t>Capitec - Brand</a:t>
            </a:r>
          </a:p>
        </p:txBody>
      </p:sp>
      <p:sp>
        <p:nvSpPr>
          <p:cNvPr id="5" name="Title 1">
            <a:extLst>
              <a:ext uri="{FF2B5EF4-FFF2-40B4-BE49-F238E27FC236}">
                <a16:creationId xmlns:a16="http://schemas.microsoft.com/office/drawing/2014/main" id="{0955270B-C073-4D93-8F7E-4F73DEA73093}"/>
              </a:ext>
            </a:extLst>
          </p:cNvPr>
          <p:cNvSpPr txBox="1">
            <a:spLocks/>
          </p:cNvSpPr>
          <p:nvPr/>
        </p:nvSpPr>
        <p:spPr>
          <a:xfrm>
            <a:off x="1676400" y="227961"/>
            <a:ext cx="16889186"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Brand - Capitec</a:t>
            </a:r>
          </a:p>
        </p:txBody>
      </p:sp>
      <p:graphicFrame>
        <p:nvGraphicFramePr>
          <p:cNvPr id="7" name="object 19">
            <a:extLst>
              <a:ext uri="{FF2B5EF4-FFF2-40B4-BE49-F238E27FC236}">
                <a16:creationId xmlns:a16="http://schemas.microsoft.com/office/drawing/2014/main" id="{EDA7E953-4AC8-4128-9F65-82A19E0AE852}"/>
              </a:ext>
            </a:extLst>
          </p:cNvPr>
          <p:cNvGraphicFramePr/>
          <p:nvPr>
            <p:extLst>
              <p:ext uri="{D42A27DB-BD31-4B8C-83A1-F6EECF244321}">
                <p14:modId xmlns:p14="http://schemas.microsoft.com/office/powerpoint/2010/main" val="1427044613"/>
              </p:ext>
            </p:extLst>
          </p:nvPr>
        </p:nvGraphicFramePr>
        <p:xfrm>
          <a:off x="725693" y="1307405"/>
          <a:ext cx="13195373" cy="4789063"/>
        </p:xfrm>
        <a:graphic>
          <a:graphicData uri="http://schemas.openxmlformats.org/drawingml/2006/table">
            <a:tbl>
              <a:tblPr firstRow="1" bandRow="1">
                <a:tableStyleId>{2D5ABB26-0587-4C30-8999-92F81FD0307C}</a:tableStyleId>
              </a:tblPr>
              <a:tblGrid>
                <a:gridCol w="6810249">
                  <a:extLst>
                    <a:ext uri="{9D8B030D-6E8A-4147-A177-3AD203B41FA5}">
                      <a16:colId xmlns:a16="http://schemas.microsoft.com/office/drawing/2014/main" val="20000"/>
                    </a:ext>
                  </a:extLst>
                </a:gridCol>
                <a:gridCol w="1047583">
                  <a:extLst>
                    <a:ext uri="{9D8B030D-6E8A-4147-A177-3AD203B41FA5}">
                      <a16:colId xmlns:a16="http://schemas.microsoft.com/office/drawing/2014/main" val="20001"/>
                    </a:ext>
                  </a:extLst>
                </a:gridCol>
                <a:gridCol w="1337346">
                  <a:extLst>
                    <a:ext uri="{9D8B030D-6E8A-4147-A177-3AD203B41FA5}">
                      <a16:colId xmlns:a16="http://schemas.microsoft.com/office/drawing/2014/main" val="20002"/>
                    </a:ext>
                  </a:extLst>
                </a:gridCol>
                <a:gridCol w="1337346">
                  <a:extLst>
                    <a:ext uri="{9D8B030D-6E8A-4147-A177-3AD203B41FA5}">
                      <a16:colId xmlns:a16="http://schemas.microsoft.com/office/drawing/2014/main" val="20003"/>
                    </a:ext>
                  </a:extLst>
                </a:gridCol>
                <a:gridCol w="1260679">
                  <a:extLst>
                    <a:ext uri="{9D8B030D-6E8A-4147-A177-3AD203B41FA5}">
                      <a16:colId xmlns:a16="http://schemas.microsoft.com/office/drawing/2014/main" val="20004"/>
                    </a:ext>
                  </a:extLst>
                </a:gridCol>
                <a:gridCol w="1402170">
                  <a:extLst>
                    <a:ext uri="{9D8B030D-6E8A-4147-A177-3AD203B41FA5}">
                      <a16:colId xmlns:a16="http://schemas.microsoft.com/office/drawing/2014/main" val="20005"/>
                    </a:ext>
                  </a:extLst>
                </a:gridCol>
              </a:tblGrid>
              <a:tr h="671897">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41523">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rPr>
                        <a:t>Continuation of the </a:t>
                      </a:r>
                      <a:r>
                        <a:rPr kumimoji="0" lang="en-US" sz="1600" b="0" i="0" u="none" strike="noStrike" kern="1200" cap="none" spc="0" normalizeH="0" baseline="0" noProof="0">
                          <a:ln>
                            <a:noFill/>
                          </a:ln>
                          <a:solidFill>
                            <a:srgbClr val="006341"/>
                          </a:solidFill>
                          <a:effectLst/>
                          <a:uLnTx/>
                          <a:uFillTx/>
                          <a:latin typeface="Arial"/>
                          <a:ea typeface="+mn-ea"/>
                          <a:cs typeface="Arial"/>
                          <a:hlinkClick r:id="rId4"/>
                        </a:rPr>
                        <a:t>Switch</a:t>
                      </a:r>
                      <a:r>
                        <a:rPr kumimoji="0" lang="en-US" sz="1600" b="0" i="0" u="none" strike="noStrike" kern="1200" cap="none" spc="0" normalizeH="0" baseline="0" noProof="0">
                          <a:ln>
                            <a:noFill/>
                          </a:ln>
                          <a:solidFill>
                            <a:srgbClr val="006341"/>
                          </a:solidFill>
                          <a:effectLst/>
                          <a:uLnTx/>
                          <a:uFillTx/>
                          <a:latin typeface="Arial"/>
                          <a:ea typeface="+mn-ea"/>
                          <a:cs typeface="Arial"/>
                        </a:rPr>
                        <a:t> to Capitec </a:t>
                      </a:r>
                      <a:r>
                        <a:rPr kumimoji="0" lang="en-US" sz="1600" b="0" i="0" u="none" strike="noStrike" kern="1200" cap="none" spc="0" normalizeH="0" baseline="0" noProof="0">
                          <a:ln>
                            <a:noFill/>
                          </a:ln>
                          <a:solidFill>
                            <a:srgbClr val="006341"/>
                          </a:solidFill>
                          <a:effectLst/>
                          <a:uLnTx/>
                          <a:uFillTx/>
                          <a:latin typeface="Arial"/>
                          <a:ea typeface="+mn-ea"/>
                          <a:cs typeface="Arial"/>
                          <a:hlinkClick r:id="rId5"/>
                        </a:rPr>
                        <a:t>messaging</a:t>
                      </a:r>
                      <a:r>
                        <a:rPr kumimoji="0" lang="en-US" sz="1600" b="0" i="0" u="none" strike="noStrike" kern="1200" cap="none" spc="0" normalizeH="0" baseline="0" noProof="0">
                          <a:ln>
                            <a:noFill/>
                          </a:ln>
                          <a:solidFill>
                            <a:srgbClr val="006341"/>
                          </a:solidFill>
                          <a:effectLst/>
                          <a:uLnTx/>
                          <a:uFillTx/>
                          <a:latin typeface="Arial"/>
                          <a:ea typeface="+mn-ea"/>
                          <a:cs typeface="Arial"/>
                        </a:rPr>
                        <a:t>, supported by various proof points, including the brand being awarded SA’s </a:t>
                      </a:r>
                      <a:r>
                        <a:rPr kumimoji="0" lang="en-US" sz="1600" b="0" i="0" u="none" strike="noStrike" kern="1200" cap="none" spc="0" normalizeH="0" baseline="0" noProof="0">
                          <a:ln>
                            <a:noFill/>
                          </a:ln>
                          <a:solidFill>
                            <a:srgbClr val="006341"/>
                          </a:solidFill>
                          <a:effectLst/>
                          <a:uLnTx/>
                          <a:uFillTx/>
                          <a:latin typeface="Arial"/>
                          <a:ea typeface="+mn-ea"/>
                          <a:cs typeface="Arial"/>
                          <a:hlinkClick r:id="rId6"/>
                        </a:rPr>
                        <a:t>Best</a:t>
                      </a:r>
                      <a:r>
                        <a:rPr kumimoji="0" lang="en-US" sz="1600" b="0" i="0" u="none" strike="noStrike" kern="1200" cap="none" spc="0" normalizeH="0" baseline="0" noProof="0">
                          <a:ln>
                            <a:noFill/>
                          </a:ln>
                          <a:solidFill>
                            <a:srgbClr val="006341"/>
                          </a:solidFill>
                          <a:effectLst/>
                          <a:uLnTx/>
                          <a:uFillTx/>
                          <a:latin typeface="Arial"/>
                          <a:ea typeface="+mn-ea"/>
                          <a:cs typeface="Arial"/>
                        </a:rPr>
                        <a:t> Digital Bank as well as the brand noted as having the Best Financial Services </a:t>
                      </a:r>
                      <a:r>
                        <a:rPr kumimoji="0" lang="en-US" sz="1600" b="0" i="0" u="none" strike="noStrike" kern="1200" cap="none" spc="0" normalizeH="0" baseline="0" noProof="0">
                          <a:ln>
                            <a:noFill/>
                          </a:ln>
                          <a:solidFill>
                            <a:srgbClr val="006341"/>
                          </a:solidFill>
                          <a:effectLst/>
                          <a:uLnTx/>
                          <a:uFillTx/>
                          <a:latin typeface="Arial"/>
                          <a:ea typeface="+mn-ea"/>
                          <a:cs typeface="Arial"/>
                          <a:hlinkClick r:id="rId7"/>
                        </a:rPr>
                        <a:t>Loyalty</a:t>
                      </a:r>
                      <a:r>
                        <a:rPr kumimoji="0" lang="en-US" sz="1600" b="0" i="0" u="none" strike="noStrike" kern="1200" cap="none" spc="0" normalizeH="0" baseline="0" noProof="0">
                          <a:ln>
                            <a:noFill/>
                          </a:ln>
                          <a:solidFill>
                            <a:srgbClr val="006341"/>
                          </a:solidFill>
                          <a:effectLst/>
                          <a:uLnTx/>
                          <a:uFillTx/>
                          <a:latin typeface="Arial"/>
                          <a:ea typeface="+mn-ea"/>
                          <a:cs typeface="Arial"/>
                        </a:rPr>
                        <a:t> program for 2022. Multiple </a:t>
                      </a:r>
                      <a:r>
                        <a:rPr kumimoji="0" lang="en-US" sz="1600" b="0" i="0" u="none" strike="noStrike" kern="1200" cap="none" spc="0" normalizeH="0" baseline="0" noProof="0">
                          <a:ln>
                            <a:noFill/>
                          </a:ln>
                          <a:solidFill>
                            <a:srgbClr val="006341"/>
                          </a:solidFill>
                          <a:effectLst/>
                          <a:uLnTx/>
                          <a:uFillTx/>
                          <a:latin typeface="Arial"/>
                          <a:ea typeface="+mn-ea"/>
                          <a:cs typeface="Arial"/>
                          <a:hlinkClick r:id="rId8"/>
                        </a:rPr>
                        <a:t>competitions</a:t>
                      </a:r>
                      <a:r>
                        <a:rPr kumimoji="0" lang="en-US" sz="1600" b="0" i="0" u="none" strike="noStrike" kern="1200" cap="none" spc="0" normalizeH="0" baseline="0" noProof="0">
                          <a:ln>
                            <a:noFill/>
                          </a:ln>
                          <a:solidFill>
                            <a:srgbClr val="006341"/>
                          </a:solidFill>
                          <a:effectLst/>
                          <a:uLnTx/>
                          <a:uFillTx/>
                          <a:latin typeface="Arial"/>
                          <a:ea typeface="+mn-ea"/>
                          <a:cs typeface="Arial"/>
                        </a:rPr>
                        <a:t> (#LiveBetterWithCapitec) also featured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050" b="0" i="0" u="none" strike="noStrike" kern="1200" cap="none" spc="0" normalizeH="0" baseline="0" noProof="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hlinkClick r:id="rId9"/>
                        </a:rPr>
                        <a:t>Various</a:t>
                      </a:r>
                      <a:r>
                        <a:rPr kumimoji="0" lang="en-US" sz="1600" b="0" i="0" u="none" strike="noStrike" kern="1200" cap="none" spc="0" normalizeH="0" baseline="0" noProof="0">
                          <a:ln>
                            <a:noFill/>
                          </a:ln>
                          <a:solidFill>
                            <a:srgbClr val="006341"/>
                          </a:solidFill>
                          <a:effectLst/>
                          <a:uLnTx/>
                          <a:uFillTx/>
                          <a:latin typeface="Arial"/>
                          <a:ea typeface="+mn-ea"/>
                          <a:cs typeface="Arial"/>
                        </a:rPr>
                        <a:t>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0"/>
                        </a:rPr>
                        <a:t>products</a:t>
                      </a:r>
                      <a:r>
                        <a:rPr kumimoji="0" lang="en-US" sz="1600" b="0" i="0" u="none" strike="noStrike" kern="1200" cap="none" spc="0" normalizeH="0" baseline="0" noProof="0">
                          <a:ln>
                            <a:noFill/>
                          </a:ln>
                          <a:solidFill>
                            <a:srgbClr val="006341"/>
                          </a:solidFill>
                          <a:effectLst/>
                          <a:uLnTx/>
                          <a:uFillTx/>
                          <a:latin typeface="Arial"/>
                          <a:ea typeface="+mn-ea"/>
                          <a:cs typeface="Arial"/>
                        </a:rPr>
                        <a:t>, including the Capitec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1"/>
                        </a:rPr>
                        <a:t>Connect</a:t>
                      </a:r>
                      <a:r>
                        <a:rPr kumimoji="0" lang="en-US" sz="1600" b="0" i="0" u="none" strike="noStrike" kern="1200" cap="none" spc="0" normalizeH="0" baseline="0" noProof="0">
                          <a:ln>
                            <a:noFill/>
                          </a:ln>
                          <a:solidFill>
                            <a:srgbClr val="006341"/>
                          </a:solidFill>
                          <a:effectLst/>
                          <a:uLnTx/>
                          <a:uFillTx/>
                          <a:latin typeface="Arial"/>
                          <a:ea typeface="+mn-ea"/>
                          <a:cs typeface="Arial"/>
                        </a:rPr>
                        <a:t> data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2"/>
                        </a:rPr>
                        <a:t>offering</a:t>
                      </a:r>
                      <a:r>
                        <a:rPr kumimoji="0" lang="en-US" sz="1600" b="0" i="0" u="none" strike="noStrike" kern="1200" cap="none" spc="0" normalizeH="0" baseline="0" noProof="0">
                          <a:ln>
                            <a:noFill/>
                          </a:ln>
                          <a:solidFill>
                            <a:srgbClr val="006341"/>
                          </a:solidFill>
                          <a:effectLst/>
                          <a:uLnTx/>
                          <a:uFillTx/>
                          <a:latin typeface="Arial"/>
                          <a:ea typeface="+mn-ea"/>
                          <a:cs typeface="Arial"/>
                        </a:rPr>
                        <a:t> and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3"/>
                        </a:rPr>
                        <a:t>rewards</a:t>
                      </a:r>
                      <a:r>
                        <a:rPr kumimoji="0" lang="en-US" sz="1600" b="0" i="0" u="none" strike="noStrike" kern="1200" cap="none" spc="0" normalizeH="0" baseline="0" noProof="0">
                          <a:ln>
                            <a:noFill/>
                          </a:ln>
                          <a:solidFill>
                            <a:srgbClr val="006341"/>
                          </a:solidFill>
                          <a:effectLst/>
                          <a:uLnTx/>
                          <a:uFillTx/>
                          <a:latin typeface="Arial"/>
                          <a:ea typeface="+mn-ea"/>
                          <a:cs typeface="Arial"/>
                        </a:rPr>
                        <a:t> were also promoted over the month, which also featured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4"/>
                        </a:rPr>
                        <a:t>Valentines Day </a:t>
                      </a:r>
                      <a:r>
                        <a:rPr kumimoji="0" lang="en-US" sz="1600" b="0" i="0" u="none" strike="noStrike" kern="1200" cap="none" spc="0" normalizeH="0" baseline="0" noProof="0">
                          <a:ln>
                            <a:noFill/>
                          </a:ln>
                          <a:solidFill>
                            <a:srgbClr val="006341"/>
                          </a:solidFill>
                          <a:effectLst/>
                          <a:uLnTx/>
                          <a:uFillTx/>
                          <a:latin typeface="Arial"/>
                          <a:ea typeface="+mn-ea"/>
                          <a:cs typeface="Arial"/>
                        </a:rPr>
                        <a:t>competitions (supported by #LoveWithCapitec)</a:t>
                      </a:r>
                      <a:endParaRPr kumimoji="0" lang="en-US" sz="1000" b="0" i="0" u="none" strike="noStrike" kern="1200" cap="none" spc="0" normalizeH="0" baseline="0" noProof="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050" b="0" i="0" u="none" strike="noStrike" kern="1200" cap="none" spc="0" normalizeH="0" baseline="0" noProof="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hlinkClick r:id="rId15"/>
                        </a:rPr>
                        <a:t>#TheInsiderSA </a:t>
                      </a:r>
                      <a:r>
                        <a:rPr kumimoji="0" lang="en-US" sz="1600" b="0" i="0" u="none" strike="noStrike" kern="1200" cap="none" spc="0" normalizeH="0" baseline="0" noProof="0">
                          <a:ln>
                            <a:noFill/>
                          </a:ln>
                          <a:solidFill>
                            <a:srgbClr val="006341"/>
                          </a:solidFill>
                          <a:effectLst/>
                          <a:uLnTx/>
                          <a:uFillTx/>
                          <a:latin typeface="Arial"/>
                          <a:ea typeface="+mn-ea"/>
                          <a:cs typeface="Arial"/>
                        </a:rPr>
                        <a:t>remained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6"/>
                        </a:rPr>
                        <a:t>topical</a:t>
                      </a:r>
                      <a:r>
                        <a:rPr kumimoji="0" lang="en-US" sz="1600" b="0" i="0" u="none" strike="noStrike" kern="1200" cap="none" spc="0" normalizeH="0" baseline="0" noProof="0">
                          <a:ln>
                            <a:noFill/>
                          </a:ln>
                          <a:solidFill>
                            <a:srgbClr val="006341"/>
                          </a:solidFill>
                          <a:effectLst/>
                          <a:uLnTx/>
                          <a:uFillTx/>
                          <a:latin typeface="Arial"/>
                          <a:ea typeface="+mn-ea"/>
                          <a:cs typeface="Arial"/>
                        </a:rPr>
                        <a:t> as the brand’s major sponsorship  </a:t>
                      </a: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16793">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3717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8" name="object 16">
            <a:extLst>
              <a:ext uri="{FF2B5EF4-FFF2-40B4-BE49-F238E27FC236}">
                <a16:creationId xmlns:a16="http://schemas.microsoft.com/office/drawing/2014/main" id="{7ADCB135-D0F7-4CEE-8616-7491EC306F4B}"/>
              </a:ext>
            </a:extLst>
          </p:cNvPr>
          <p:cNvSpPr/>
          <p:nvPr/>
        </p:nvSpPr>
        <p:spPr>
          <a:xfrm>
            <a:off x="7949676" y="209887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8" name="Rectangle 17">
            <a:extLst>
              <a:ext uri="{FF2B5EF4-FFF2-40B4-BE49-F238E27FC236}">
                <a16:creationId xmlns:a16="http://schemas.microsoft.com/office/drawing/2014/main" id="{96039229-E1F3-4EDA-9840-4D2399566276}"/>
              </a:ext>
            </a:extLst>
          </p:cNvPr>
          <p:cNvSpPr/>
          <p:nvPr/>
        </p:nvSpPr>
        <p:spPr>
          <a:xfrm>
            <a:off x="90329" y="1273449"/>
            <a:ext cx="563879" cy="8698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E988F76A-479F-4AFA-8125-2949E82DDE8F}"/>
              </a:ext>
            </a:extLst>
          </p:cNvPr>
          <p:cNvPicPr>
            <a:picLocks noChangeAspect="1"/>
          </p:cNvPicPr>
          <p:nvPr/>
        </p:nvPicPr>
        <p:blipFill rotWithShape="1">
          <a:blip r:embed="rId17"/>
          <a:srcRect l="18738" t="79751" r="65480" b="18264"/>
          <a:stretch/>
        </p:blipFill>
        <p:spPr>
          <a:xfrm>
            <a:off x="640081" y="8259598"/>
            <a:ext cx="4785359" cy="338469"/>
          </a:xfrm>
          <a:prstGeom prst="rect">
            <a:avLst/>
          </a:prstGeom>
        </p:spPr>
      </p:pic>
      <p:sp>
        <p:nvSpPr>
          <p:cNvPr id="20" name="Rectangle 19">
            <a:extLst>
              <a:ext uri="{FF2B5EF4-FFF2-40B4-BE49-F238E27FC236}">
                <a16:creationId xmlns:a16="http://schemas.microsoft.com/office/drawing/2014/main" id="{7A6483CB-8F8C-4D8F-9896-A56028264AC3}"/>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object 16">
            <a:extLst>
              <a:ext uri="{FF2B5EF4-FFF2-40B4-BE49-F238E27FC236}">
                <a16:creationId xmlns:a16="http://schemas.microsoft.com/office/drawing/2014/main" id="{A22FC42D-96A7-B3EC-8E18-601F2F2BE938}"/>
              </a:ext>
            </a:extLst>
          </p:cNvPr>
          <p:cNvSpPr/>
          <p:nvPr/>
        </p:nvSpPr>
        <p:spPr>
          <a:xfrm>
            <a:off x="8914876" y="209887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6" name="object 16">
            <a:extLst>
              <a:ext uri="{FF2B5EF4-FFF2-40B4-BE49-F238E27FC236}">
                <a16:creationId xmlns:a16="http://schemas.microsoft.com/office/drawing/2014/main" id="{B8A58062-8AE4-8826-EC66-CBC74DD82213}"/>
              </a:ext>
            </a:extLst>
          </p:cNvPr>
          <p:cNvSpPr/>
          <p:nvPr/>
        </p:nvSpPr>
        <p:spPr>
          <a:xfrm>
            <a:off x="12840990" y="2257637"/>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9" name="object 16">
            <a:extLst>
              <a:ext uri="{FF2B5EF4-FFF2-40B4-BE49-F238E27FC236}">
                <a16:creationId xmlns:a16="http://schemas.microsoft.com/office/drawing/2014/main" id="{1A331F8F-0374-53CA-3970-AB2088E00579}"/>
              </a:ext>
            </a:extLst>
          </p:cNvPr>
          <p:cNvSpPr/>
          <p:nvPr/>
        </p:nvSpPr>
        <p:spPr>
          <a:xfrm>
            <a:off x="7949676" y="337496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0" name="object 16">
            <a:extLst>
              <a:ext uri="{FF2B5EF4-FFF2-40B4-BE49-F238E27FC236}">
                <a16:creationId xmlns:a16="http://schemas.microsoft.com/office/drawing/2014/main" id="{F756E000-F169-F59E-09FB-2B9B6D7BF7DE}"/>
              </a:ext>
            </a:extLst>
          </p:cNvPr>
          <p:cNvSpPr/>
          <p:nvPr/>
        </p:nvSpPr>
        <p:spPr>
          <a:xfrm>
            <a:off x="12840990" y="337495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EDF06E54-5161-36FC-C04B-9CE25756AD81}"/>
              </a:ext>
            </a:extLst>
          </p:cNvPr>
          <p:cNvSpPr/>
          <p:nvPr/>
        </p:nvSpPr>
        <p:spPr>
          <a:xfrm>
            <a:off x="12840990" y="433351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4" name="Rectangle 13">
            <a:extLst>
              <a:ext uri="{FF2B5EF4-FFF2-40B4-BE49-F238E27FC236}">
                <a16:creationId xmlns:a16="http://schemas.microsoft.com/office/drawing/2014/main" id="{E14F0362-8E22-5EC5-17FC-A2ECF50E6B50}"/>
              </a:ext>
            </a:extLst>
          </p:cNvPr>
          <p:cNvSpPr/>
          <p:nvPr/>
        </p:nvSpPr>
        <p:spPr>
          <a:xfrm>
            <a:off x="13803454" y="1702672"/>
            <a:ext cx="6438049" cy="30742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5" name="Table 23">
            <a:extLst>
              <a:ext uri="{FF2B5EF4-FFF2-40B4-BE49-F238E27FC236}">
                <a16:creationId xmlns:a16="http://schemas.microsoft.com/office/drawing/2014/main" id="{F59DB533-C388-714F-B2C4-96E3BF048394}"/>
              </a:ext>
            </a:extLst>
          </p:cNvPr>
          <p:cNvGraphicFramePr>
            <a:graphicFrameLocks noGrp="1"/>
          </p:cNvGraphicFramePr>
          <p:nvPr>
            <p:extLst>
              <p:ext uri="{D42A27DB-BD31-4B8C-83A1-F6EECF244321}">
                <p14:modId xmlns:p14="http://schemas.microsoft.com/office/powerpoint/2010/main" val="3410222714"/>
              </p:ext>
            </p:extLst>
          </p:nvPr>
        </p:nvGraphicFramePr>
        <p:xfrm>
          <a:off x="13897819" y="1852781"/>
          <a:ext cx="4239270" cy="2650249"/>
        </p:xfrm>
        <a:graphic>
          <a:graphicData uri="http://schemas.openxmlformats.org/drawingml/2006/table">
            <a:tbl>
              <a:tblPr firstRow="1" bandRow="1">
                <a:tableStyleId>{D7AC3CCA-C797-4891-BE02-D94E43425B78}</a:tableStyleId>
              </a:tblPr>
              <a:tblGrid>
                <a:gridCol w="1804405">
                  <a:extLst>
                    <a:ext uri="{9D8B030D-6E8A-4147-A177-3AD203B41FA5}">
                      <a16:colId xmlns:a16="http://schemas.microsoft.com/office/drawing/2014/main" val="3258468545"/>
                    </a:ext>
                  </a:extLst>
                </a:gridCol>
                <a:gridCol w="1243041">
                  <a:extLst>
                    <a:ext uri="{9D8B030D-6E8A-4147-A177-3AD203B41FA5}">
                      <a16:colId xmlns:a16="http://schemas.microsoft.com/office/drawing/2014/main" val="845552103"/>
                    </a:ext>
                  </a:extLst>
                </a:gridCol>
                <a:gridCol w="1191824">
                  <a:extLst>
                    <a:ext uri="{9D8B030D-6E8A-4147-A177-3AD203B41FA5}">
                      <a16:colId xmlns:a16="http://schemas.microsoft.com/office/drawing/2014/main" val="791328125"/>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858 321</a:t>
                      </a:r>
                    </a:p>
                  </a:txBody>
                  <a:tcPr>
                    <a:noFill/>
                  </a:tcPr>
                </a:tc>
                <a:tc>
                  <a:txBody>
                    <a:bodyPr/>
                    <a:lstStyle/>
                    <a:p>
                      <a:pPr algn="ctr"/>
                      <a:r>
                        <a:rPr lang="en-ZA" sz="1600">
                          <a:latin typeface="Arial" panose="020B0604020202020204" pitchFamily="34" charset="0"/>
                          <a:cs typeface="Arial" panose="020B0604020202020204" pitchFamily="34" charset="0"/>
                        </a:rPr>
                        <a:t>870 411</a:t>
                      </a:r>
                    </a:p>
                  </a:txBody>
                  <a:tcPr>
                    <a:noFill/>
                  </a:tcPr>
                </a:tc>
                <a:extLst>
                  <a:ext uri="{0D108BD9-81ED-4DB2-BD59-A6C34878D82A}">
                    <a16:rowId xmlns:a16="http://schemas.microsoft.com/office/drawing/2014/main" val="1919229103"/>
                  </a:ext>
                </a:extLst>
              </a:tr>
              <a:tr h="378607">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325 699</a:t>
                      </a:r>
                    </a:p>
                  </a:txBody>
                  <a:tcPr>
                    <a:noFill/>
                  </a:tcPr>
                </a:tc>
                <a:tc>
                  <a:txBody>
                    <a:bodyPr/>
                    <a:lstStyle/>
                    <a:p>
                      <a:pPr algn="ctr"/>
                      <a:r>
                        <a:rPr lang="en-ZA" sz="1600">
                          <a:latin typeface="Arial" panose="020B0604020202020204" pitchFamily="34" charset="0"/>
                          <a:cs typeface="Arial" panose="020B0604020202020204" pitchFamily="34" charset="0"/>
                        </a:rPr>
                        <a:t>328 018</a:t>
                      </a:r>
                    </a:p>
                  </a:txBody>
                  <a:tcPr>
                    <a:noFill/>
                  </a:tcPr>
                </a:tc>
                <a:extLst>
                  <a:ext uri="{0D108BD9-81ED-4DB2-BD59-A6C34878D82A}">
                    <a16:rowId xmlns:a16="http://schemas.microsoft.com/office/drawing/2014/main" val="1063522109"/>
                  </a:ext>
                </a:extLst>
              </a:tr>
              <a:tr h="378607">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59 522</a:t>
                      </a:r>
                    </a:p>
                  </a:txBody>
                  <a:tcPr>
                    <a:noFill/>
                  </a:tcPr>
                </a:tc>
                <a:tc>
                  <a:txBody>
                    <a:bodyPr/>
                    <a:lstStyle/>
                    <a:p>
                      <a:pPr algn="ctr"/>
                      <a:r>
                        <a:rPr lang="en-ZA" sz="1600">
                          <a:latin typeface="Arial" panose="020B0604020202020204" pitchFamily="34" charset="0"/>
                          <a:cs typeface="Arial" panose="020B0604020202020204" pitchFamily="34" charset="0"/>
                        </a:rPr>
                        <a:t>59 741</a:t>
                      </a:r>
                    </a:p>
                  </a:txBody>
                  <a:tcPr>
                    <a:noFill/>
                  </a:tcPr>
                </a:tc>
                <a:extLst>
                  <a:ext uri="{0D108BD9-81ED-4DB2-BD59-A6C34878D82A}">
                    <a16:rowId xmlns:a16="http://schemas.microsoft.com/office/drawing/2014/main" val="2649566680"/>
                  </a:ext>
                </a:extLst>
              </a:tr>
              <a:tr h="378607">
                <a:tc>
                  <a:txBody>
                    <a:bodyPr/>
                    <a:lstStyle/>
                    <a:p>
                      <a:r>
                        <a:rPr lang="en-ZA" sz="1600">
                          <a:solidFill>
                            <a:schemeClr val="bg1"/>
                          </a:solidFill>
                          <a:latin typeface="Arial" panose="020B0604020202020204" pitchFamily="34" charset="0"/>
                          <a:cs typeface="Arial" panose="020B0604020202020204" pitchFamily="34" charset="0"/>
                        </a:rPr>
                        <a:t>YouTube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47 400</a:t>
                      </a:r>
                    </a:p>
                  </a:txBody>
                  <a:tcPr>
                    <a:noFill/>
                  </a:tcPr>
                </a:tc>
                <a:tc>
                  <a:txBody>
                    <a:bodyPr/>
                    <a:lstStyle/>
                    <a:p>
                      <a:pPr algn="ctr"/>
                      <a:r>
                        <a:rPr lang="en-ZA" sz="1600">
                          <a:latin typeface="Arial" panose="020B0604020202020204" pitchFamily="34" charset="0"/>
                          <a:cs typeface="Arial" panose="020B0604020202020204" pitchFamily="34" charset="0"/>
                        </a:rPr>
                        <a:t>47 800</a:t>
                      </a:r>
                    </a:p>
                  </a:txBody>
                  <a:tcPr>
                    <a:noFill/>
                  </a:tcPr>
                </a:tc>
                <a:extLst>
                  <a:ext uri="{0D108BD9-81ED-4DB2-BD59-A6C34878D82A}">
                    <a16:rowId xmlns:a16="http://schemas.microsoft.com/office/drawing/2014/main" val="1382081403"/>
                  </a:ext>
                </a:extLst>
              </a:tr>
              <a:tr h="378607">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2 080 193</a:t>
                      </a:r>
                    </a:p>
                  </a:txBody>
                  <a:tcPr>
                    <a:noFill/>
                  </a:tcPr>
                </a:tc>
                <a:tc>
                  <a:txBody>
                    <a:bodyPr/>
                    <a:lstStyle/>
                    <a:p>
                      <a:pPr algn="ctr"/>
                      <a:r>
                        <a:rPr lang="en-ZA" sz="1600">
                          <a:latin typeface="Arial" panose="020B0604020202020204" pitchFamily="34" charset="0"/>
                          <a:cs typeface="Arial" panose="020B0604020202020204" pitchFamily="34" charset="0"/>
                        </a:rPr>
                        <a:t>2 341 577</a:t>
                      </a:r>
                    </a:p>
                  </a:txBody>
                  <a:tcPr>
                    <a:noFill/>
                  </a:tcPr>
                </a:tc>
                <a:extLst>
                  <a:ext uri="{0D108BD9-81ED-4DB2-BD59-A6C34878D82A}">
                    <a16:rowId xmlns:a16="http://schemas.microsoft.com/office/drawing/2014/main" val="1618233984"/>
                  </a:ext>
                </a:extLst>
              </a:tr>
              <a:tr h="378607">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56</a:t>
                      </a:r>
                    </a:p>
                  </a:txBody>
                  <a:tcPr>
                    <a:noFill/>
                  </a:tcPr>
                </a:tc>
                <a:tc>
                  <a:txBody>
                    <a:bodyPr/>
                    <a:lstStyle/>
                    <a:p>
                      <a:pPr algn="ctr"/>
                      <a:r>
                        <a:rPr lang="en-ZA" sz="1600">
                          <a:latin typeface="Arial" panose="020B0604020202020204" pitchFamily="34" charset="0"/>
                          <a:cs typeface="Arial" panose="020B0604020202020204" pitchFamily="34" charset="0"/>
                        </a:rPr>
                        <a:t>56</a:t>
                      </a:r>
                    </a:p>
                  </a:txBody>
                  <a:tcPr>
                    <a:noFill/>
                  </a:tcPr>
                </a:tc>
                <a:extLst>
                  <a:ext uri="{0D108BD9-81ED-4DB2-BD59-A6C34878D82A}">
                    <a16:rowId xmlns:a16="http://schemas.microsoft.com/office/drawing/2014/main" val="364644315"/>
                  </a:ext>
                </a:extLst>
              </a:tr>
            </a:tbl>
          </a:graphicData>
        </a:graphic>
      </p:graphicFrame>
      <p:graphicFrame>
        <p:nvGraphicFramePr>
          <p:cNvPr id="16" name="Table 15">
            <a:extLst>
              <a:ext uri="{FF2B5EF4-FFF2-40B4-BE49-F238E27FC236}">
                <a16:creationId xmlns:a16="http://schemas.microsoft.com/office/drawing/2014/main" id="{68EFD9FF-8C05-8119-CDB5-05A0A7863B4B}"/>
              </a:ext>
            </a:extLst>
          </p:cNvPr>
          <p:cNvGraphicFramePr>
            <a:graphicFrameLocks noGrp="1"/>
          </p:cNvGraphicFramePr>
          <p:nvPr>
            <p:extLst>
              <p:ext uri="{D42A27DB-BD31-4B8C-83A1-F6EECF244321}">
                <p14:modId xmlns:p14="http://schemas.microsoft.com/office/powerpoint/2010/main" val="3955764910"/>
              </p:ext>
            </p:extLst>
          </p:nvPr>
        </p:nvGraphicFramePr>
        <p:xfrm>
          <a:off x="18489136" y="1852781"/>
          <a:ext cx="1556075" cy="2650249"/>
        </p:xfrm>
        <a:graphic>
          <a:graphicData uri="http://schemas.openxmlformats.org/drawingml/2006/table">
            <a:tbl>
              <a:tblPr firstRow="1" bandRow="1">
                <a:tableStyleId>{D7AC3CCA-C797-4891-BE02-D94E43425B78}</a:tableStyleId>
              </a:tblPr>
              <a:tblGrid>
                <a:gridCol w="1556075">
                  <a:extLst>
                    <a:ext uri="{9D8B030D-6E8A-4147-A177-3AD203B41FA5}">
                      <a16:colId xmlns:a16="http://schemas.microsoft.com/office/drawing/2014/main" val="845552103"/>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pPr algn="ctr"/>
                      <a:r>
                        <a:rPr lang="en-ZA" sz="1600">
                          <a:latin typeface="Arial" panose="020B0604020202020204" pitchFamily="34" charset="0"/>
                          <a:cs typeface="Arial" panose="020B0604020202020204" pitchFamily="34" charset="0"/>
                        </a:rPr>
                        <a:t>12.1</a:t>
                      </a:r>
                    </a:p>
                  </a:txBody>
                  <a:tcPr>
                    <a:noFill/>
                  </a:tcPr>
                </a:tc>
                <a:extLst>
                  <a:ext uri="{0D108BD9-81ED-4DB2-BD59-A6C34878D82A}">
                    <a16:rowId xmlns:a16="http://schemas.microsoft.com/office/drawing/2014/main" val="1919229103"/>
                  </a:ext>
                </a:extLst>
              </a:tr>
              <a:tr h="378607">
                <a:tc>
                  <a:txBody>
                    <a:bodyPr/>
                    <a:lstStyle/>
                    <a:p>
                      <a:pPr algn="ctr"/>
                      <a:r>
                        <a:rPr lang="en-ZA" sz="1600">
                          <a:latin typeface="Arial" panose="020B0604020202020204" pitchFamily="34" charset="0"/>
                          <a:cs typeface="Arial" panose="020B0604020202020204" pitchFamily="34" charset="0"/>
                        </a:rPr>
                        <a:t>2.3</a:t>
                      </a:r>
                    </a:p>
                  </a:txBody>
                  <a:tcPr>
                    <a:noFill/>
                  </a:tcPr>
                </a:tc>
                <a:extLst>
                  <a:ext uri="{0D108BD9-81ED-4DB2-BD59-A6C34878D82A}">
                    <a16:rowId xmlns:a16="http://schemas.microsoft.com/office/drawing/2014/main" val="1063522109"/>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0.2</a:t>
                      </a:r>
                    </a:p>
                  </a:txBody>
                  <a:tcPr>
                    <a:noFill/>
                  </a:tcPr>
                </a:tc>
                <a:extLst>
                  <a:ext uri="{0D108BD9-81ED-4DB2-BD59-A6C34878D82A}">
                    <a16:rowId xmlns:a16="http://schemas.microsoft.com/office/drawing/2014/main" val="894353708"/>
                  </a:ext>
                </a:extLst>
              </a:tr>
              <a:tr h="378607">
                <a:tc>
                  <a:txBody>
                    <a:bodyPr/>
                    <a:lstStyle/>
                    <a:p>
                      <a:pPr algn="ctr"/>
                      <a:r>
                        <a:rPr lang="en-ZA" sz="1600">
                          <a:latin typeface="Arial" panose="020B0604020202020204" pitchFamily="34" charset="0"/>
                          <a:cs typeface="Arial" panose="020B0604020202020204" pitchFamily="34" charset="0"/>
                        </a:rPr>
                        <a:t>0.4</a:t>
                      </a:r>
                    </a:p>
                  </a:txBody>
                  <a:tcPr>
                    <a:noFill/>
                  </a:tcPr>
                </a:tc>
                <a:extLst>
                  <a:ext uri="{0D108BD9-81ED-4DB2-BD59-A6C34878D82A}">
                    <a16:rowId xmlns:a16="http://schemas.microsoft.com/office/drawing/2014/main" val="1690145944"/>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261</a:t>
                      </a:r>
                    </a:p>
                  </a:txBody>
                  <a:tcPr>
                    <a:noFill/>
                  </a:tcPr>
                </a:tc>
                <a:extLst>
                  <a:ext uri="{0D108BD9-81ED-4DB2-BD59-A6C34878D82A}">
                    <a16:rowId xmlns:a16="http://schemas.microsoft.com/office/drawing/2014/main" val="1416317741"/>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a:t>
                      </a:r>
                    </a:p>
                  </a:txBody>
                  <a:tcPr>
                    <a:noFill/>
                  </a:tcPr>
                </a:tc>
                <a:extLst>
                  <a:ext uri="{0D108BD9-81ED-4DB2-BD59-A6C34878D82A}">
                    <a16:rowId xmlns:a16="http://schemas.microsoft.com/office/drawing/2014/main" val="4254077085"/>
                  </a:ext>
                </a:extLst>
              </a:tr>
            </a:tbl>
          </a:graphicData>
        </a:graphic>
      </p:graphicFrame>
      <p:sp>
        <p:nvSpPr>
          <p:cNvPr id="17" name="Isosceles Triangle 16">
            <a:extLst>
              <a:ext uri="{FF2B5EF4-FFF2-40B4-BE49-F238E27FC236}">
                <a16:creationId xmlns:a16="http://schemas.microsoft.com/office/drawing/2014/main" id="{C90A4848-3724-4F8B-92F5-595D274A8307}"/>
              </a:ext>
            </a:extLst>
          </p:cNvPr>
          <p:cNvSpPr/>
          <p:nvPr/>
        </p:nvSpPr>
        <p:spPr>
          <a:xfrm>
            <a:off x="18828805" y="3420332"/>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1" name="Rectangle 20">
            <a:extLst>
              <a:ext uri="{FF2B5EF4-FFF2-40B4-BE49-F238E27FC236}">
                <a16:creationId xmlns:a16="http://schemas.microsoft.com/office/drawing/2014/main" id="{1995A633-206D-89F3-1527-7D59F95EC672}"/>
              </a:ext>
            </a:extLst>
          </p:cNvPr>
          <p:cNvSpPr/>
          <p:nvPr/>
        </p:nvSpPr>
        <p:spPr>
          <a:xfrm>
            <a:off x="13800781" y="8060259"/>
            <a:ext cx="6370122" cy="20463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2" name="Table 23">
            <a:extLst>
              <a:ext uri="{FF2B5EF4-FFF2-40B4-BE49-F238E27FC236}">
                <a16:creationId xmlns:a16="http://schemas.microsoft.com/office/drawing/2014/main" id="{B1AD661D-1E80-61A5-8653-0DB20E60F42A}"/>
              </a:ext>
            </a:extLst>
          </p:cNvPr>
          <p:cNvGraphicFramePr>
            <a:graphicFrameLocks noGrp="1"/>
          </p:cNvGraphicFramePr>
          <p:nvPr>
            <p:extLst>
              <p:ext uri="{D42A27DB-BD31-4B8C-83A1-F6EECF244321}">
                <p14:modId xmlns:p14="http://schemas.microsoft.com/office/powerpoint/2010/main" val="3599114731"/>
              </p:ext>
            </p:extLst>
          </p:nvPr>
        </p:nvGraphicFramePr>
        <p:xfrm>
          <a:off x="13894695" y="8342839"/>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66%</a:t>
                      </a:r>
                    </a:p>
                  </a:txBody>
                  <a:tcPr>
                    <a:noFill/>
                  </a:tcPr>
                </a:tc>
                <a:tc>
                  <a:txBody>
                    <a:bodyPr/>
                    <a:lstStyle/>
                    <a:p>
                      <a:pPr algn="ctr"/>
                      <a:r>
                        <a:rPr lang="en-ZA" sz="1600">
                          <a:latin typeface="Arial" panose="020B0604020202020204" pitchFamily="34" charset="0"/>
                          <a:cs typeface="Arial" panose="020B0604020202020204" pitchFamily="34" charset="0"/>
                        </a:rPr>
                        <a:t>67%</a:t>
                      </a:r>
                    </a:p>
                  </a:txBody>
                  <a:tcPr>
                    <a:no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36%</a:t>
                      </a:r>
                    </a:p>
                  </a:txBody>
                  <a:tcPr>
                    <a:noFill/>
                  </a:tcPr>
                </a:tc>
                <a:tc>
                  <a:txBody>
                    <a:bodyPr/>
                    <a:lstStyle/>
                    <a:p>
                      <a:pPr algn="ctr"/>
                      <a:r>
                        <a:rPr lang="en-ZA" sz="1600">
                          <a:latin typeface="Arial" panose="020B0604020202020204" pitchFamily="34" charset="0"/>
                          <a:cs typeface="Arial" panose="020B0604020202020204" pitchFamily="34" charset="0"/>
                        </a:rPr>
                        <a:t>39%</a:t>
                      </a:r>
                    </a:p>
                  </a:txBody>
                  <a:tcPr>
                    <a:no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20%</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19%</a:t>
                      </a:r>
                    </a:p>
                  </a:txBody>
                  <a:tcPr>
                    <a:solidFill>
                      <a:schemeClr val="bg1"/>
                    </a:solidFill>
                  </a:tcPr>
                </a:tc>
                <a:extLst>
                  <a:ext uri="{0D108BD9-81ED-4DB2-BD59-A6C34878D82A}">
                    <a16:rowId xmlns:a16="http://schemas.microsoft.com/office/drawing/2014/main" val="2932262144"/>
                  </a:ext>
                </a:extLst>
              </a:tr>
            </a:tbl>
          </a:graphicData>
        </a:graphic>
      </p:graphicFrame>
      <p:graphicFrame>
        <p:nvGraphicFramePr>
          <p:cNvPr id="23" name="Table 22">
            <a:extLst>
              <a:ext uri="{FF2B5EF4-FFF2-40B4-BE49-F238E27FC236}">
                <a16:creationId xmlns:a16="http://schemas.microsoft.com/office/drawing/2014/main" id="{C173C184-A268-6F34-387D-CA90918A4D4D}"/>
              </a:ext>
            </a:extLst>
          </p:cNvPr>
          <p:cNvGraphicFramePr>
            <a:graphicFrameLocks noGrp="1"/>
          </p:cNvGraphicFramePr>
          <p:nvPr>
            <p:extLst>
              <p:ext uri="{D42A27DB-BD31-4B8C-83A1-F6EECF244321}">
                <p14:modId xmlns:p14="http://schemas.microsoft.com/office/powerpoint/2010/main" val="548326445"/>
              </p:ext>
            </p:extLst>
          </p:nvPr>
        </p:nvGraphicFramePr>
        <p:xfrm>
          <a:off x="18726178" y="8342839"/>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1%</a:t>
                      </a:r>
                    </a:p>
                  </a:txBody>
                  <a:tcPr>
                    <a:no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+3%</a:t>
                      </a:r>
                    </a:p>
                  </a:txBody>
                  <a:tcPr>
                    <a:no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-1%</a:t>
                      </a:r>
                    </a:p>
                  </a:txBody>
                  <a:tcPr>
                    <a:noFill/>
                  </a:tcPr>
                </a:tc>
                <a:extLst>
                  <a:ext uri="{0D108BD9-81ED-4DB2-BD59-A6C34878D82A}">
                    <a16:rowId xmlns:a16="http://schemas.microsoft.com/office/drawing/2014/main" val="1685480641"/>
                  </a:ext>
                </a:extLst>
              </a:tr>
            </a:tbl>
          </a:graphicData>
        </a:graphic>
      </p:graphicFrame>
      <p:sp>
        <p:nvSpPr>
          <p:cNvPr id="24" name="Isosceles Triangle 23">
            <a:extLst>
              <a:ext uri="{FF2B5EF4-FFF2-40B4-BE49-F238E27FC236}">
                <a16:creationId xmlns:a16="http://schemas.microsoft.com/office/drawing/2014/main" id="{D35D19E7-1957-D5A5-B61C-97B9307E3097}"/>
              </a:ext>
            </a:extLst>
          </p:cNvPr>
          <p:cNvSpPr/>
          <p:nvPr/>
        </p:nvSpPr>
        <p:spPr>
          <a:xfrm rot="10800000" flipV="1">
            <a:off x="18813756" y="9179595"/>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5" name="Isosceles Triangle 24">
            <a:extLst>
              <a:ext uri="{FF2B5EF4-FFF2-40B4-BE49-F238E27FC236}">
                <a16:creationId xmlns:a16="http://schemas.microsoft.com/office/drawing/2014/main" id="{1AA7768A-9E13-2A75-2A69-72481DECF917}"/>
              </a:ext>
            </a:extLst>
          </p:cNvPr>
          <p:cNvSpPr/>
          <p:nvPr/>
        </p:nvSpPr>
        <p:spPr>
          <a:xfrm rot="10800000" flipV="1">
            <a:off x="18813756" y="8803826"/>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7" name="Rectangle 26">
            <a:extLst>
              <a:ext uri="{FF2B5EF4-FFF2-40B4-BE49-F238E27FC236}">
                <a16:creationId xmlns:a16="http://schemas.microsoft.com/office/drawing/2014/main" id="{F9CB1D1A-AE16-2AF5-9542-17E0C1371C28}"/>
              </a:ext>
            </a:extLst>
          </p:cNvPr>
          <p:cNvSpPr/>
          <p:nvPr/>
        </p:nvSpPr>
        <p:spPr>
          <a:xfrm>
            <a:off x="6413191" y="5622902"/>
            <a:ext cx="7130866" cy="45249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8" name="Chart 27">
            <a:extLst>
              <a:ext uri="{FF2B5EF4-FFF2-40B4-BE49-F238E27FC236}">
                <a16:creationId xmlns:a16="http://schemas.microsoft.com/office/drawing/2014/main" id="{22DAF20E-DBD4-71BF-3C40-9D80B08C6791}"/>
              </a:ext>
            </a:extLst>
          </p:cNvPr>
          <p:cNvGraphicFramePr/>
          <p:nvPr>
            <p:extLst>
              <p:ext uri="{D42A27DB-BD31-4B8C-83A1-F6EECF244321}">
                <p14:modId xmlns:p14="http://schemas.microsoft.com/office/powerpoint/2010/main" val="982738726"/>
              </p:ext>
            </p:extLst>
          </p:nvPr>
        </p:nvGraphicFramePr>
        <p:xfrm>
          <a:off x="6471524" y="6246471"/>
          <a:ext cx="7380739" cy="3691612"/>
        </p:xfrm>
        <a:graphic>
          <a:graphicData uri="http://schemas.openxmlformats.org/drawingml/2006/chart">
            <c:chart xmlns:c="http://schemas.openxmlformats.org/drawingml/2006/chart" xmlns:r="http://schemas.openxmlformats.org/officeDocument/2006/relationships" r:id="rId18"/>
          </a:graphicData>
        </a:graphic>
      </p:graphicFrame>
      <p:cxnSp>
        <p:nvCxnSpPr>
          <p:cNvPr id="29" name="Straight Connector 28">
            <a:extLst>
              <a:ext uri="{FF2B5EF4-FFF2-40B4-BE49-F238E27FC236}">
                <a16:creationId xmlns:a16="http://schemas.microsoft.com/office/drawing/2014/main" id="{659DD028-8AF0-E87E-2675-9CB76A66A159}"/>
              </a:ext>
            </a:extLst>
          </p:cNvPr>
          <p:cNvCxnSpPr/>
          <p:nvPr/>
        </p:nvCxnSpPr>
        <p:spPr>
          <a:xfrm>
            <a:off x="8324193" y="6077965"/>
            <a:ext cx="0" cy="3140907"/>
          </a:xfrm>
          <a:prstGeom prst="line">
            <a:avLst/>
          </a:prstGeom>
        </p:spPr>
        <p:style>
          <a:lnRef idx="1">
            <a:schemeClr val="accent3"/>
          </a:lnRef>
          <a:fillRef idx="0">
            <a:schemeClr val="accent3"/>
          </a:fillRef>
          <a:effectRef idx="0">
            <a:schemeClr val="accent3"/>
          </a:effectRef>
          <a:fontRef idx="minor">
            <a:schemeClr val="tx1"/>
          </a:fontRef>
        </p:style>
      </p:cxnSp>
      <p:sp>
        <p:nvSpPr>
          <p:cNvPr id="30" name="TextBox 29">
            <a:extLst>
              <a:ext uri="{FF2B5EF4-FFF2-40B4-BE49-F238E27FC236}">
                <a16:creationId xmlns:a16="http://schemas.microsoft.com/office/drawing/2014/main" id="{973F9C1C-1CDA-1060-471F-E547010AD086}"/>
              </a:ext>
            </a:extLst>
          </p:cNvPr>
          <p:cNvSpPr txBox="1"/>
          <p:nvPr/>
        </p:nvSpPr>
        <p:spPr>
          <a:xfrm>
            <a:off x="6642417" y="987061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1" name="TextBox 30">
            <a:extLst>
              <a:ext uri="{FF2B5EF4-FFF2-40B4-BE49-F238E27FC236}">
                <a16:creationId xmlns:a16="http://schemas.microsoft.com/office/drawing/2014/main" id="{77295F8C-0495-7127-093A-57E47EB2C2A6}"/>
              </a:ext>
            </a:extLst>
          </p:cNvPr>
          <p:cNvSpPr txBox="1"/>
          <p:nvPr/>
        </p:nvSpPr>
        <p:spPr>
          <a:xfrm>
            <a:off x="13835174" y="988383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2" name="Rectangle 31">
            <a:extLst>
              <a:ext uri="{FF2B5EF4-FFF2-40B4-BE49-F238E27FC236}">
                <a16:creationId xmlns:a16="http://schemas.microsoft.com/office/drawing/2014/main" id="{80A60CA8-7469-3E7D-768E-F82C5BEB5A1E}"/>
              </a:ext>
            </a:extLst>
          </p:cNvPr>
          <p:cNvSpPr/>
          <p:nvPr/>
        </p:nvSpPr>
        <p:spPr>
          <a:xfrm>
            <a:off x="650717" y="6246471"/>
            <a:ext cx="5512600" cy="357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3" name="Table 32">
            <a:extLst>
              <a:ext uri="{FF2B5EF4-FFF2-40B4-BE49-F238E27FC236}">
                <a16:creationId xmlns:a16="http://schemas.microsoft.com/office/drawing/2014/main" id="{548519C2-3E96-8F64-548A-AFCE88642B3F}"/>
              </a:ext>
            </a:extLst>
          </p:cNvPr>
          <p:cNvGraphicFramePr>
            <a:graphicFrameLocks noGrp="1"/>
          </p:cNvGraphicFramePr>
          <p:nvPr>
            <p:extLst>
              <p:ext uri="{D42A27DB-BD31-4B8C-83A1-F6EECF244321}">
                <p14:modId xmlns:p14="http://schemas.microsoft.com/office/powerpoint/2010/main" val="4180906122"/>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34%</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61%</a:t>
                      </a:r>
                    </a:p>
                  </a:txBody>
                  <a:tcPr>
                    <a:noFill/>
                  </a:tcPr>
                </a:tc>
                <a:extLst>
                  <a:ext uri="{0D108BD9-81ED-4DB2-BD59-A6C34878D82A}">
                    <a16:rowId xmlns:a16="http://schemas.microsoft.com/office/drawing/2014/main" val="1919229103"/>
                  </a:ext>
                </a:extLst>
              </a:tr>
            </a:tbl>
          </a:graphicData>
        </a:graphic>
      </p:graphicFrame>
      <p:sp>
        <p:nvSpPr>
          <p:cNvPr id="34" name="Isosceles Triangle 33">
            <a:extLst>
              <a:ext uri="{FF2B5EF4-FFF2-40B4-BE49-F238E27FC236}">
                <a16:creationId xmlns:a16="http://schemas.microsoft.com/office/drawing/2014/main" id="{E0DB517E-6BD2-D236-A33C-7AF68A02FB19}"/>
              </a:ext>
            </a:extLst>
          </p:cNvPr>
          <p:cNvSpPr/>
          <p:nvPr/>
        </p:nvSpPr>
        <p:spPr>
          <a:xfrm>
            <a:off x="18828805" y="2315901"/>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5" name="Isosceles Triangle 34">
            <a:extLst>
              <a:ext uri="{FF2B5EF4-FFF2-40B4-BE49-F238E27FC236}">
                <a16:creationId xmlns:a16="http://schemas.microsoft.com/office/drawing/2014/main" id="{C3524A28-E720-34E9-131C-948DCA57B664}"/>
              </a:ext>
            </a:extLst>
          </p:cNvPr>
          <p:cNvSpPr/>
          <p:nvPr/>
        </p:nvSpPr>
        <p:spPr>
          <a:xfrm>
            <a:off x="18828805" y="2689926"/>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6" name="Isosceles Triangle 35">
            <a:extLst>
              <a:ext uri="{FF2B5EF4-FFF2-40B4-BE49-F238E27FC236}">
                <a16:creationId xmlns:a16="http://schemas.microsoft.com/office/drawing/2014/main" id="{FA011E35-8071-3ED4-0353-8D1CED7985C3}"/>
              </a:ext>
            </a:extLst>
          </p:cNvPr>
          <p:cNvSpPr/>
          <p:nvPr/>
        </p:nvSpPr>
        <p:spPr>
          <a:xfrm>
            <a:off x="18828805" y="3086689"/>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Isosceles Triangle 36">
            <a:extLst>
              <a:ext uri="{FF2B5EF4-FFF2-40B4-BE49-F238E27FC236}">
                <a16:creationId xmlns:a16="http://schemas.microsoft.com/office/drawing/2014/main" id="{144BF052-B2E7-B202-ED4F-FFBC99DE59E0}"/>
              </a:ext>
            </a:extLst>
          </p:cNvPr>
          <p:cNvSpPr/>
          <p:nvPr/>
        </p:nvSpPr>
        <p:spPr>
          <a:xfrm>
            <a:off x="18828805" y="3803409"/>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8" name="Isosceles Triangle 37">
            <a:extLst>
              <a:ext uri="{FF2B5EF4-FFF2-40B4-BE49-F238E27FC236}">
                <a16:creationId xmlns:a16="http://schemas.microsoft.com/office/drawing/2014/main" id="{8A703BC5-37E0-5961-50E5-9502EA7B03F2}"/>
              </a:ext>
            </a:extLst>
          </p:cNvPr>
          <p:cNvSpPr/>
          <p:nvPr/>
        </p:nvSpPr>
        <p:spPr>
          <a:xfrm flipV="1">
            <a:off x="18813756" y="9522944"/>
            <a:ext cx="252000" cy="180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9" name="Rectangle 38">
            <a:extLst>
              <a:ext uri="{FF2B5EF4-FFF2-40B4-BE49-F238E27FC236}">
                <a16:creationId xmlns:a16="http://schemas.microsoft.com/office/drawing/2014/main" id="{3D98ADCF-8478-3C04-42BA-AAC1918CCE6D}"/>
              </a:ext>
            </a:extLst>
          </p:cNvPr>
          <p:cNvSpPr/>
          <p:nvPr/>
        </p:nvSpPr>
        <p:spPr>
          <a:xfrm>
            <a:off x="3550920" y="5257800"/>
            <a:ext cx="2321943" cy="82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a:extLst>
              <a:ext uri="{FF2B5EF4-FFF2-40B4-BE49-F238E27FC236}">
                <a16:creationId xmlns:a16="http://schemas.microsoft.com/office/drawing/2014/main" id="{EE9BB406-41DF-C64E-6895-A07F73314D49}"/>
              </a:ext>
            </a:extLst>
          </p:cNvPr>
          <p:cNvSpPr/>
          <p:nvPr/>
        </p:nvSpPr>
        <p:spPr>
          <a:xfrm>
            <a:off x="674555" y="557634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370BF46A-3BC3-EE12-401B-25DE418A8AD9}"/>
              </a:ext>
            </a:extLst>
          </p:cNvPr>
          <p:cNvSpPr/>
          <p:nvPr/>
        </p:nvSpPr>
        <p:spPr>
          <a:xfrm>
            <a:off x="6413191" y="5622902"/>
            <a:ext cx="7130866" cy="45249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3" name="Picture" title="This slide contains the following visuals: Brand Growth ,Money Experts That Do Good and Brand Personality ,Net Social Sentiment Versus Campaign Effect ,Channel Growth ,textbox ,textbox ,test ,textbox ,textbox ,textbox ,textbox ,textbox ,textbox ,textbox ,Money Experts That Do Good and Brand Personality ,textbox ,textbox ,textbox ,shape ,shape ,shape ,shape ,textbox ,textbox ,tableEx ,tableEx ,tableEx ,tableEx ,tableEx ,tableEx ,tableEx ,slicer ,tableEx ,image. Please refer to the notes on this slide for details"/>
          <p:cNvPicPr>
            <a:picLocks noChangeAspect="1"/>
          </p:cNvPicPr>
          <p:nvPr/>
        </p:nvPicPr>
        <p:blipFill>
          <a:blip r:embed="rId3"/>
          <a:stretch>
            <a:fillRect/>
          </a:stretch>
        </p:blipFill>
        <p:spPr>
          <a:xfrm>
            <a:off x="0" y="745"/>
            <a:ext cx="20105688" cy="11309449"/>
          </a:xfrm>
          <a:prstGeom prst="rect">
            <a:avLst/>
          </a:prstGeom>
          <a:noFill/>
        </p:spPr>
      </p:pic>
      <p:sp>
        <p:nvSpPr>
          <p:cNvPr id="4" name="Title" hidden="1"/>
          <p:cNvSpPr>
            <a:spLocks noGrp="1"/>
          </p:cNvSpPr>
          <p:nvPr>
            <p:ph type="title"/>
          </p:nvPr>
        </p:nvSpPr>
        <p:spPr/>
        <p:txBody>
          <a:bodyPr/>
          <a:lstStyle/>
          <a:p>
            <a:r>
              <a:t>FNB - Brand</a:t>
            </a:r>
          </a:p>
        </p:txBody>
      </p:sp>
      <p:sp>
        <p:nvSpPr>
          <p:cNvPr id="5" name="Title 1">
            <a:extLst>
              <a:ext uri="{FF2B5EF4-FFF2-40B4-BE49-F238E27FC236}">
                <a16:creationId xmlns:a16="http://schemas.microsoft.com/office/drawing/2014/main" id="{FCD245C6-00B3-444D-8C00-0227479683FF}"/>
              </a:ext>
            </a:extLst>
          </p:cNvPr>
          <p:cNvSpPr txBox="1">
            <a:spLocks/>
          </p:cNvSpPr>
          <p:nvPr/>
        </p:nvSpPr>
        <p:spPr>
          <a:xfrm>
            <a:off x="1676400" y="227961"/>
            <a:ext cx="17266920"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Brand - FNB</a:t>
            </a:r>
          </a:p>
        </p:txBody>
      </p:sp>
      <p:graphicFrame>
        <p:nvGraphicFramePr>
          <p:cNvPr id="6" name="object 19">
            <a:extLst>
              <a:ext uri="{FF2B5EF4-FFF2-40B4-BE49-F238E27FC236}">
                <a16:creationId xmlns:a16="http://schemas.microsoft.com/office/drawing/2014/main" id="{665914EC-5572-4A79-B6DF-C3201E1BFEF3}"/>
              </a:ext>
            </a:extLst>
          </p:cNvPr>
          <p:cNvGraphicFramePr>
            <a:graphicFrameLocks noGrp="1"/>
          </p:cNvGraphicFramePr>
          <p:nvPr>
            <p:extLst>
              <p:ext uri="{D42A27DB-BD31-4B8C-83A1-F6EECF244321}">
                <p14:modId xmlns:p14="http://schemas.microsoft.com/office/powerpoint/2010/main" val="3194394559"/>
              </p:ext>
            </p:extLst>
          </p:nvPr>
        </p:nvGraphicFramePr>
        <p:xfrm>
          <a:off x="744537" y="1244398"/>
          <a:ext cx="12746234" cy="5212744"/>
        </p:xfrm>
        <a:graphic>
          <a:graphicData uri="http://schemas.openxmlformats.org/drawingml/2006/table">
            <a:tbl>
              <a:tblPr firstRow="1" bandRow="1">
                <a:tableStyleId>{2D5ABB26-0587-4C30-8999-92F81FD0307C}</a:tableStyleId>
              </a:tblPr>
              <a:tblGrid>
                <a:gridCol w="7470549">
                  <a:extLst>
                    <a:ext uri="{9D8B030D-6E8A-4147-A177-3AD203B41FA5}">
                      <a16:colId xmlns:a16="http://schemas.microsoft.com/office/drawing/2014/main" val="20000"/>
                    </a:ext>
                  </a:extLst>
                </a:gridCol>
                <a:gridCol w="1001485">
                  <a:extLst>
                    <a:ext uri="{9D8B030D-6E8A-4147-A177-3AD203B41FA5}">
                      <a16:colId xmlns:a16="http://schemas.microsoft.com/office/drawing/2014/main" val="1772417674"/>
                    </a:ext>
                  </a:extLst>
                </a:gridCol>
                <a:gridCol w="914400">
                  <a:extLst>
                    <a:ext uri="{9D8B030D-6E8A-4147-A177-3AD203B41FA5}">
                      <a16:colId xmlns:a16="http://schemas.microsoft.com/office/drawing/2014/main" val="20002"/>
                    </a:ext>
                  </a:extLst>
                </a:gridCol>
                <a:gridCol w="1216574">
                  <a:extLst>
                    <a:ext uri="{9D8B030D-6E8A-4147-A177-3AD203B41FA5}">
                      <a16:colId xmlns:a16="http://schemas.microsoft.com/office/drawing/2014/main" val="20003"/>
                    </a:ext>
                  </a:extLst>
                </a:gridCol>
                <a:gridCol w="858969">
                  <a:extLst>
                    <a:ext uri="{9D8B030D-6E8A-4147-A177-3AD203B41FA5}">
                      <a16:colId xmlns:a16="http://schemas.microsoft.com/office/drawing/2014/main" val="20004"/>
                    </a:ext>
                  </a:extLst>
                </a:gridCol>
                <a:gridCol w="1284257">
                  <a:extLst>
                    <a:ext uri="{9D8B030D-6E8A-4147-A177-3AD203B41FA5}">
                      <a16:colId xmlns:a16="http://schemas.microsoft.com/office/drawing/2014/main" val="20005"/>
                    </a:ext>
                  </a:extLst>
                </a:gridCol>
              </a:tblGrid>
              <a:tr h="662969">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966787">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kern="1200" noProof="0">
                          <a:solidFill>
                            <a:srgbClr val="006341"/>
                          </a:solidFill>
                          <a:latin typeface="Arial"/>
                          <a:ea typeface="+mn-ea"/>
                          <a:cs typeface="Arial"/>
                          <a:hlinkClick r:id="rId4"/>
                        </a:rPr>
                        <a:t>The</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5"/>
                        </a:rPr>
                        <a:t>rebranding</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6"/>
                        </a:rPr>
                        <a:t>campaign</a:t>
                      </a:r>
                      <a:r>
                        <a:rPr lang="en-US" sz="1600" kern="1200" noProof="0">
                          <a:solidFill>
                            <a:srgbClr val="006341"/>
                          </a:solidFill>
                          <a:latin typeface="Arial"/>
                          <a:ea typeface="+mn-ea"/>
                          <a:cs typeface="Arial"/>
                        </a:rPr>
                        <a:t> continued, supported by various </a:t>
                      </a:r>
                      <a:r>
                        <a:rPr lang="en-US" sz="1600" kern="1200" noProof="0">
                          <a:solidFill>
                            <a:srgbClr val="006341"/>
                          </a:solidFill>
                          <a:latin typeface="Arial"/>
                          <a:ea typeface="+mn-ea"/>
                          <a:cs typeface="Arial"/>
                          <a:hlinkClick r:id="rId7"/>
                        </a:rPr>
                        <a:t>products</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8"/>
                        </a:rPr>
                        <a:t>catering</a:t>
                      </a:r>
                      <a:r>
                        <a:rPr lang="en-US" sz="1600" kern="1200" noProof="0">
                          <a:solidFill>
                            <a:srgbClr val="006341"/>
                          </a:solidFill>
                          <a:latin typeface="Arial"/>
                          <a:ea typeface="+mn-ea"/>
                          <a:cs typeface="Arial"/>
                        </a:rPr>
                        <a:t> to </a:t>
                      </a:r>
                      <a:r>
                        <a:rPr lang="en-US" sz="1600" kern="1200" noProof="0">
                          <a:solidFill>
                            <a:srgbClr val="006341"/>
                          </a:solidFill>
                          <a:latin typeface="Arial"/>
                          <a:ea typeface="+mn-ea"/>
                          <a:cs typeface="Arial"/>
                          <a:hlinkClick r:id="rId9"/>
                        </a:rPr>
                        <a:t>both</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0"/>
                        </a:rPr>
                        <a:t>consumer</a:t>
                      </a:r>
                      <a:r>
                        <a:rPr lang="en-US" sz="1600" kern="1200" noProof="0">
                          <a:solidFill>
                            <a:srgbClr val="006341"/>
                          </a:solidFill>
                          <a:latin typeface="Arial"/>
                          <a:ea typeface="+mn-ea"/>
                          <a:cs typeface="Arial"/>
                        </a:rPr>
                        <a:t> and </a:t>
                      </a:r>
                      <a:r>
                        <a:rPr lang="en-US" sz="1600" kern="1200" noProof="0">
                          <a:solidFill>
                            <a:srgbClr val="006341"/>
                          </a:solidFill>
                          <a:latin typeface="Arial"/>
                          <a:ea typeface="+mn-ea"/>
                          <a:cs typeface="Arial"/>
                          <a:hlinkClick r:id="rId8"/>
                        </a:rPr>
                        <a:t>business</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1"/>
                        </a:rPr>
                        <a:t>needs</a:t>
                      </a:r>
                      <a:r>
                        <a:rPr lang="en-US" sz="1600" kern="1200" noProof="0">
                          <a:solidFill>
                            <a:srgbClr val="006341"/>
                          </a:solidFill>
                          <a:latin typeface="Arial"/>
                          <a:ea typeface="+mn-ea"/>
                          <a:cs typeface="Arial"/>
                        </a:rPr>
                        <a:t>. FNB Connect </a:t>
                      </a:r>
                      <a:r>
                        <a:rPr lang="en-US" sz="1600" kern="1200" noProof="0">
                          <a:solidFill>
                            <a:srgbClr val="006341"/>
                          </a:solidFill>
                          <a:latin typeface="Arial"/>
                          <a:ea typeface="+mn-ea"/>
                          <a:cs typeface="Arial"/>
                          <a:hlinkClick r:id="rId12"/>
                        </a:rPr>
                        <a:t>device</a:t>
                      </a:r>
                      <a:r>
                        <a:rPr lang="en-US" sz="1600" kern="1200" noProof="0">
                          <a:solidFill>
                            <a:srgbClr val="006341"/>
                          </a:solidFill>
                          <a:latin typeface="Arial"/>
                          <a:ea typeface="+mn-ea"/>
                          <a:cs typeface="Arial"/>
                        </a:rPr>
                        <a:t> deals remained prominent, as were the various payment options available, with </a:t>
                      </a:r>
                      <a:r>
                        <a:rPr lang="en-US" sz="1600" kern="1200" noProof="0">
                          <a:solidFill>
                            <a:srgbClr val="006341"/>
                          </a:solidFill>
                          <a:latin typeface="Arial"/>
                          <a:ea typeface="+mn-ea"/>
                          <a:cs typeface="Arial"/>
                          <a:hlinkClick r:id="rId13"/>
                        </a:rPr>
                        <a:t>FNB</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4"/>
                        </a:rPr>
                        <a:t>Pay</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5"/>
                        </a:rPr>
                        <a:t>Chat</a:t>
                      </a:r>
                      <a:r>
                        <a:rPr lang="en-US" sz="1600" kern="1200" noProof="0">
                          <a:solidFill>
                            <a:srgbClr val="006341"/>
                          </a:solidFill>
                          <a:latin typeface="Arial"/>
                          <a:ea typeface="+mn-ea"/>
                          <a:cs typeface="Arial"/>
                        </a:rPr>
                        <a:t> Pay and </a:t>
                      </a:r>
                      <a:r>
                        <a:rPr lang="en-US" sz="1600" kern="1200" noProof="0">
                          <a:solidFill>
                            <a:srgbClr val="006341"/>
                          </a:solidFill>
                          <a:latin typeface="Arial"/>
                          <a:ea typeface="+mn-ea"/>
                          <a:cs typeface="Arial"/>
                          <a:hlinkClick r:id="rId16"/>
                        </a:rPr>
                        <a:t>Payment</a:t>
                      </a:r>
                      <a:r>
                        <a:rPr lang="en-US" sz="1600" kern="1200" noProof="0">
                          <a:solidFill>
                            <a:srgbClr val="006341"/>
                          </a:solidFill>
                          <a:latin typeface="Arial"/>
                          <a:ea typeface="+mn-ea"/>
                          <a:cs typeface="Arial"/>
                        </a:rPr>
                        <a:t> requests featuring.</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noProof="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kern="1200" noProof="0">
                          <a:solidFill>
                            <a:srgbClr val="006341"/>
                          </a:solidFill>
                          <a:latin typeface="Arial"/>
                          <a:ea typeface="+mn-ea"/>
                          <a:cs typeface="Arial"/>
                        </a:rPr>
                        <a:t>The 12 months of </a:t>
                      </a:r>
                      <a:r>
                        <a:rPr lang="en-US" sz="1600" kern="1200" noProof="0">
                          <a:solidFill>
                            <a:srgbClr val="006341"/>
                          </a:solidFill>
                          <a:latin typeface="Arial"/>
                          <a:ea typeface="+mn-ea"/>
                          <a:cs typeface="Arial"/>
                          <a:hlinkClick r:id="rId17"/>
                        </a:rPr>
                        <a:t>complimentary</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8"/>
                        </a:rPr>
                        <a:t>online</a:t>
                      </a:r>
                      <a:r>
                        <a:rPr lang="en-US" sz="1600" kern="1200" noProof="0">
                          <a:solidFill>
                            <a:srgbClr val="006341"/>
                          </a:solidFill>
                          <a:latin typeface="Arial"/>
                          <a:ea typeface="+mn-ea"/>
                          <a:cs typeface="Arial"/>
                        </a:rPr>
                        <a:t> </a:t>
                      </a:r>
                      <a:r>
                        <a:rPr lang="en-US" sz="1600" kern="1200" noProof="0">
                          <a:solidFill>
                            <a:srgbClr val="006341"/>
                          </a:solidFill>
                          <a:latin typeface="Arial"/>
                          <a:ea typeface="+mn-ea"/>
                          <a:cs typeface="Arial"/>
                          <a:hlinkClick r:id="rId19"/>
                        </a:rPr>
                        <a:t>learning</a:t>
                      </a:r>
                      <a:r>
                        <a:rPr lang="en-US" sz="1600" kern="1200" noProof="0">
                          <a:solidFill>
                            <a:srgbClr val="006341"/>
                          </a:solidFill>
                          <a:latin typeface="Arial"/>
                          <a:ea typeface="+mn-ea"/>
                          <a:cs typeface="Arial"/>
                        </a:rPr>
                        <a:t> benefit was promoted over the month, while notable sponsorships included the FNB </a:t>
                      </a:r>
                      <a:r>
                        <a:rPr lang="en-US" sz="1600" kern="1200" noProof="0">
                          <a:solidFill>
                            <a:srgbClr val="006341"/>
                          </a:solidFill>
                          <a:latin typeface="Arial"/>
                          <a:ea typeface="+mn-ea"/>
                          <a:cs typeface="Arial"/>
                          <a:hlinkClick r:id="rId20"/>
                        </a:rPr>
                        <a:t>Varsity</a:t>
                      </a:r>
                      <a:r>
                        <a:rPr lang="en-US" sz="1600" kern="1200" noProof="0">
                          <a:solidFill>
                            <a:srgbClr val="006341"/>
                          </a:solidFill>
                          <a:latin typeface="Arial"/>
                          <a:ea typeface="+mn-ea"/>
                          <a:cs typeface="Arial"/>
                        </a:rPr>
                        <a:t> Cup </a:t>
                      </a:r>
                      <a:r>
                        <a:rPr lang="en-US" sz="1600" kern="1200" noProof="0">
                          <a:solidFill>
                            <a:srgbClr val="006341"/>
                          </a:solidFill>
                          <a:latin typeface="Arial"/>
                          <a:ea typeface="+mn-ea"/>
                          <a:cs typeface="Arial"/>
                          <a:hlinkClick r:id="rId21"/>
                        </a:rPr>
                        <a:t>#FNBLovesRugby</a:t>
                      </a:r>
                      <a:r>
                        <a:rPr lang="en-US" sz="1600" kern="1200" noProof="0">
                          <a:solidFill>
                            <a:srgbClr val="006341"/>
                          </a:solidFill>
                          <a:latin typeface="Arial"/>
                          <a:ea typeface="+mn-ea"/>
                          <a:cs typeface="Arial"/>
                        </a:rPr>
                        <a:t>, and </a:t>
                      </a:r>
                      <a:r>
                        <a:rPr lang="en-US" sz="1600" kern="1200" noProof="0">
                          <a:solidFill>
                            <a:srgbClr val="006341"/>
                          </a:solidFill>
                          <a:latin typeface="Arial"/>
                          <a:ea typeface="+mn-ea"/>
                          <a:cs typeface="Arial"/>
                          <a:hlinkClick r:id="rId22"/>
                        </a:rPr>
                        <a:t>Sakegesprek</a:t>
                      </a:r>
                      <a:r>
                        <a:rPr lang="en-US" sz="1600" kern="1200" noProof="0">
                          <a:solidFill>
                            <a:srgbClr val="006341"/>
                          </a:solidFill>
                          <a:latin typeface="Arial"/>
                          <a:ea typeface="+mn-ea"/>
                          <a:cs typeface="Arial"/>
                        </a:rPr>
                        <a:t> (</a:t>
                      </a:r>
                      <a:r>
                        <a:rPr lang="en-US" sz="1600" kern="1200" noProof="0" err="1">
                          <a:solidFill>
                            <a:srgbClr val="006341"/>
                          </a:solidFill>
                          <a:latin typeface="Arial"/>
                          <a:ea typeface="+mn-ea"/>
                          <a:cs typeface="Arial"/>
                        </a:rPr>
                        <a:t>Kyknet</a:t>
                      </a:r>
                      <a:r>
                        <a:rPr lang="en-US" sz="1600" kern="1200" noProof="0">
                          <a:solidFill>
                            <a:srgbClr val="006341"/>
                          </a:solidFill>
                          <a:latin typeface="Arial"/>
                          <a:ea typeface="+mn-ea"/>
                          <a:cs typeface="Arial"/>
                        </a:rPr>
                        <a:t>)</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noProof="0">
                        <a:solidFill>
                          <a:srgbClr val="006341"/>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kern="1200" noProof="0">
                          <a:solidFill>
                            <a:srgbClr val="006341"/>
                          </a:solidFill>
                          <a:latin typeface="Arial"/>
                          <a:ea typeface="+mn-ea"/>
                          <a:cs typeface="Arial"/>
                        </a:rPr>
                        <a:t>Communication regarding the brand being named the world’s strongest </a:t>
                      </a:r>
                      <a:r>
                        <a:rPr lang="en-US" sz="1600" kern="1200" noProof="0">
                          <a:solidFill>
                            <a:srgbClr val="006341"/>
                          </a:solidFill>
                          <a:latin typeface="Arial"/>
                          <a:ea typeface="+mn-ea"/>
                          <a:cs typeface="Arial"/>
                          <a:hlinkClick r:id="rId23"/>
                        </a:rPr>
                        <a:t>banking</a:t>
                      </a:r>
                      <a:r>
                        <a:rPr lang="en-US" sz="1600" kern="1200" noProof="0">
                          <a:solidFill>
                            <a:srgbClr val="006341"/>
                          </a:solidFill>
                          <a:latin typeface="Arial"/>
                          <a:ea typeface="+mn-ea"/>
                          <a:cs typeface="Arial"/>
                        </a:rPr>
                        <a:t> brand by Brand Finance</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kern="1200" noProof="0">
                        <a:solidFill>
                          <a:srgbClr val="006341"/>
                        </a:solidFill>
                        <a:latin typeface="Arial"/>
                        <a:ea typeface="+mn-ea"/>
                        <a:cs typeface="Arial"/>
                      </a:endParaRPr>
                    </a:p>
                  </a:txBody>
                  <a:tcPr marL="0" marR="0" marT="14400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9523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8384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7" name="object 16">
            <a:extLst>
              <a:ext uri="{FF2B5EF4-FFF2-40B4-BE49-F238E27FC236}">
                <a16:creationId xmlns:a16="http://schemas.microsoft.com/office/drawing/2014/main" id="{8D67567F-258B-42F5-BFBD-FDFC3D8FF990}"/>
              </a:ext>
            </a:extLst>
          </p:cNvPr>
          <p:cNvSpPr/>
          <p:nvPr/>
        </p:nvSpPr>
        <p:spPr>
          <a:xfrm>
            <a:off x="8556310" y="223928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8" name="Rectangle 7">
            <a:extLst>
              <a:ext uri="{FF2B5EF4-FFF2-40B4-BE49-F238E27FC236}">
                <a16:creationId xmlns:a16="http://schemas.microsoft.com/office/drawing/2014/main" id="{E6D0594F-FBED-4E33-AF83-98D5909431E4}"/>
              </a:ext>
            </a:extLst>
          </p:cNvPr>
          <p:cNvSpPr/>
          <p:nvPr/>
        </p:nvSpPr>
        <p:spPr>
          <a:xfrm>
            <a:off x="90329" y="1273449"/>
            <a:ext cx="563879" cy="8698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C35D09ED-2751-495A-A3AA-3C00351AAEC4}"/>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object 16">
            <a:extLst>
              <a:ext uri="{FF2B5EF4-FFF2-40B4-BE49-F238E27FC236}">
                <a16:creationId xmlns:a16="http://schemas.microsoft.com/office/drawing/2014/main" id="{F536E341-565C-28FC-F956-6C260F2EAF3C}"/>
              </a:ext>
            </a:extLst>
          </p:cNvPr>
          <p:cNvSpPr/>
          <p:nvPr/>
        </p:nvSpPr>
        <p:spPr>
          <a:xfrm>
            <a:off x="11566646" y="2239282"/>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10" name="object 16">
            <a:extLst>
              <a:ext uri="{FF2B5EF4-FFF2-40B4-BE49-F238E27FC236}">
                <a16:creationId xmlns:a16="http://schemas.microsoft.com/office/drawing/2014/main" id="{FED27AFA-5D52-BCE2-81D8-58C9557517A9}"/>
              </a:ext>
            </a:extLst>
          </p:cNvPr>
          <p:cNvSpPr/>
          <p:nvPr/>
        </p:nvSpPr>
        <p:spPr>
          <a:xfrm>
            <a:off x="12600983" y="22098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11" name="object 16">
            <a:extLst>
              <a:ext uri="{FF2B5EF4-FFF2-40B4-BE49-F238E27FC236}">
                <a16:creationId xmlns:a16="http://schemas.microsoft.com/office/drawing/2014/main" id="{D2735509-1179-3E69-128F-5B5E4EB571F9}"/>
              </a:ext>
            </a:extLst>
          </p:cNvPr>
          <p:cNvSpPr/>
          <p:nvPr/>
        </p:nvSpPr>
        <p:spPr>
          <a:xfrm>
            <a:off x="10672507" y="224157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12" name="object 16">
            <a:extLst>
              <a:ext uri="{FF2B5EF4-FFF2-40B4-BE49-F238E27FC236}">
                <a16:creationId xmlns:a16="http://schemas.microsoft.com/office/drawing/2014/main" id="{D7178F04-3447-01BE-4F63-DE492D4B5365}"/>
              </a:ext>
            </a:extLst>
          </p:cNvPr>
          <p:cNvSpPr/>
          <p:nvPr/>
        </p:nvSpPr>
        <p:spPr>
          <a:xfrm>
            <a:off x="9675546" y="2227955"/>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13" name="object 16">
            <a:extLst>
              <a:ext uri="{FF2B5EF4-FFF2-40B4-BE49-F238E27FC236}">
                <a16:creationId xmlns:a16="http://schemas.microsoft.com/office/drawing/2014/main" id="{7F2B8252-B12A-F5C0-673B-5F98E15A3577}"/>
              </a:ext>
            </a:extLst>
          </p:cNvPr>
          <p:cNvSpPr/>
          <p:nvPr/>
        </p:nvSpPr>
        <p:spPr>
          <a:xfrm>
            <a:off x="8577735" y="323398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14" name="object 16">
            <a:extLst>
              <a:ext uri="{FF2B5EF4-FFF2-40B4-BE49-F238E27FC236}">
                <a16:creationId xmlns:a16="http://schemas.microsoft.com/office/drawing/2014/main" id="{5C8AC1AA-A222-FF48-5CC6-C0D7FB1BD8EA}"/>
              </a:ext>
            </a:extLst>
          </p:cNvPr>
          <p:cNvSpPr/>
          <p:nvPr/>
        </p:nvSpPr>
        <p:spPr>
          <a:xfrm>
            <a:off x="11544528" y="323964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15" name="object 16">
            <a:extLst>
              <a:ext uri="{FF2B5EF4-FFF2-40B4-BE49-F238E27FC236}">
                <a16:creationId xmlns:a16="http://schemas.microsoft.com/office/drawing/2014/main" id="{8208E866-258D-D043-7FCF-710AAD37B07E}"/>
              </a:ext>
            </a:extLst>
          </p:cNvPr>
          <p:cNvSpPr/>
          <p:nvPr/>
        </p:nvSpPr>
        <p:spPr>
          <a:xfrm>
            <a:off x="12600983" y="323964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16" name="object 16">
            <a:extLst>
              <a:ext uri="{FF2B5EF4-FFF2-40B4-BE49-F238E27FC236}">
                <a16:creationId xmlns:a16="http://schemas.microsoft.com/office/drawing/2014/main" id="{BFBD27F3-9840-1AB1-CA07-D0DCCEFCCB7C}"/>
              </a:ext>
            </a:extLst>
          </p:cNvPr>
          <p:cNvSpPr/>
          <p:nvPr/>
        </p:nvSpPr>
        <p:spPr>
          <a:xfrm>
            <a:off x="9612765" y="323398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17" name="object 16">
            <a:extLst>
              <a:ext uri="{FF2B5EF4-FFF2-40B4-BE49-F238E27FC236}">
                <a16:creationId xmlns:a16="http://schemas.microsoft.com/office/drawing/2014/main" id="{58C09FAD-A068-71C9-3E74-739FB75020D1}"/>
              </a:ext>
            </a:extLst>
          </p:cNvPr>
          <p:cNvSpPr/>
          <p:nvPr/>
        </p:nvSpPr>
        <p:spPr>
          <a:xfrm>
            <a:off x="12646138" y="4282988"/>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lang="en-ZA"/>
          </a:p>
        </p:txBody>
      </p:sp>
      <p:sp>
        <p:nvSpPr>
          <p:cNvPr id="20" name="Rectangle 19">
            <a:extLst>
              <a:ext uri="{FF2B5EF4-FFF2-40B4-BE49-F238E27FC236}">
                <a16:creationId xmlns:a16="http://schemas.microsoft.com/office/drawing/2014/main" id="{90D73DE3-F606-6E84-2799-8DAC164C3A2C}"/>
              </a:ext>
            </a:extLst>
          </p:cNvPr>
          <p:cNvSpPr/>
          <p:nvPr/>
        </p:nvSpPr>
        <p:spPr>
          <a:xfrm>
            <a:off x="13803454" y="1702672"/>
            <a:ext cx="6438049" cy="30742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1" name="Table 23">
            <a:extLst>
              <a:ext uri="{FF2B5EF4-FFF2-40B4-BE49-F238E27FC236}">
                <a16:creationId xmlns:a16="http://schemas.microsoft.com/office/drawing/2014/main" id="{5D3A8D7F-441F-F1B8-7EEE-07D9B644073D}"/>
              </a:ext>
            </a:extLst>
          </p:cNvPr>
          <p:cNvGraphicFramePr>
            <a:graphicFrameLocks noGrp="1"/>
          </p:cNvGraphicFramePr>
          <p:nvPr>
            <p:extLst>
              <p:ext uri="{D42A27DB-BD31-4B8C-83A1-F6EECF244321}">
                <p14:modId xmlns:p14="http://schemas.microsoft.com/office/powerpoint/2010/main" val="401942813"/>
              </p:ext>
            </p:extLst>
          </p:nvPr>
        </p:nvGraphicFramePr>
        <p:xfrm>
          <a:off x="13897819" y="1852781"/>
          <a:ext cx="4239270" cy="2650249"/>
        </p:xfrm>
        <a:graphic>
          <a:graphicData uri="http://schemas.openxmlformats.org/drawingml/2006/table">
            <a:tbl>
              <a:tblPr firstRow="1" bandRow="1">
                <a:tableStyleId>{D7AC3CCA-C797-4891-BE02-D94E43425B78}</a:tableStyleId>
              </a:tblPr>
              <a:tblGrid>
                <a:gridCol w="1804405">
                  <a:extLst>
                    <a:ext uri="{9D8B030D-6E8A-4147-A177-3AD203B41FA5}">
                      <a16:colId xmlns:a16="http://schemas.microsoft.com/office/drawing/2014/main" val="3258468545"/>
                    </a:ext>
                  </a:extLst>
                </a:gridCol>
                <a:gridCol w="1243041">
                  <a:extLst>
                    <a:ext uri="{9D8B030D-6E8A-4147-A177-3AD203B41FA5}">
                      <a16:colId xmlns:a16="http://schemas.microsoft.com/office/drawing/2014/main" val="845552103"/>
                    </a:ext>
                  </a:extLst>
                </a:gridCol>
                <a:gridCol w="1191824">
                  <a:extLst>
                    <a:ext uri="{9D8B030D-6E8A-4147-A177-3AD203B41FA5}">
                      <a16:colId xmlns:a16="http://schemas.microsoft.com/office/drawing/2014/main" val="791328125"/>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1 137 361</a:t>
                      </a:r>
                    </a:p>
                  </a:txBody>
                  <a:tcPr>
                    <a:noFill/>
                  </a:tcPr>
                </a:tc>
                <a:tc>
                  <a:txBody>
                    <a:bodyPr/>
                    <a:lstStyle/>
                    <a:p>
                      <a:pPr algn="ctr"/>
                      <a:r>
                        <a:rPr lang="en-ZA" sz="1600">
                          <a:latin typeface="Arial" panose="020B0604020202020204" pitchFamily="34" charset="0"/>
                          <a:cs typeface="Arial" panose="020B0604020202020204" pitchFamily="34" charset="0"/>
                        </a:rPr>
                        <a:t>1 142 684</a:t>
                      </a:r>
                    </a:p>
                  </a:txBody>
                  <a:tcPr>
                    <a:noFill/>
                  </a:tcPr>
                </a:tc>
                <a:extLst>
                  <a:ext uri="{0D108BD9-81ED-4DB2-BD59-A6C34878D82A}">
                    <a16:rowId xmlns:a16="http://schemas.microsoft.com/office/drawing/2014/main" val="1919229103"/>
                  </a:ext>
                </a:extLst>
              </a:tr>
              <a:tr h="378607">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380 367</a:t>
                      </a:r>
                    </a:p>
                  </a:txBody>
                  <a:tcPr>
                    <a:noFill/>
                  </a:tcPr>
                </a:tc>
                <a:tc>
                  <a:txBody>
                    <a:bodyPr/>
                    <a:lstStyle/>
                    <a:p>
                      <a:pPr algn="ctr"/>
                      <a:r>
                        <a:rPr lang="en-ZA" sz="1600">
                          <a:latin typeface="Arial" panose="020B0604020202020204" pitchFamily="34" charset="0"/>
                          <a:cs typeface="Arial" panose="020B0604020202020204" pitchFamily="34" charset="0"/>
                        </a:rPr>
                        <a:t>383 823</a:t>
                      </a:r>
                    </a:p>
                  </a:txBody>
                  <a:tcPr>
                    <a:noFill/>
                  </a:tcPr>
                </a:tc>
                <a:extLst>
                  <a:ext uri="{0D108BD9-81ED-4DB2-BD59-A6C34878D82A}">
                    <a16:rowId xmlns:a16="http://schemas.microsoft.com/office/drawing/2014/main" val="1063522109"/>
                  </a:ext>
                </a:extLst>
              </a:tr>
              <a:tr h="378607">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59 776</a:t>
                      </a:r>
                    </a:p>
                  </a:txBody>
                  <a:tcPr>
                    <a:noFill/>
                  </a:tcPr>
                </a:tc>
                <a:tc>
                  <a:txBody>
                    <a:bodyPr/>
                    <a:lstStyle/>
                    <a:p>
                      <a:pPr algn="ctr"/>
                      <a:r>
                        <a:rPr lang="en-ZA" sz="1600">
                          <a:latin typeface="Arial" panose="020B0604020202020204" pitchFamily="34" charset="0"/>
                          <a:cs typeface="Arial" panose="020B0604020202020204" pitchFamily="34" charset="0"/>
                        </a:rPr>
                        <a:t>60 981</a:t>
                      </a:r>
                    </a:p>
                  </a:txBody>
                  <a:tcPr>
                    <a:noFill/>
                  </a:tcPr>
                </a:tc>
                <a:extLst>
                  <a:ext uri="{0D108BD9-81ED-4DB2-BD59-A6C34878D82A}">
                    <a16:rowId xmlns:a16="http://schemas.microsoft.com/office/drawing/2014/main" val="2649566680"/>
                  </a:ext>
                </a:extLst>
              </a:tr>
              <a:tr h="378607">
                <a:tc>
                  <a:txBody>
                    <a:bodyPr/>
                    <a:lstStyle/>
                    <a:p>
                      <a:r>
                        <a:rPr lang="en-ZA" sz="1600">
                          <a:solidFill>
                            <a:schemeClr val="bg1"/>
                          </a:solidFill>
                          <a:latin typeface="Arial" panose="020B0604020202020204" pitchFamily="34" charset="0"/>
                          <a:cs typeface="Arial" panose="020B0604020202020204" pitchFamily="34" charset="0"/>
                        </a:rPr>
                        <a:t>YouTube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23 300</a:t>
                      </a:r>
                    </a:p>
                  </a:txBody>
                  <a:tcPr>
                    <a:noFill/>
                  </a:tcPr>
                </a:tc>
                <a:tc>
                  <a:txBody>
                    <a:bodyPr/>
                    <a:lstStyle/>
                    <a:p>
                      <a:pPr algn="ctr"/>
                      <a:r>
                        <a:rPr lang="en-ZA" sz="1600">
                          <a:latin typeface="Arial" panose="020B0604020202020204" pitchFamily="34" charset="0"/>
                          <a:cs typeface="Arial" panose="020B0604020202020204" pitchFamily="34" charset="0"/>
                        </a:rPr>
                        <a:t>23 500</a:t>
                      </a:r>
                    </a:p>
                  </a:txBody>
                  <a:tcPr>
                    <a:noFill/>
                  </a:tcPr>
                </a:tc>
                <a:extLst>
                  <a:ext uri="{0D108BD9-81ED-4DB2-BD59-A6C34878D82A}">
                    <a16:rowId xmlns:a16="http://schemas.microsoft.com/office/drawing/2014/main" val="1382081403"/>
                  </a:ext>
                </a:extLst>
              </a:tr>
              <a:tr h="378607">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4 297 140</a:t>
                      </a:r>
                    </a:p>
                  </a:txBody>
                  <a:tcPr>
                    <a:noFill/>
                  </a:tcPr>
                </a:tc>
                <a:tc>
                  <a:txBody>
                    <a:bodyPr/>
                    <a:lstStyle/>
                    <a:p>
                      <a:pPr algn="ctr"/>
                      <a:r>
                        <a:rPr lang="en-ZA" sz="1600">
                          <a:latin typeface="Arial" panose="020B0604020202020204" pitchFamily="34" charset="0"/>
                          <a:cs typeface="Arial" panose="020B0604020202020204" pitchFamily="34" charset="0"/>
                        </a:rPr>
                        <a:t>5 615 015</a:t>
                      </a:r>
                    </a:p>
                  </a:txBody>
                  <a:tcPr>
                    <a:noFill/>
                  </a:tcPr>
                </a:tc>
                <a:extLst>
                  <a:ext uri="{0D108BD9-81ED-4DB2-BD59-A6C34878D82A}">
                    <a16:rowId xmlns:a16="http://schemas.microsoft.com/office/drawing/2014/main" val="1618233984"/>
                  </a:ext>
                </a:extLst>
              </a:tr>
              <a:tr h="378607">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61</a:t>
                      </a:r>
                    </a:p>
                  </a:txBody>
                  <a:tcPr>
                    <a:noFill/>
                  </a:tcPr>
                </a:tc>
                <a:tc>
                  <a:txBody>
                    <a:bodyPr/>
                    <a:lstStyle/>
                    <a:p>
                      <a:pPr algn="ctr"/>
                      <a:r>
                        <a:rPr lang="en-ZA" sz="1600">
                          <a:latin typeface="Arial" panose="020B0604020202020204" pitchFamily="34" charset="0"/>
                          <a:cs typeface="Arial" panose="020B0604020202020204" pitchFamily="34" charset="0"/>
                        </a:rPr>
                        <a:t>62</a:t>
                      </a:r>
                    </a:p>
                  </a:txBody>
                  <a:tcPr>
                    <a:noFill/>
                  </a:tcPr>
                </a:tc>
                <a:extLst>
                  <a:ext uri="{0D108BD9-81ED-4DB2-BD59-A6C34878D82A}">
                    <a16:rowId xmlns:a16="http://schemas.microsoft.com/office/drawing/2014/main" val="364644315"/>
                  </a:ext>
                </a:extLst>
              </a:tr>
            </a:tbl>
          </a:graphicData>
        </a:graphic>
      </p:graphicFrame>
      <p:graphicFrame>
        <p:nvGraphicFramePr>
          <p:cNvPr id="22" name="Table 21">
            <a:extLst>
              <a:ext uri="{FF2B5EF4-FFF2-40B4-BE49-F238E27FC236}">
                <a16:creationId xmlns:a16="http://schemas.microsoft.com/office/drawing/2014/main" id="{374728EF-7545-10B5-59A7-D8C17A3BC48E}"/>
              </a:ext>
            </a:extLst>
          </p:cNvPr>
          <p:cNvGraphicFramePr>
            <a:graphicFrameLocks noGrp="1"/>
          </p:cNvGraphicFramePr>
          <p:nvPr>
            <p:extLst>
              <p:ext uri="{D42A27DB-BD31-4B8C-83A1-F6EECF244321}">
                <p14:modId xmlns:p14="http://schemas.microsoft.com/office/powerpoint/2010/main" val="1539806544"/>
              </p:ext>
            </p:extLst>
          </p:nvPr>
        </p:nvGraphicFramePr>
        <p:xfrm>
          <a:off x="18489136" y="1852781"/>
          <a:ext cx="1556075" cy="2650249"/>
        </p:xfrm>
        <a:graphic>
          <a:graphicData uri="http://schemas.openxmlformats.org/drawingml/2006/table">
            <a:tbl>
              <a:tblPr firstRow="1" bandRow="1">
                <a:tableStyleId>{D7AC3CCA-C797-4891-BE02-D94E43425B78}</a:tableStyleId>
              </a:tblPr>
              <a:tblGrid>
                <a:gridCol w="1556075">
                  <a:extLst>
                    <a:ext uri="{9D8B030D-6E8A-4147-A177-3AD203B41FA5}">
                      <a16:colId xmlns:a16="http://schemas.microsoft.com/office/drawing/2014/main" val="845552103"/>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pPr algn="ctr"/>
                      <a:r>
                        <a:rPr lang="en-ZA" sz="1600">
                          <a:latin typeface="Arial" panose="020B0604020202020204" pitchFamily="34" charset="0"/>
                          <a:cs typeface="Arial" panose="020B0604020202020204" pitchFamily="34" charset="0"/>
                        </a:rPr>
                        <a:t>5.3</a:t>
                      </a:r>
                    </a:p>
                  </a:txBody>
                  <a:tcPr>
                    <a:noFill/>
                  </a:tcPr>
                </a:tc>
                <a:extLst>
                  <a:ext uri="{0D108BD9-81ED-4DB2-BD59-A6C34878D82A}">
                    <a16:rowId xmlns:a16="http://schemas.microsoft.com/office/drawing/2014/main" val="1919229103"/>
                  </a:ext>
                </a:extLst>
              </a:tr>
              <a:tr h="378607">
                <a:tc>
                  <a:txBody>
                    <a:bodyPr/>
                    <a:lstStyle/>
                    <a:p>
                      <a:pPr algn="ctr"/>
                      <a:r>
                        <a:rPr lang="en-ZA" sz="1600">
                          <a:latin typeface="Arial" panose="020B0604020202020204" pitchFamily="34" charset="0"/>
                          <a:cs typeface="Arial" panose="020B0604020202020204" pitchFamily="34" charset="0"/>
                        </a:rPr>
                        <a:t>3.5</a:t>
                      </a:r>
                    </a:p>
                  </a:txBody>
                  <a:tcPr>
                    <a:noFill/>
                  </a:tcPr>
                </a:tc>
                <a:extLst>
                  <a:ext uri="{0D108BD9-81ED-4DB2-BD59-A6C34878D82A}">
                    <a16:rowId xmlns:a16="http://schemas.microsoft.com/office/drawing/2014/main" val="1063522109"/>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1.2</a:t>
                      </a:r>
                    </a:p>
                  </a:txBody>
                  <a:tcPr>
                    <a:noFill/>
                  </a:tcPr>
                </a:tc>
                <a:extLst>
                  <a:ext uri="{0D108BD9-81ED-4DB2-BD59-A6C34878D82A}">
                    <a16:rowId xmlns:a16="http://schemas.microsoft.com/office/drawing/2014/main" val="894353708"/>
                  </a:ext>
                </a:extLst>
              </a:tr>
              <a:tr h="378607">
                <a:tc>
                  <a:txBody>
                    <a:bodyPr/>
                    <a:lstStyle/>
                    <a:p>
                      <a:pPr algn="ctr"/>
                      <a:r>
                        <a:rPr lang="en-ZA" sz="1600">
                          <a:latin typeface="Arial" panose="020B0604020202020204" pitchFamily="34" charset="0"/>
                          <a:cs typeface="Arial" panose="020B0604020202020204" pitchFamily="34" charset="0"/>
                        </a:rPr>
                        <a:t>0.2</a:t>
                      </a:r>
                    </a:p>
                  </a:txBody>
                  <a:tcPr>
                    <a:noFill/>
                  </a:tcPr>
                </a:tc>
                <a:extLst>
                  <a:ext uri="{0D108BD9-81ED-4DB2-BD59-A6C34878D82A}">
                    <a16:rowId xmlns:a16="http://schemas.microsoft.com/office/drawing/2014/main" val="1690145944"/>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1 318</a:t>
                      </a:r>
                    </a:p>
                  </a:txBody>
                  <a:tcPr>
                    <a:noFill/>
                  </a:tcPr>
                </a:tc>
                <a:extLst>
                  <a:ext uri="{0D108BD9-81ED-4DB2-BD59-A6C34878D82A}">
                    <a16:rowId xmlns:a16="http://schemas.microsoft.com/office/drawing/2014/main" val="1416317741"/>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1</a:t>
                      </a:r>
                    </a:p>
                  </a:txBody>
                  <a:tcPr>
                    <a:noFill/>
                  </a:tcPr>
                </a:tc>
                <a:extLst>
                  <a:ext uri="{0D108BD9-81ED-4DB2-BD59-A6C34878D82A}">
                    <a16:rowId xmlns:a16="http://schemas.microsoft.com/office/drawing/2014/main" val="4254077085"/>
                  </a:ext>
                </a:extLst>
              </a:tr>
            </a:tbl>
          </a:graphicData>
        </a:graphic>
      </p:graphicFrame>
      <p:sp>
        <p:nvSpPr>
          <p:cNvPr id="23" name="Isosceles Triangle 22">
            <a:extLst>
              <a:ext uri="{FF2B5EF4-FFF2-40B4-BE49-F238E27FC236}">
                <a16:creationId xmlns:a16="http://schemas.microsoft.com/office/drawing/2014/main" id="{E72EECA5-A4DD-C505-A200-98224287E852}"/>
              </a:ext>
            </a:extLst>
          </p:cNvPr>
          <p:cNvSpPr/>
          <p:nvPr/>
        </p:nvSpPr>
        <p:spPr>
          <a:xfrm>
            <a:off x="18726178" y="3392742"/>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24" name="Picture 23">
            <a:extLst>
              <a:ext uri="{FF2B5EF4-FFF2-40B4-BE49-F238E27FC236}">
                <a16:creationId xmlns:a16="http://schemas.microsoft.com/office/drawing/2014/main" id="{BA1FB37B-9DA3-2F5A-A596-25777D9BD94A}"/>
              </a:ext>
            </a:extLst>
          </p:cNvPr>
          <p:cNvPicPr>
            <a:picLocks noChangeAspect="1"/>
          </p:cNvPicPr>
          <p:nvPr/>
        </p:nvPicPr>
        <p:blipFill rotWithShape="1">
          <a:blip r:embed="rId24"/>
          <a:srcRect l="18738" t="79751" r="65480" b="18264"/>
          <a:stretch/>
        </p:blipFill>
        <p:spPr>
          <a:xfrm>
            <a:off x="640081" y="8259598"/>
            <a:ext cx="4785359" cy="338469"/>
          </a:xfrm>
          <a:prstGeom prst="rect">
            <a:avLst/>
          </a:prstGeom>
        </p:spPr>
      </p:pic>
      <p:sp>
        <p:nvSpPr>
          <p:cNvPr id="25" name="Rectangle 24">
            <a:extLst>
              <a:ext uri="{FF2B5EF4-FFF2-40B4-BE49-F238E27FC236}">
                <a16:creationId xmlns:a16="http://schemas.microsoft.com/office/drawing/2014/main" id="{7722DC89-9417-1003-049B-AB088A29CB0A}"/>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6" name="Rectangle 25">
            <a:extLst>
              <a:ext uri="{FF2B5EF4-FFF2-40B4-BE49-F238E27FC236}">
                <a16:creationId xmlns:a16="http://schemas.microsoft.com/office/drawing/2014/main" id="{D4CE746E-7484-3977-1412-E6232882C4CB}"/>
              </a:ext>
            </a:extLst>
          </p:cNvPr>
          <p:cNvSpPr/>
          <p:nvPr/>
        </p:nvSpPr>
        <p:spPr>
          <a:xfrm>
            <a:off x="13800781" y="8070764"/>
            <a:ext cx="6370122" cy="2090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7" name="Table 23">
            <a:extLst>
              <a:ext uri="{FF2B5EF4-FFF2-40B4-BE49-F238E27FC236}">
                <a16:creationId xmlns:a16="http://schemas.microsoft.com/office/drawing/2014/main" id="{7468CF86-C080-F067-3F79-CFA283FAE906}"/>
              </a:ext>
            </a:extLst>
          </p:cNvPr>
          <p:cNvGraphicFramePr>
            <a:graphicFrameLocks noGrp="1"/>
          </p:cNvGraphicFramePr>
          <p:nvPr>
            <p:extLst>
              <p:ext uri="{D42A27DB-BD31-4B8C-83A1-F6EECF244321}">
                <p14:modId xmlns:p14="http://schemas.microsoft.com/office/powerpoint/2010/main" val="2145241522"/>
              </p:ext>
            </p:extLst>
          </p:nvPr>
        </p:nvGraphicFramePr>
        <p:xfrm>
          <a:off x="13894695" y="8342839"/>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62%</a:t>
                      </a:r>
                    </a:p>
                  </a:txBody>
                  <a:tcPr>
                    <a:noFill/>
                  </a:tcPr>
                </a:tc>
                <a:tc>
                  <a:txBody>
                    <a:bodyPr/>
                    <a:lstStyle/>
                    <a:p>
                      <a:pPr algn="ctr"/>
                      <a:r>
                        <a:rPr lang="en-ZA" sz="1600">
                          <a:latin typeface="Arial" panose="020B0604020202020204" pitchFamily="34" charset="0"/>
                          <a:cs typeface="Arial" panose="020B0604020202020204" pitchFamily="34" charset="0"/>
                        </a:rPr>
                        <a:t>62%</a:t>
                      </a:r>
                    </a:p>
                  </a:txBody>
                  <a:tcPr>
                    <a:no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37%</a:t>
                      </a:r>
                    </a:p>
                  </a:txBody>
                  <a:tcPr>
                    <a:noFill/>
                  </a:tcPr>
                </a:tc>
                <a:tc>
                  <a:txBody>
                    <a:bodyPr/>
                    <a:lstStyle/>
                    <a:p>
                      <a:pPr algn="ctr"/>
                      <a:r>
                        <a:rPr lang="en-ZA" sz="1600">
                          <a:latin typeface="Arial" panose="020B0604020202020204" pitchFamily="34" charset="0"/>
                          <a:cs typeface="Arial" panose="020B0604020202020204" pitchFamily="34" charset="0"/>
                        </a:rPr>
                        <a:t>42%</a:t>
                      </a:r>
                    </a:p>
                  </a:txBody>
                  <a:tcPr>
                    <a:no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19%</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19%</a:t>
                      </a:r>
                    </a:p>
                  </a:txBody>
                  <a:tcPr>
                    <a:solidFill>
                      <a:schemeClr val="bg1"/>
                    </a:solidFill>
                  </a:tcPr>
                </a:tc>
                <a:extLst>
                  <a:ext uri="{0D108BD9-81ED-4DB2-BD59-A6C34878D82A}">
                    <a16:rowId xmlns:a16="http://schemas.microsoft.com/office/drawing/2014/main" val="2932262144"/>
                  </a:ext>
                </a:extLst>
              </a:tr>
            </a:tbl>
          </a:graphicData>
        </a:graphic>
      </p:graphicFrame>
      <p:graphicFrame>
        <p:nvGraphicFramePr>
          <p:cNvPr id="28" name="Table 27">
            <a:extLst>
              <a:ext uri="{FF2B5EF4-FFF2-40B4-BE49-F238E27FC236}">
                <a16:creationId xmlns:a16="http://schemas.microsoft.com/office/drawing/2014/main" id="{D07F68F7-83A0-D2A4-51DE-6892F680D68B}"/>
              </a:ext>
            </a:extLst>
          </p:cNvPr>
          <p:cNvGraphicFramePr>
            <a:graphicFrameLocks noGrp="1"/>
          </p:cNvGraphicFramePr>
          <p:nvPr>
            <p:extLst>
              <p:ext uri="{D42A27DB-BD31-4B8C-83A1-F6EECF244321}">
                <p14:modId xmlns:p14="http://schemas.microsoft.com/office/powerpoint/2010/main" val="608739680"/>
              </p:ext>
            </p:extLst>
          </p:nvPr>
        </p:nvGraphicFramePr>
        <p:xfrm>
          <a:off x="18726178" y="8342839"/>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a:t>
                      </a:r>
                    </a:p>
                  </a:txBody>
                  <a:tcPr>
                    <a:no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+5%</a:t>
                      </a:r>
                    </a:p>
                  </a:txBody>
                  <a:tcPr>
                    <a:no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a:t>
                      </a:r>
                    </a:p>
                  </a:txBody>
                  <a:tcPr>
                    <a:noFill/>
                  </a:tcPr>
                </a:tc>
                <a:extLst>
                  <a:ext uri="{0D108BD9-81ED-4DB2-BD59-A6C34878D82A}">
                    <a16:rowId xmlns:a16="http://schemas.microsoft.com/office/drawing/2014/main" val="1685480641"/>
                  </a:ext>
                </a:extLst>
              </a:tr>
            </a:tbl>
          </a:graphicData>
        </a:graphic>
      </p:graphicFrame>
      <p:sp>
        <p:nvSpPr>
          <p:cNvPr id="29" name="Isosceles Triangle 28">
            <a:extLst>
              <a:ext uri="{FF2B5EF4-FFF2-40B4-BE49-F238E27FC236}">
                <a16:creationId xmlns:a16="http://schemas.microsoft.com/office/drawing/2014/main" id="{106FC809-B728-831E-877B-4A60AF7E567A}"/>
              </a:ext>
            </a:extLst>
          </p:cNvPr>
          <p:cNvSpPr/>
          <p:nvPr/>
        </p:nvSpPr>
        <p:spPr>
          <a:xfrm rot="10800000" flipV="1">
            <a:off x="18813756" y="9179595"/>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4" name="TextBox 33">
            <a:extLst>
              <a:ext uri="{FF2B5EF4-FFF2-40B4-BE49-F238E27FC236}">
                <a16:creationId xmlns:a16="http://schemas.microsoft.com/office/drawing/2014/main" id="{DC9CEBDF-64F7-43CA-CC8B-B1DB489301DF}"/>
              </a:ext>
            </a:extLst>
          </p:cNvPr>
          <p:cNvSpPr txBox="1"/>
          <p:nvPr/>
        </p:nvSpPr>
        <p:spPr>
          <a:xfrm>
            <a:off x="6642417" y="987061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5" name="TextBox 34">
            <a:extLst>
              <a:ext uri="{FF2B5EF4-FFF2-40B4-BE49-F238E27FC236}">
                <a16:creationId xmlns:a16="http://schemas.microsoft.com/office/drawing/2014/main" id="{44462CCB-04EA-A299-A565-8A810544B77E}"/>
              </a:ext>
            </a:extLst>
          </p:cNvPr>
          <p:cNvSpPr txBox="1"/>
          <p:nvPr/>
        </p:nvSpPr>
        <p:spPr>
          <a:xfrm>
            <a:off x="13835174" y="988383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6" name="Rectangle 35">
            <a:extLst>
              <a:ext uri="{FF2B5EF4-FFF2-40B4-BE49-F238E27FC236}">
                <a16:creationId xmlns:a16="http://schemas.microsoft.com/office/drawing/2014/main" id="{1BCC466B-B15C-47C2-7F65-613F53C92AAA}"/>
              </a:ext>
            </a:extLst>
          </p:cNvPr>
          <p:cNvSpPr/>
          <p:nvPr/>
        </p:nvSpPr>
        <p:spPr>
          <a:xfrm>
            <a:off x="650717" y="6246471"/>
            <a:ext cx="5512600" cy="357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7" name="Table 36">
            <a:extLst>
              <a:ext uri="{FF2B5EF4-FFF2-40B4-BE49-F238E27FC236}">
                <a16:creationId xmlns:a16="http://schemas.microsoft.com/office/drawing/2014/main" id="{BE992182-27C5-B89E-B6DF-8EE97EFF4679}"/>
              </a:ext>
            </a:extLst>
          </p:cNvPr>
          <p:cNvGraphicFramePr>
            <a:graphicFrameLocks noGrp="1"/>
          </p:cNvGraphicFramePr>
          <p:nvPr>
            <p:extLst>
              <p:ext uri="{D42A27DB-BD31-4B8C-83A1-F6EECF244321}">
                <p14:modId xmlns:p14="http://schemas.microsoft.com/office/powerpoint/2010/main" val="1511954831"/>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7%</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59%</a:t>
                      </a:r>
                    </a:p>
                  </a:txBody>
                  <a:tcPr>
                    <a:noFill/>
                  </a:tcPr>
                </a:tc>
                <a:extLst>
                  <a:ext uri="{0D108BD9-81ED-4DB2-BD59-A6C34878D82A}">
                    <a16:rowId xmlns:a16="http://schemas.microsoft.com/office/drawing/2014/main" val="1919229103"/>
                  </a:ext>
                </a:extLst>
              </a:tr>
            </a:tbl>
          </a:graphicData>
        </a:graphic>
      </p:graphicFrame>
      <p:sp>
        <p:nvSpPr>
          <p:cNvPr id="40" name="Rectangle 39">
            <a:extLst>
              <a:ext uri="{FF2B5EF4-FFF2-40B4-BE49-F238E27FC236}">
                <a16:creationId xmlns:a16="http://schemas.microsoft.com/office/drawing/2014/main" id="{FFB5839D-2D90-43C4-0C70-63FCA20499FF}"/>
              </a:ext>
            </a:extLst>
          </p:cNvPr>
          <p:cNvSpPr/>
          <p:nvPr/>
        </p:nvSpPr>
        <p:spPr>
          <a:xfrm>
            <a:off x="6413191" y="5622902"/>
            <a:ext cx="7130866" cy="45249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41" name="Chart 40">
            <a:extLst>
              <a:ext uri="{FF2B5EF4-FFF2-40B4-BE49-F238E27FC236}">
                <a16:creationId xmlns:a16="http://schemas.microsoft.com/office/drawing/2014/main" id="{A8FFB8A7-5EB7-F9CD-42BF-DC337CC9E3A6}"/>
              </a:ext>
            </a:extLst>
          </p:cNvPr>
          <p:cNvGraphicFramePr/>
          <p:nvPr>
            <p:extLst>
              <p:ext uri="{D42A27DB-BD31-4B8C-83A1-F6EECF244321}">
                <p14:modId xmlns:p14="http://schemas.microsoft.com/office/powerpoint/2010/main" val="3006397550"/>
              </p:ext>
            </p:extLst>
          </p:nvPr>
        </p:nvGraphicFramePr>
        <p:xfrm>
          <a:off x="6471524" y="6246471"/>
          <a:ext cx="7380739" cy="3691612"/>
        </p:xfrm>
        <a:graphic>
          <a:graphicData uri="http://schemas.openxmlformats.org/drawingml/2006/chart">
            <c:chart xmlns:c="http://schemas.openxmlformats.org/drawingml/2006/chart" xmlns:r="http://schemas.openxmlformats.org/officeDocument/2006/relationships" r:id="rId25"/>
          </a:graphicData>
        </a:graphic>
      </p:graphicFrame>
      <p:cxnSp>
        <p:nvCxnSpPr>
          <p:cNvPr id="42" name="Straight Connector 41">
            <a:extLst>
              <a:ext uri="{FF2B5EF4-FFF2-40B4-BE49-F238E27FC236}">
                <a16:creationId xmlns:a16="http://schemas.microsoft.com/office/drawing/2014/main" id="{64453D7A-0999-38C3-E665-C809A596F7B6}"/>
              </a:ext>
            </a:extLst>
          </p:cNvPr>
          <p:cNvCxnSpPr/>
          <p:nvPr/>
        </p:nvCxnSpPr>
        <p:spPr>
          <a:xfrm>
            <a:off x="8324193" y="6077965"/>
            <a:ext cx="0" cy="3140907"/>
          </a:xfrm>
          <a:prstGeom prst="line">
            <a:avLst/>
          </a:prstGeom>
        </p:spPr>
        <p:style>
          <a:lnRef idx="1">
            <a:schemeClr val="accent3"/>
          </a:lnRef>
          <a:fillRef idx="0">
            <a:schemeClr val="accent3"/>
          </a:fillRef>
          <a:effectRef idx="0">
            <a:schemeClr val="accent3"/>
          </a:effectRef>
          <a:fontRef idx="minor">
            <a:schemeClr val="tx1"/>
          </a:fontRef>
        </p:style>
      </p:cxnSp>
      <p:sp>
        <p:nvSpPr>
          <p:cNvPr id="43" name="TextBox 42">
            <a:extLst>
              <a:ext uri="{FF2B5EF4-FFF2-40B4-BE49-F238E27FC236}">
                <a16:creationId xmlns:a16="http://schemas.microsoft.com/office/drawing/2014/main" id="{B67F42F3-95FF-6A15-5D62-BC9769A9109E}"/>
              </a:ext>
            </a:extLst>
          </p:cNvPr>
          <p:cNvSpPr txBox="1"/>
          <p:nvPr/>
        </p:nvSpPr>
        <p:spPr>
          <a:xfrm>
            <a:off x="6794817" y="1002301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19" name="Isosceles Triangle 18">
            <a:extLst>
              <a:ext uri="{FF2B5EF4-FFF2-40B4-BE49-F238E27FC236}">
                <a16:creationId xmlns:a16="http://schemas.microsoft.com/office/drawing/2014/main" id="{4C7DF027-2DBF-BDD9-3883-8BE9E58C379F}"/>
              </a:ext>
            </a:extLst>
          </p:cNvPr>
          <p:cNvSpPr/>
          <p:nvPr/>
        </p:nvSpPr>
        <p:spPr>
          <a:xfrm>
            <a:off x="18726178" y="3832643"/>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2" name="Isosceles Triangle 31">
            <a:extLst>
              <a:ext uri="{FF2B5EF4-FFF2-40B4-BE49-F238E27FC236}">
                <a16:creationId xmlns:a16="http://schemas.microsoft.com/office/drawing/2014/main" id="{9EDA0155-2E4E-AB95-B88F-71CA63459305}"/>
              </a:ext>
            </a:extLst>
          </p:cNvPr>
          <p:cNvSpPr/>
          <p:nvPr/>
        </p:nvSpPr>
        <p:spPr>
          <a:xfrm>
            <a:off x="18726178" y="4227999"/>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Isosceles Triangle 32">
            <a:extLst>
              <a:ext uri="{FF2B5EF4-FFF2-40B4-BE49-F238E27FC236}">
                <a16:creationId xmlns:a16="http://schemas.microsoft.com/office/drawing/2014/main" id="{7EC866C6-72CB-5A43-2D5F-E1DF3F39D7A6}"/>
              </a:ext>
            </a:extLst>
          </p:cNvPr>
          <p:cNvSpPr/>
          <p:nvPr/>
        </p:nvSpPr>
        <p:spPr>
          <a:xfrm>
            <a:off x="18726178" y="2334901"/>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4" name="Isosceles Triangle 43">
            <a:extLst>
              <a:ext uri="{FF2B5EF4-FFF2-40B4-BE49-F238E27FC236}">
                <a16:creationId xmlns:a16="http://schemas.microsoft.com/office/drawing/2014/main" id="{32E7005B-0018-BE94-8AE1-0BA7468A747F}"/>
              </a:ext>
            </a:extLst>
          </p:cNvPr>
          <p:cNvSpPr/>
          <p:nvPr/>
        </p:nvSpPr>
        <p:spPr>
          <a:xfrm>
            <a:off x="18726178" y="2657981"/>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Isosceles Triangle 44">
            <a:extLst>
              <a:ext uri="{FF2B5EF4-FFF2-40B4-BE49-F238E27FC236}">
                <a16:creationId xmlns:a16="http://schemas.microsoft.com/office/drawing/2014/main" id="{EBF30FD1-1A48-95DD-6686-AC2B7B6FA20D}"/>
              </a:ext>
            </a:extLst>
          </p:cNvPr>
          <p:cNvSpPr/>
          <p:nvPr/>
        </p:nvSpPr>
        <p:spPr>
          <a:xfrm>
            <a:off x="18726178" y="3005021"/>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6" name="Rectangle 45">
            <a:extLst>
              <a:ext uri="{FF2B5EF4-FFF2-40B4-BE49-F238E27FC236}">
                <a16:creationId xmlns:a16="http://schemas.microsoft.com/office/drawing/2014/main" id="{A8BF87C4-A107-067C-E811-88492DEAE57B}"/>
              </a:ext>
            </a:extLst>
          </p:cNvPr>
          <p:cNvSpPr/>
          <p:nvPr/>
        </p:nvSpPr>
        <p:spPr>
          <a:xfrm>
            <a:off x="3550920" y="5257800"/>
            <a:ext cx="2321943" cy="82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8" name="Rectangle 17">
            <a:extLst>
              <a:ext uri="{FF2B5EF4-FFF2-40B4-BE49-F238E27FC236}">
                <a16:creationId xmlns:a16="http://schemas.microsoft.com/office/drawing/2014/main" id="{51A6A56A-C201-4DD2-410C-61247A794411}"/>
              </a:ext>
            </a:extLst>
          </p:cNvPr>
          <p:cNvSpPr/>
          <p:nvPr/>
        </p:nvSpPr>
        <p:spPr>
          <a:xfrm>
            <a:off x="704535" y="554636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Channel Growth ,textbox ,textbox ,test ,textbox ,textbox ,textbox ,textbox ,textbox ,textbox ,textbox ,Money Experts That Do Good and Brand Personality ,textbox ,textbox ,textbox ,shape ,shape ,shape ,shape ,textbox ,textbox ,tableEx ,tableEx ,tableEx ,tableEx ,tableEx ,tableEx ,tableEx ,slicer ,tableEx ,image. Please refer to the notes on this slide for details"/>
          <p:cNvPicPr>
            <a:picLocks noChangeAspect="1"/>
          </p:cNvPicPr>
          <p:nvPr/>
        </p:nvPicPr>
        <p:blipFill>
          <a:blip r:embed="rId3"/>
          <a:stretch>
            <a:fillRect/>
          </a:stretch>
        </p:blipFill>
        <p:spPr>
          <a:xfrm>
            <a:off x="0" y="745"/>
            <a:ext cx="20105687" cy="11309449"/>
          </a:xfrm>
          <a:prstGeom prst="rect">
            <a:avLst/>
          </a:prstGeom>
          <a:noFill/>
        </p:spPr>
      </p:pic>
      <p:sp>
        <p:nvSpPr>
          <p:cNvPr id="4" name="Title" hidden="1"/>
          <p:cNvSpPr>
            <a:spLocks noGrp="1"/>
          </p:cNvSpPr>
          <p:nvPr>
            <p:ph type="title"/>
          </p:nvPr>
        </p:nvSpPr>
        <p:spPr/>
        <p:txBody>
          <a:bodyPr/>
          <a:lstStyle/>
          <a:p>
            <a:r>
              <a:t>Standard Bank - Brand</a:t>
            </a:r>
          </a:p>
        </p:txBody>
      </p:sp>
      <p:graphicFrame>
        <p:nvGraphicFramePr>
          <p:cNvPr id="5" name="object 19">
            <a:extLst>
              <a:ext uri="{FF2B5EF4-FFF2-40B4-BE49-F238E27FC236}">
                <a16:creationId xmlns:a16="http://schemas.microsoft.com/office/drawing/2014/main" id="{8777E7C0-5DE0-4985-B543-D9A8329FE260}"/>
              </a:ext>
            </a:extLst>
          </p:cNvPr>
          <p:cNvGraphicFramePr>
            <a:graphicFrameLocks noGrp="1"/>
          </p:cNvGraphicFramePr>
          <p:nvPr>
            <p:extLst>
              <p:ext uri="{D42A27DB-BD31-4B8C-83A1-F6EECF244321}">
                <p14:modId xmlns:p14="http://schemas.microsoft.com/office/powerpoint/2010/main" val="2465951246"/>
              </p:ext>
            </p:extLst>
          </p:nvPr>
        </p:nvGraphicFramePr>
        <p:xfrm>
          <a:off x="773373" y="1232341"/>
          <a:ext cx="12767397" cy="6217478"/>
        </p:xfrm>
        <a:graphic>
          <a:graphicData uri="http://schemas.openxmlformats.org/drawingml/2006/table">
            <a:tbl>
              <a:tblPr firstRow="1" bandRow="1">
                <a:tableStyleId>{2D5ABB26-0587-4C30-8999-92F81FD0307C}</a:tableStyleId>
              </a:tblPr>
              <a:tblGrid>
                <a:gridCol w="7374340">
                  <a:extLst>
                    <a:ext uri="{9D8B030D-6E8A-4147-A177-3AD203B41FA5}">
                      <a16:colId xmlns:a16="http://schemas.microsoft.com/office/drawing/2014/main" val="20000"/>
                    </a:ext>
                  </a:extLst>
                </a:gridCol>
                <a:gridCol w="1037230">
                  <a:extLst>
                    <a:ext uri="{9D8B030D-6E8A-4147-A177-3AD203B41FA5}">
                      <a16:colId xmlns:a16="http://schemas.microsoft.com/office/drawing/2014/main" val="20001"/>
                    </a:ext>
                  </a:extLst>
                </a:gridCol>
                <a:gridCol w="955344">
                  <a:extLst>
                    <a:ext uri="{9D8B030D-6E8A-4147-A177-3AD203B41FA5}">
                      <a16:colId xmlns:a16="http://schemas.microsoft.com/office/drawing/2014/main" val="20002"/>
                    </a:ext>
                  </a:extLst>
                </a:gridCol>
                <a:gridCol w="1187355">
                  <a:extLst>
                    <a:ext uri="{9D8B030D-6E8A-4147-A177-3AD203B41FA5}">
                      <a16:colId xmlns:a16="http://schemas.microsoft.com/office/drawing/2014/main" val="20003"/>
                    </a:ext>
                  </a:extLst>
                </a:gridCol>
                <a:gridCol w="887104">
                  <a:extLst>
                    <a:ext uri="{9D8B030D-6E8A-4147-A177-3AD203B41FA5}">
                      <a16:colId xmlns:a16="http://schemas.microsoft.com/office/drawing/2014/main" val="20004"/>
                    </a:ext>
                  </a:extLst>
                </a:gridCol>
                <a:gridCol w="1326024">
                  <a:extLst>
                    <a:ext uri="{9D8B030D-6E8A-4147-A177-3AD203B41FA5}">
                      <a16:colId xmlns:a16="http://schemas.microsoft.com/office/drawing/2014/main" val="20005"/>
                    </a:ext>
                  </a:extLst>
                </a:gridCol>
              </a:tblGrid>
              <a:tr h="592100">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253238">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The </a:t>
                      </a:r>
                      <a:r>
                        <a:rPr lang="en-US" sz="1600" i="1">
                          <a:solidFill>
                            <a:srgbClr val="006341"/>
                          </a:solidFill>
                          <a:latin typeface="Arial"/>
                          <a:cs typeface="Arial"/>
                        </a:rPr>
                        <a:t>“Imagine what we can do for you” </a:t>
                      </a:r>
                      <a:r>
                        <a:rPr lang="en-US" sz="1600" i="0">
                          <a:solidFill>
                            <a:srgbClr val="006341"/>
                          </a:solidFill>
                          <a:latin typeface="Arial"/>
                          <a:cs typeface="Arial"/>
                        </a:rPr>
                        <a:t>campaign</a:t>
                      </a:r>
                      <a:r>
                        <a:rPr lang="en-US" sz="1600" i="1">
                          <a:solidFill>
                            <a:srgbClr val="006341"/>
                          </a:solidFill>
                          <a:latin typeface="Arial"/>
                          <a:cs typeface="Arial"/>
                        </a:rPr>
                        <a:t> </a:t>
                      </a:r>
                      <a:r>
                        <a:rPr lang="en-US" sz="1600">
                          <a:solidFill>
                            <a:srgbClr val="006341"/>
                          </a:solidFill>
                          <a:latin typeface="Arial"/>
                          <a:cs typeface="Arial"/>
                        </a:rPr>
                        <a:t>saw various executions focusing on the </a:t>
                      </a:r>
                      <a:r>
                        <a:rPr lang="en-US" sz="1600">
                          <a:solidFill>
                            <a:srgbClr val="006341"/>
                          </a:solidFill>
                          <a:latin typeface="Arial"/>
                          <a:cs typeface="Arial"/>
                          <a:hlinkClick r:id="rId4"/>
                        </a:rPr>
                        <a:t>youth</a:t>
                      </a:r>
                      <a:r>
                        <a:rPr lang="en-US" sz="1600">
                          <a:solidFill>
                            <a:srgbClr val="006341"/>
                          </a:solidFill>
                          <a:latin typeface="Arial"/>
                          <a:cs typeface="Arial"/>
                        </a:rPr>
                        <a:t>, women </a:t>
                      </a:r>
                      <a:r>
                        <a:rPr lang="en-US" sz="1600">
                          <a:solidFill>
                            <a:srgbClr val="006341"/>
                          </a:solidFill>
                          <a:latin typeface="Arial"/>
                          <a:cs typeface="Arial"/>
                          <a:hlinkClick r:id="rId5"/>
                        </a:rPr>
                        <a:t>empowerment </a:t>
                      </a:r>
                      <a:r>
                        <a:rPr lang="en-US" sz="1600">
                          <a:solidFill>
                            <a:srgbClr val="006341"/>
                          </a:solidFill>
                          <a:latin typeface="Arial"/>
                          <a:cs typeface="Arial"/>
                        </a:rPr>
                        <a:t>, celebrating its </a:t>
                      </a:r>
                      <a:r>
                        <a:rPr lang="en-US" sz="1600">
                          <a:solidFill>
                            <a:srgbClr val="006341"/>
                          </a:solidFill>
                          <a:latin typeface="Arial"/>
                          <a:cs typeface="Arial"/>
                          <a:hlinkClick r:id="rId6"/>
                        </a:rPr>
                        <a:t>10 million </a:t>
                      </a:r>
                      <a:r>
                        <a:rPr lang="en-US" sz="1600">
                          <a:solidFill>
                            <a:srgbClr val="006341"/>
                          </a:solidFill>
                          <a:latin typeface="Arial"/>
                          <a:cs typeface="Arial"/>
                        </a:rPr>
                        <a:t>clients, while also highlighting private </a:t>
                      </a:r>
                      <a:r>
                        <a:rPr lang="en-US" sz="1600">
                          <a:solidFill>
                            <a:srgbClr val="006341"/>
                          </a:solidFill>
                          <a:latin typeface="Arial"/>
                          <a:cs typeface="Arial"/>
                          <a:hlinkClick r:id="rId7"/>
                        </a:rPr>
                        <a:t>banking</a:t>
                      </a:r>
                      <a:r>
                        <a:rPr lang="en-US" sz="1600">
                          <a:solidFill>
                            <a:srgbClr val="006341"/>
                          </a:solidFill>
                          <a:latin typeface="Arial"/>
                          <a:cs typeface="Arial"/>
                        </a:rPr>
                        <a:t> and CIB </a:t>
                      </a:r>
                      <a:r>
                        <a:rPr lang="en-US" sz="1600">
                          <a:solidFill>
                            <a:srgbClr val="006341"/>
                          </a:solidFill>
                          <a:latin typeface="Arial"/>
                          <a:cs typeface="Arial"/>
                          <a:hlinkClick r:id="rId8"/>
                        </a:rPr>
                        <a:t>deals</a:t>
                      </a:r>
                      <a:endParaRPr lang="en-US"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#ItCanBe, #HowAboutNow continued to support existing products that </a:t>
                      </a:r>
                      <a:r>
                        <a:rPr lang="en-US" sz="1600">
                          <a:solidFill>
                            <a:srgbClr val="006341"/>
                          </a:solidFill>
                          <a:latin typeface="Arial"/>
                          <a:cs typeface="Arial"/>
                          <a:hlinkClick r:id="rId9"/>
                        </a:rPr>
                        <a:t>focus</a:t>
                      </a:r>
                      <a:r>
                        <a:rPr lang="en-US" sz="1600">
                          <a:solidFill>
                            <a:srgbClr val="006341"/>
                          </a:solidFill>
                          <a:latin typeface="Arial"/>
                          <a:cs typeface="Arial"/>
                        </a:rPr>
                        <a:t> on </a:t>
                      </a:r>
                      <a:r>
                        <a:rPr lang="en-US" sz="1600">
                          <a:solidFill>
                            <a:srgbClr val="006341"/>
                          </a:solidFill>
                          <a:latin typeface="Arial"/>
                          <a:cs typeface="Arial"/>
                          <a:hlinkClick r:id="rId10"/>
                        </a:rPr>
                        <a:t>both</a:t>
                      </a:r>
                      <a:r>
                        <a:rPr lang="en-US" sz="1600">
                          <a:solidFill>
                            <a:srgbClr val="006341"/>
                          </a:solidFill>
                          <a:latin typeface="Arial"/>
                          <a:cs typeface="Arial"/>
                        </a:rPr>
                        <a:t> </a:t>
                      </a:r>
                      <a:r>
                        <a:rPr lang="en-US" sz="1600">
                          <a:solidFill>
                            <a:srgbClr val="006341"/>
                          </a:solidFill>
                          <a:latin typeface="Arial"/>
                          <a:cs typeface="Arial"/>
                          <a:hlinkClick r:id="rId11"/>
                        </a:rPr>
                        <a:t>consumer</a:t>
                      </a:r>
                      <a:r>
                        <a:rPr lang="en-US" sz="1600">
                          <a:solidFill>
                            <a:srgbClr val="006341"/>
                          </a:solidFill>
                          <a:latin typeface="Arial"/>
                          <a:cs typeface="Arial"/>
                        </a:rPr>
                        <a:t> </a:t>
                      </a:r>
                      <a:r>
                        <a:rPr lang="en-US" sz="1600">
                          <a:solidFill>
                            <a:srgbClr val="006341"/>
                          </a:solidFill>
                          <a:latin typeface="Arial"/>
                          <a:cs typeface="Arial"/>
                          <a:hlinkClick r:id="rId12"/>
                        </a:rPr>
                        <a:t>and</a:t>
                      </a:r>
                      <a:r>
                        <a:rPr lang="en-US" sz="1600">
                          <a:solidFill>
                            <a:srgbClr val="006341"/>
                          </a:solidFill>
                          <a:latin typeface="Arial"/>
                          <a:cs typeface="Arial"/>
                        </a:rPr>
                        <a:t> </a:t>
                      </a:r>
                      <a:r>
                        <a:rPr lang="en-US" sz="1600">
                          <a:solidFill>
                            <a:srgbClr val="006341"/>
                          </a:solidFill>
                          <a:latin typeface="Arial"/>
                          <a:cs typeface="Arial"/>
                          <a:hlinkClick r:id="rId13"/>
                        </a:rPr>
                        <a:t>business</a:t>
                      </a:r>
                      <a:r>
                        <a:rPr lang="en-US" sz="1600">
                          <a:solidFill>
                            <a:srgbClr val="006341"/>
                          </a:solidFill>
                          <a:latin typeface="Arial"/>
                          <a:cs typeface="Arial"/>
                        </a:rPr>
                        <a:t> needs,  including </a:t>
                      </a:r>
                      <a:r>
                        <a:rPr lang="en-US" sz="1600">
                          <a:solidFill>
                            <a:srgbClr val="006341"/>
                          </a:solidFill>
                          <a:latin typeface="Arial"/>
                          <a:cs typeface="Arial"/>
                          <a:hlinkClick r:id="rId14"/>
                        </a:rPr>
                        <a:t>student</a:t>
                      </a:r>
                      <a:r>
                        <a:rPr lang="en-US" sz="1600">
                          <a:solidFill>
                            <a:srgbClr val="006341"/>
                          </a:solidFill>
                          <a:latin typeface="Arial"/>
                          <a:cs typeface="Arial"/>
                        </a:rPr>
                        <a:t> </a:t>
                      </a:r>
                      <a:r>
                        <a:rPr lang="en-US" sz="1600">
                          <a:solidFill>
                            <a:srgbClr val="006341"/>
                          </a:solidFill>
                          <a:latin typeface="Arial"/>
                          <a:cs typeface="Arial"/>
                          <a:hlinkClick r:id="rId12"/>
                        </a:rPr>
                        <a:t>and</a:t>
                      </a:r>
                      <a:r>
                        <a:rPr lang="en-US" sz="1600">
                          <a:solidFill>
                            <a:srgbClr val="006341"/>
                          </a:solidFill>
                          <a:latin typeface="Arial"/>
                          <a:cs typeface="Arial"/>
                        </a:rPr>
                        <a:t> </a:t>
                      </a:r>
                      <a:r>
                        <a:rPr lang="en-US" sz="1600">
                          <a:solidFill>
                            <a:srgbClr val="006341"/>
                          </a:solidFill>
                          <a:latin typeface="Arial"/>
                          <a:cs typeface="Arial"/>
                          <a:hlinkClick r:id="rId15"/>
                        </a:rPr>
                        <a:t>personal </a:t>
                      </a:r>
                      <a:r>
                        <a:rPr lang="en-US" sz="1600">
                          <a:solidFill>
                            <a:srgbClr val="006341"/>
                          </a:solidFill>
                          <a:latin typeface="Arial"/>
                          <a:cs typeface="Arial"/>
                        </a:rPr>
                        <a:t>loans. Other prominent products included the </a:t>
                      </a:r>
                      <a:r>
                        <a:rPr lang="en-US" sz="1600">
                          <a:solidFill>
                            <a:srgbClr val="006341"/>
                          </a:solidFill>
                          <a:latin typeface="Arial"/>
                          <a:cs typeface="Arial"/>
                          <a:hlinkClick r:id="rId16"/>
                        </a:rPr>
                        <a:t>App</a:t>
                      </a:r>
                      <a:r>
                        <a:rPr lang="en-US" sz="1600">
                          <a:solidFill>
                            <a:srgbClr val="006341"/>
                          </a:solidFill>
                          <a:latin typeface="Arial"/>
                          <a:cs typeface="Arial"/>
                        </a:rPr>
                        <a:t>, and </a:t>
                      </a:r>
                      <a:r>
                        <a:rPr lang="en-US" sz="1600">
                          <a:solidFill>
                            <a:srgbClr val="006341"/>
                          </a:solidFill>
                          <a:latin typeface="Arial"/>
                          <a:cs typeface="Arial"/>
                          <a:hlinkClick r:id="rId17"/>
                        </a:rPr>
                        <a:t>Islamic</a:t>
                      </a:r>
                      <a:r>
                        <a:rPr lang="en-US" sz="1600">
                          <a:solidFill>
                            <a:srgbClr val="006341"/>
                          </a:solidFill>
                          <a:latin typeface="Arial"/>
                          <a:cs typeface="Arial"/>
                        </a:rPr>
                        <a:t> banking. The </a:t>
                      </a:r>
                      <a:r>
                        <a:rPr lang="en-US" sz="1600" err="1">
                          <a:solidFill>
                            <a:srgbClr val="006341"/>
                          </a:solidFill>
                          <a:latin typeface="Arial"/>
                          <a:cs typeface="Arial"/>
                          <a:hlinkClick r:id="rId18"/>
                        </a:rPr>
                        <a:t>LookSee</a:t>
                      </a:r>
                      <a:r>
                        <a:rPr lang="en-US" sz="1600">
                          <a:solidFill>
                            <a:srgbClr val="006341"/>
                          </a:solidFill>
                          <a:latin typeface="Arial"/>
                          <a:cs typeface="Arial"/>
                        </a:rPr>
                        <a:t> marketplace was also launched and focused on </a:t>
                      </a:r>
                      <a:r>
                        <a:rPr lang="en-US" sz="1600">
                          <a:solidFill>
                            <a:srgbClr val="006341"/>
                          </a:solidFill>
                          <a:latin typeface="Arial"/>
                          <a:cs typeface="Arial"/>
                          <a:hlinkClick r:id="rId19"/>
                        </a:rPr>
                        <a:t>solar</a:t>
                      </a:r>
                      <a:r>
                        <a:rPr lang="en-US" sz="1600">
                          <a:solidFill>
                            <a:srgbClr val="006341"/>
                          </a:solidFill>
                          <a:latin typeface="Arial"/>
                          <a:cs typeface="Arial"/>
                        </a:rPr>
                        <a:t> power solutions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a:solidFill>
                            <a:srgbClr val="006341"/>
                          </a:solidFill>
                          <a:latin typeface="Arial"/>
                          <a:cs typeface="Arial"/>
                        </a:rPr>
                        <a:t>Key sponsorships included </a:t>
                      </a:r>
                      <a:r>
                        <a:rPr lang="en-US" sz="1600">
                          <a:solidFill>
                            <a:srgbClr val="006341"/>
                          </a:solidFill>
                          <a:latin typeface="Arial"/>
                          <a:cs typeface="Arial"/>
                          <a:hlinkClick r:id="rId20"/>
                        </a:rPr>
                        <a:t>Standard</a:t>
                      </a:r>
                      <a:r>
                        <a:rPr lang="en-US" sz="1600">
                          <a:solidFill>
                            <a:srgbClr val="006341"/>
                          </a:solidFill>
                          <a:latin typeface="Arial"/>
                          <a:cs typeface="Arial"/>
                        </a:rPr>
                        <a:t> </a:t>
                      </a:r>
                      <a:r>
                        <a:rPr lang="en-US" sz="1600">
                          <a:solidFill>
                            <a:srgbClr val="006341"/>
                          </a:solidFill>
                          <a:latin typeface="Arial"/>
                          <a:cs typeface="Arial"/>
                          <a:hlinkClick r:id="rId21"/>
                        </a:rPr>
                        <a:t>Bank</a:t>
                      </a:r>
                      <a:r>
                        <a:rPr lang="en-US" sz="1600">
                          <a:solidFill>
                            <a:srgbClr val="006341"/>
                          </a:solidFill>
                          <a:latin typeface="Arial"/>
                          <a:cs typeface="Arial"/>
                        </a:rPr>
                        <a:t> </a:t>
                      </a:r>
                      <a:r>
                        <a:rPr lang="en-US" sz="1600">
                          <a:solidFill>
                            <a:srgbClr val="006341"/>
                          </a:solidFill>
                          <a:latin typeface="Arial"/>
                          <a:cs typeface="Arial"/>
                          <a:hlinkClick r:id="rId22"/>
                        </a:rPr>
                        <a:t>Gallery</a:t>
                      </a:r>
                      <a:r>
                        <a:rPr lang="en-US" sz="1600">
                          <a:solidFill>
                            <a:srgbClr val="006341"/>
                          </a:solidFill>
                          <a:latin typeface="Arial"/>
                          <a:cs typeface="Arial"/>
                        </a:rPr>
                        <a:t> as well as the Dimension Data </a:t>
                      </a:r>
                      <a:r>
                        <a:rPr lang="en-US" sz="1600">
                          <a:solidFill>
                            <a:srgbClr val="006341"/>
                          </a:solidFill>
                          <a:latin typeface="Arial"/>
                          <a:cs typeface="Arial"/>
                          <a:hlinkClick r:id="rId23"/>
                        </a:rPr>
                        <a:t>Pro-Am</a:t>
                      </a:r>
                      <a:r>
                        <a:rPr lang="en-US" sz="1600">
                          <a:solidFill>
                            <a:srgbClr val="006341"/>
                          </a:solidFill>
                          <a:latin typeface="Arial"/>
                          <a:cs typeface="Arial"/>
                        </a:rPr>
                        <a:t> Golf </a:t>
                      </a:r>
                      <a:r>
                        <a:rPr lang="en-US" sz="1600">
                          <a:solidFill>
                            <a:srgbClr val="006341"/>
                          </a:solidFill>
                          <a:latin typeface="Arial"/>
                          <a:cs typeface="Arial"/>
                          <a:hlinkClick r:id="rId24"/>
                        </a:rPr>
                        <a:t>tournament</a:t>
                      </a:r>
                      <a:endParaRPr lang="en-US"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a:ln>
                          <a:noFill/>
                        </a:ln>
                        <a:solidFill>
                          <a:srgbClr val="006341"/>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baseline="0">
                          <a:solidFill>
                            <a:srgbClr val="006341"/>
                          </a:solidFill>
                          <a:latin typeface="Arial"/>
                          <a:cs typeface="Arial"/>
                        </a:rPr>
                        <a:t>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baseline="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a:solidFill>
                          <a:srgbClr val="006341"/>
                        </a:solidFill>
                        <a:latin typeface="Arial"/>
                        <a:cs typeface="Arial"/>
                      </a:endParaRP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0916">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00051">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object 16">
            <a:extLst>
              <a:ext uri="{FF2B5EF4-FFF2-40B4-BE49-F238E27FC236}">
                <a16:creationId xmlns:a16="http://schemas.microsoft.com/office/drawing/2014/main" id="{9B19D3C1-C4DB-4521-BD90-EB77B4145D12}"/>
              </a:ext>
            </a:extLst>
          </p:cNvPr>
          <p:cNvSpPr/>
          <p:nvPr/>
        </p:nvSpPr>
        <p:spPr>
          <a:xfrm>
            <a:off x="8474409" y="2197813"/>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7" name="Rectangle 6">
            <a:extLst>
              <a:ext uri="{FF2B5EF4-FFF2-40B4-BE49-F238E27FC236}">
                <a16:creationId xmlns:a16="http://schemas.microsoft.com/office/drawing/2014/main" id="{AA7F6E64-CFA9-4492-B022-613441B6622F}"/>
              </a:ext>
            </a:extLst>
          </p:cNvPr>
          <p:cNvSpPr/>
          <p:nvPr/>
        </p:nvSpPr>
        <p:spPr>
          <a:xfrm>
            <a:off x="147479" y="1273449"/>
            <a:ext cx="563879" cy="8698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5D85FA19-71B0-4F7E-8BF5-FCE209336F16}"/>
              </a:ext>
            </a:extLst>
          </p:cNvPr>
          <p:cNvSpPr txBox="1">
            <a:spLocks/>
          </p:cNvSpPr>
          <p:nvPr/>
        </p:nvSpPr>
        <p:spPr>
          <a:xfrm>
            <a:off x="1676400" y="227961"/>
            <a:ext cx="16935450"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Brand - Standard Bank</a:t>
            </a:r>
            <a:endParaRPr lang="en-ZA" sz="2600">
              <a:solidFill>
                <a:srgbClr val="FF0000"/>
              </a:solidFill>
              <a:latin typeface="Arial" panose="020B0604020202020204" pitchFamily="34" charset="0"/>
              <a:cs typeface="Arial" panose="020B0604020202020204" pitchFamily="34" charset="0"/>
            </a:endParaRPr>
          </a:p>
        </p:txBody>
      </p:sp>
      <p:sp>
        <p:nvSpPr>
          <p:cNvPr id="2" name="object 16">
            <a:extLst>
              <a:ext uri="{FF2B5EF4-FFF2-40B4-BE49-F238E27FC236}">
                <a16:creationId xmlns:a16="http://schemas.microsoft.com/office/drawing/2014/main" id="{C9C26623-61D4-5FC6-C6F7-045E41FB6030}"/>
              </a:ext>
            </a:extLst>
          </p:cNvPr>
          <p:cNvSpPr/>
          <p:nvPr/>
        </p:nvSpPr>
        <p:spPr>
          <a:xfrm>
            <a:off x="12676294" y="3322670"/>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9" name="object 16">
            <a:extLst>
              <a:ext uri="{FF2B5EF4-FFF2-40B4-BE49-F238E27FC236}">
                <a16:creationId xmlns:a16="http://schemas.microsoft.com/office/drawing/2014/main" id="{F611EDAD-9300-E2F9-6221-9A7A56BAE2DC}"/>
              </a:ext>
            </a:extLst>
          </p:cNvPr>
          <p:cNvSpPr/>
          <p:nvPr/>
        </p:nvSpPr>
        <p:spPr>
          <a:xfrm>
            <a:off x="10709607" y="332266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0" name="object 16">
            <a:extLst>
              <a:ext uri="{FF2B5EF4-FFF2-40B4-BE49-F238E27FC236}">
                <a16:creationId xmlns:a16="http://schemas.microsoft.com/office/drawing/2014/main" id="{5000D02F-BEF5-41F1-657A-277FC274C49B}"/>
              </a:ext>
            </a:extLst>
          </p:cNvPr>
          <p:cNvSpPr/>
          <p:nvPr/>
        </p:nvSpPr>
        <p:spPr>
          <a:xfrm>
            <a:off x="9705471" y="3322669"/>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1" name="object 16">
            <a:extLst>
              <a:ext uri="{FF2B5EF4-FFF2-40B4-BE49-F238E27FC236}">
                <a16:creationId xmlns:a16="http://schemas.microsoft.com/office/drawing/2014/main" id="{691493C9-A41E-0409-DE54-96F52FDB716B}"/>
              </a:ext>
            </a:extLst>
          </p:cNvPr>
          <p:cNvSpPr/>
          <p:nvPr/>
        </p:nvSpPr>
        <p:spPr>
          <a:xfrm>
            <a:off x="11763850" y="4304237"/>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2" name="object 16">
            <a:extLst>
              <a:ext uri="{FF2B5EF4-FFF2-40B4-BE49-F238E27FC236}">
                <a16:creationId xmlns:a16="http://schemas.microsoft.com/office/drawing/2014/main" id="{4BDF775D-A1FF-0C09-8993-03104D0AA802}"/>
              </a:ext>
            </a:extLst>
          </p:cNvPr>
          <p:cNvSpPr/>
          <p:nvPr/>
        </p:nvSpPr>
        <p:spPr>
          <a:xfrm>
            <a:off x="12676294" y="4304236"/>
            <a:ext cx="347372" cy="317525"/>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endParaRPr/>
          </a:p>
        </p:txBody>
      </p:sp>
      <p:sp>
        <p:nvSpPr>
          <p:cNvPr id="15" name="Rectangle 14">
            <a:extLst>
              <a:ext uri="{FF2B5EF4-FFF2-40B4-BE49-F238E27FC236}">
                <a16:creationId xmlns:a16="http://schemas.microsoft.com/office/drawing/2014/main" id="{E8D87601-DB36-D084-209A-B3FD14475FDF}"/>
              </a:ext>
            </a:extLst>
          </p:cNvPr>
          <p:cNvSpPr/>
          <p:nvPr/>
        </p:nvSpPr>
        <p:spPr>
          <a:xfrm>
            <a:off x="13803454" y="1702672"/>
            <a:ext cx="6438049" cy="30742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16" name="Table 23">
            <a:extLst>
              <a:ext uri="{FF2B5EF4-FFF2-40B4-BE49-F238E27FC236}">
                <a16:creationId xmlns:a16="http://schemas.microsoft.com/office/drawing/2014/main" id="{66446EB9-4AA2-D41A-1DE6-FCB2FA84098E}"/>
              </a:ext>
            </a:extLst>
          </p:cNvPr>
          <p:cNvGraphicFramePr>
            <a:graphicFrameLocks noGrp="1"/>
          </p:cNvGraphicFramePr>
          <p:nvPr>
            <p:extLst>
              <p:ext uri="{D42A27DB-BD31-4B8C-83A1-F6EECF244321}">
                <p14:modId xmlns:p14="http://schemas.microsoft.com/office/powerpoint/2010/main" val="1186927595"/>
              </p:ext>
            </p:extLst>
          </p:nvPr>
        </p:nvGraphicFramePr>
        <p:xfrm>
          <a:off x="13897819" y="1852781"/>
          <a:ext cx="4239270" cy="2650249"/>
        </p:xfrm>
        <a:graphic>
          <a:graphicData uri="http://schemas.openxmlformats.org/drawingml/2006/table">
            <a:tbl>
              <a:tblPr firstRow="1" bandRow="1">
                <a:tableStyleId>{D7AC3CCA-C797-4891-BE02-D94E43425B78}</a:tableStyleId>
              </a:tblPr>
              <a:tblGrid>
                <a:gridCol w="1804405">
                  <a:extLst>
                    <a:ext uri="{9D8B030D-6E8A-4147-A177-3AD203B41FA5}">
                      <a16:colId xmlns:a16="http://schemas.microsoft.com/office/drawing/2014/main" val="3258468545"/>
                    </a:ext>
                  </a:extLst>
                </a:gridCol>
                <a:gridCol w="1243041">
                  <a:extLst>
                    <a:ext uri="{9D8B030D-6E8A-4147-A177-3AD203B41FA5}">
                      <a16:colId xmlns:a16="http://schemas.microsoft.com/office/drawing/2014/main" val="845552103"/>
                    </a:ext>
                  </a:extLst>
                </a:gridCol>
                <a:gridCol w="1191824">
                  <a:extLst>
                    <a:ext uri="{9D8B030D-6E8A-4147-A177-3AD203B41FA5}">
                      <a16:colId xmlns:a16="http://schemas.microsoft.com/office/drawing/2014/main" val="791328125"/>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429 981</a:t>
                      </a:r>
                    </a:p>
                  </a:txBody>
                  <a:tcPr>
                    <a:noFill/>
                  </a:tcPr>
                </a:tc>
                <a:tc>
                  <a:txBody>
                    <a:bodyPr/>
                    <a:lstStyle/>
                    <a:p>
                      <a:pPr algn="ctr"/>
                      <a:r>
                        <a:rPr lang="en-ZA" sz="1600">
                          <a:latin typeface="Arial" panose="020B0604020202020204" pitchFamily="34" charset="0"/>
                          <a:cs typeface="Arial" panose="020B0604020202020204" pitchFamily="34" charset="0"/>
                        </a:rPr>
                        <a:t>433 306</a:t>
                      </a:r>
                    </a:p>
                  </a:txBody>
                  <a:tcPr>
                    <a:noFill/>
                  </a:tcPr>
                </a:tc>
                <a:extLst>
                  <a:ext uri="{0D108BD9-81ED-4DB2-BD59-A6C34878D82A}">
                    <a16:rowId xmlns:a16="http://schemas.microsoft.com/office/drawing/2014/main" val="1919229103"/>
                  </a:ext>
                </a:extLst>
              </a:tr>
              <a:tr h="378607">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239 077</a:t>
                      </a:r>
                    </a:p>
                  </a:txBody>
                  <a:tcPr>
                    <a:noFill/>
                  </a:tcPr>
                </a:tc>
                <a:tc>
                  <a:txBody>
                    <a:bodyPr/>
                    <a:lstStyle/>
                    <a:p>
                      <a:pPr algn="ctr"/>
                      <a:r>
                        <a:rPr lang="en-ZA" sz="1600">
                          <a:latin typeface="Arial" panose="020B0604020202020204" pitchFamily="34" charset="0"/>
                          <a:cs typeface="Arial" panose="020B0604020202020204" pitchFamily="34" charset="0"/>
                        </a:rPr>
                        <a:t>242 217</a:t>
                      </a:r>
                    </a:p>
                  </a:txBody>
                  <a:tcPr>
                    <a:noFill/>
                  </a:tcPr>
                </a:tc>
                <a:extLst>
                  <a:ext uri="{0D108BD9-81ED-4DB2-BD59-A6C34878D82A}">
                    <a16:rowId xmlns:a16="http://schemas.microsoft.com/office/drawing/2014/main" val="1063522109"/>
                  </a:ext>
                </a:extLst>
              </a:tr>
              <a:tr h="378607">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53 618</a:t>
                      </a:r>
                    </a:p>
                  </a:txBody>
                  <a:tcPr>
                    <a:noFill/>
                  </a:tcPr>
                </a:tc>
                <a:tc>
                  <a:txBody>
                    <a:bodyPr/>
                    <a:lstStyle/>
                    <a:p>
                      <a:pPr algn="ctr"/>
                      <a:r>
                        <a:rPr lang="en-ZA" sz="1600">
                          <a:latin typeface="Arial" panose="020B0604020202020204" pitchFamily="34" charset="0"/>
                          <a:cs typeface="Arial" panose="020B0604020202020204" pitchFamily="34" charset="0"/>
                        </a:rPr>
                        <a:t>54 202</a:t>
                      </a:r>
                    </a:p>
                  </a:txBody>
                  <a:tcPr>
                    <a:noFill/>
                  </a:tcPr>
                </a:tc>
                <a:extLst>
                  <a:ext uri="{0D108BD9-81ED-4DB2-BD59-A6C34878D82A}">
                    <a16:rowId xmlns:a16="http://schemas.microsoft.com/office/drawing/2014/main" val="2649566680"/>
                  </a:ext>
                </a:extLst>
              </a:tr>
              <a:tr h="378607">
                <a:tc>
                  <a:txBody>
                    <a:bodyPr/>
                    <a:lstStyle/>
                    <a:p>
                      <a:r>
                        <a:rPr lang="en-ZA" sz="1600">
                          <a:solidFill>
                            <a:schemeClr val="bg1"/>
                          </a:solidFill>
                          <a:latin typeface="Arial" panose="020B0604020202020204" pitchFamily="34" charset="0"/>
                          <a:cs typeface="Arial" panose="020B0604020202020204" pitchFamily="34" charset="0"/>
                        </a:rPr>
                        <a:t>YouTube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11 400</a:t>
                      </a:r>
                    </a:p>
                  </a:txBody>
                  <a:tcPr>
                    <a:noFill/>
                  </a:tcPr>
                </a:tc>
                <a:tc>
                  <a:txBody>
                    <a:bodyPr/>
                    <a:lstStyle/>
                    <a:p>
                      <a:pPr algn="ctr"/>
                      <a:r>
                        <a:rPr lang="en-ZA" sz="1600">
                          <a:latin typeface="Arial" panose="020B0604020202020204" pitchFamily="34" charset="0"/>
                          <a:cs typeface="Arial" panose="020B0604020202020204" pitchFamily="34" charset="0"/>
                        </a:rPr>
                        <a:t>11 500</a:t>
                      </a:r>
                    </a:p>
                  </a:txBody>
                  <a:tcPr>
                    <a:noFill/>
                  </a:tcPr>
                </a:tc>
                <a:extLst>
                  <a:ext uri="{0D108BD9-81ED-4DB2-BD59-A6C34878D82A}">
                    <a16:rowId xmlns:a16="http://schemas.microsoft.com/office/drawing/2014/main" val="1382081403"/>
                  </a:ext>
                </a:extLst>
              </a:tr>
              <a:tr h="378607">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4 081 472</a:t>
                      </a:r>
                    </a:p>
                  </a:txBody>
                  <a:tcPr>
                    <a:noFill/>
                  </a:tcPr>
                </a:tc>
                <a:tc>
                  <a:txBody>
                    <a:bodyPr/>
                    <a:lstStyle/>
                    <a:p>
                      <a:pPr algn="ctr"/>
                      <a:r>
                        <a:rPr lang="en-ZA" sz="1600">
                          <a:latin typeface="Arial" panose="020B0604020202020204" pitchFamily="34" charset="0"/>
                          <a:cs typeface="Arial" panose="020B0604020202020204" pitchFamily="34" charset="0"/>
                        </a:rPr>
                        <a:t>4 145 077</a:t>
                      </a:r>
                    </a:p>
                  </a:txBody>
                  <a:tcPr>
                    <a:noFill/>
                  </a:tcPr>
                </a:tc>
                <a:extLst>
                  <a:ext uri="{0D108BD9-81ED-4DB2-BD59-A6C34878D82A}">
                    <a16:rowId xmlns:a16="http://schemas.microsoft.com/office/drawing/2014/main" val="1618233984"/>
                  </a:ext>
                </a:extLst>
              </a:tr>
              <a:tr h="378607">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63</a:t>
                      </a:r>
                    </a:p>
                  </a:txBody>
                  <a:tcPr>
                    <a:noFill/>
                  </a:tcPr>
                </a:tc>
                <a:tc>
                  <a:txBody>
                    <a:bodyPr/>
                    <a:lstStyle/>
                    <a:p>
                      <a:pPr algn="ctr"/>
                      <a:r>
                        <a:rPr lang="en-ZA" sz="1600">
                          <a:latin typeface="Arial" panose="020B0604020202020204" pitchFamily="34" charset="0"/>
                          <a:cs typeface="Arial" panose="020B0604020202020204" pitchFamily="34" charset="0"/>
                        </a:rPr>
                        <a:t>63</a:t>
                      </a:r>
                    </a:p>
                  </a:txBody>
                  <a:tcPr>
                    <a:noFill/>
                  </a:tcPr>
                </a:tc>
                <a:extLst>
                  <a:ext uri="{0D108BD9-81ED-4DB2-BD59-A6C34878D82A}">
                    <a16:rowId xmlns:a16="http://schemas.microsoft.com/office/drawing/2014/main" val="364644315"/>
                  </a:ext>
                </a:extLst>
              </a:tr>
            </a:tbl>
          </a:graphicData>
        </a:graphic>
      </p:graphicFrame>
      <p:graphicFrame>
        <p:nvGraphicFramePr>
          <p:cNvPr id="17" name="Table 16">
            <a:extLst>
              <a:ext uri="{FF2B5EF4-FFF2-40B4-BE49-F238E27FC236}">
                <a16:creationId xmlns:a16="http://schemas.microsoft.com/office/drawing/2014/main" id="{98784107-62F9-86DA-F770-485A16F1AF87}"/>
              </a:ext>
            </a:extLst>
          </p:cNvPr>
          <p:cNvGraphicFramePr>
            <a:graphicFrameLocks noGrp="1"/>
          </p:cNvGraphicFramePr>
          <p:nvPr>
            <p:extLst>
              <p:ext uri="{D42A27DB-BD31-4B8C-83A1-F6EECF244321}">
                <p14:modId xmlns:p14="http://schemas.microsoft.com/office/powerpoint/2010/main" val="2701816230"/>
              </p:ext>
            </p:extLst>
          </p:nvPr>
        </p:nvGraphicFramePr>
        <p:xfrm>
          <a:off x="18489136" y="1852781"/>
          <a:ext cx="1556075" cy="2650249"/>
        </p:xfrm>
        <a:graphic>
          <a:graphicData uri="http://schemas.openxmlformats.org/drawingml/2006/table">
            <a:tbl>
              <a:tblPr firstRow="1" bandRow="1">
                <a:tableStyleId>{D7AC3CCA-C797-4891-BE02-D94E43425B78}</a:tableStyleId>
              </a:tblPr>
              <a:tblGrid>
                <a:gridCol w="1556075">
                  <a:extLst>
                    <a:ext uri="{9D8B030D-6E8A-4147-A177-3AD203B41FA5}">
                      <a16:colId xmlns:a16="http://schemas.microsoft.com/office/drawing/2014/main" val="845552103"/>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pPr algn="ctr"/>
                      <a:r>
                        <a:rPr lang="en-ZA" sz="1600">
                          <a:latin typeface="Arial" panose="020B0604020202020204" pitchFamily="34" charset="0"/>
                          <a:cs typeface="Arial" panose="020B0604020202020204" pitchFamily="34" charset="0"/>
                        </a:rPr>
                        <a:t>3.3</a:t>
                      </a:r>
                    </a:p>
                  </a:txBody>
                  <a:tcPr>
                    <a:noFill/>
                  </a:tcPr>
                </a:tc>
                <a:extLst>
                  <a:ext uri="{0D108BD9-81ED-4DB2-BD59-A6C34878D82A}">
                    <a16:rowId xmlns:a16="http://schemas.microsoft.com/office/drawing/2014/main" val="1919229103"/>
                  </a:ext>
                </a:extLst>
              </a:tr>
              <a:tr h="378607">
                <a:tc>
                  <a:txBody>
                    <a:bodyPr/>
                    <a:lstStyle/>
                    <a:p>
                      <a:pPr algn="ctr"/>
                      <a:r>
                        <a:rPr lang="en-ZA" sz="1600">
                          <a:latin typeface="Arial" panose="020B0604020202020204" pitchFamily="34" charset="0"/>
                          <a:cs typeface="Arial" panose="020B0604020202020204" pitchFamily="34" charset="0"/>
                        </a:rPr>
                        <a:t>3.1</a:t>
                      </a:r>
                    </a:p>
                  </a:txBody>
                  <a:tcPr>
                    <a:noFill/>
                  </a:tcPr>
                </a:tc>
                <a:extLst>
                  <a:ext uri="{0D108BD9-81ED-4DB2-BD59-A6C34878D82A}">
                    <a16:rowId xmlns:a16="http://schemas.microsoft.com/office/drawing/2014/main" val="1063522109"/>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0.6</a:t>
                      </a:r>
                    </a:p>
                  </a:txBody>
                  <a:tcPr>
                    <a:noFill/>
                  </a:tcPr>
                </a:tc>
                <a:extLst>
                  <a:ext uri="{0D108BD9-81ED-4DB2-BD59-A6C34878D82A}">
                    <a16:rowId xmlns:a16="http://schemas.microsoft.com/office/drawing/2014/main" val="894353708"/>
                  </a:ext>
                </a:extLst>
              </a:tr>
              <a:tr h="378607">
                <a:tc>
                  <a:txBody>
                    <a:bodyPr/>
                    <a:lstStyle/>
                    <a:p>
                      <a:pPr algn="ctr"/>
                      <a:r>
                        <a:rPr lang="en-ZA" sz="1600">
                          <a:latin typeface="Arial" panose="020B0604020202020204" pitchFamily="34" charset="0"/>
                          <a:cs typeface="Arial" panose="020B0604020202020204" pitchFamily="34" charset="0"/>
                        </a:rPr>
                        <a:t>0.1</a:t>
                      </a:r>
                    </a:p>
                  </a:txBody>
                  <a:tcPr>
                    <a:noFill/>
                  </a:tcPr>
                </a:tc>
                <a:extLst>
                  <a:ext uri="{0D108BD9-81ED-4DB2-BD59-A6C34878D82A}">
                    <a16:rowId xmlns:a16="http://schemas.microsoft.com/office/drawing/2014/main" val="1690145944"/>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64</a:t>
                      </a:r>
                    </a:p>
                  </a:txBody>
                  <a:tcPr>
                    <a:noFill/>
                  </a:tcPr>
                </a:tc>
                <a:extLst>
                  <a:ext uri="{0D108BD9-81ED-4DB2-BD59-A6C34878D82A}">
                    <a16:rowId xmlns:a16="http://schemas.microsoft.com/office/drawing/2014/main" val="1416317741"/>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a:t>
                      </a:r>
                    </a:p>
                  </a:txBody>
                  <a:tcPr>
                    <a:noFill/>
                  </a:tcPr>
                </a:tc>
                <a:extLst>
                  <a:ext uri="{0D108BD9-81ED-4DB2-BD59-A6C34878D82A}">
                    <a16:rowId xmlns:a16="http://schemas.microsoft.com/office/drawing/2014/main" val="4254077085"/>
                  </a:ext>
                </a:extLst>
              </a:tr>
            </a:tbl>
          </a:graphicData>
        </a:graphic>
      </p:graphicFrame>
      <p:sp>
        <p:nvSpPr>
          <p:cNvPr id="18" name="Isosceles Triangle 17">
            <a:extLst>
              <a:ext uri="{FF2B5EF4-FFF2-40B4-BE49-F238E27FC236}">
                <a16:creationId xmlns:a16="http://schemas.microsoft.com/office/drawing/2014/main" id="{1C89A29B-1119-52F9-6AF9-82A9277D6490}"/>
              </a:ext>
            </a:extLst>
          </p:cNvPr>
          <p:cNvSpPr/>
          <p:nvPr/>
        </p:nvSpPr>
        <p:spPr>
          <a:xfrm>
            <a:off x="18765741" y="3420332"/>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Rectangle 18">
            <a:extLst>
              <a:ext uri="{FF2B5EF4-FFF2-40B4-BE49-F238E27FC236}">
                <a16:creationId xmlns:a16="http://schemas.microsoft.com/office/drawing/2014/main" id="{0C4FE52A-E38F-F4BF-4DFB-5DBE5C9F8B03}"/>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20" name="Picture 19">
            <a:extLst>
              <a:ext uri="{FF2B5EF4-FFF2-40B4-BE49-F238E27FC236}">
                <a16:creationId xmlns:a16="http://schemas.microsoft.com/office/drawing/2014/main" id="{51CFC150-E030-3F4D-E8FE-5A79505488BC}"/>
              </a:ext>
            </a:extLst>
          </p:cNvPr>
          <p:cNvPicPr>
            <a:picLocks noChangeAspect="1"/>
          </p:cNvPicPr>
          <p:nvPr/>
        </p:nvPicPr>
        <p:blipFill rotWithShape="1">
          <a:blip r:embed="rId25"/>
          <a:srcRect l="18738" t="79751" r="65480" b="18264"/>
          <a:stretch/>
        </p:blipFill>
        <p:spPr>
          <a:xfrm>
            <a:off x="640081" y="8259598"/>
            <a:ext cx="4785359" cy="338469"/>
          </a:xfrm>
          <a:prstGeom prst="rect">
            <a:avLst/>
          </a:prstGeom>
        </p:spPr>
      </p:pic>
      <p:sp>
        <p:nvSpPr>
          <p:cNvPr id="21" name="Rectangle 20">
            <a:extLst>
              <a:ext uri="{FF2B5EF4-FFF2-40B4-BE49-F238E27FC236}">
                <a16:creationId xmlns:a16="http://schemas.microsoft.com/office/drawing/2014/main" id="{726C6858-903E-2A8E-B5FB-8FCDA7ECDBC7}"/>
              </a:ext>
            </a:extLst>
          </p:cNvPr>
          <p:cNvSpPr/>
          <p:nvPr/>
        </p:nvSpPr>
        <p:spPr>
          <a:xfrm>
            <a:off x="616233" y="10323871"/>
            <a:ext cx="3247844" cy="759106"/>
          </a:xfrm>
          <a:prstGeom prst="rect">
            <a:avLst/>
          </a:prstGeom>
          <a:solidFill>
            <a:srgbClr val="EE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2" name="Rectangle 21">
            <a:extLst>
              <a:ext uri="{FF2B5EF4-FFF2-40B4-BE49-F238E27FC236}">
                <a16:creationId xmlns:a16="http://schemas.microsoft.com/office/drawing/2014/main" id="{B28B27CE-2A1C-6E5A-051A-030EDFF206C5}"/>
              </a:ext>
            </a:extLst>
          </p:cNvPr>
          <p:cNvSpPr/>
          <p:nvPr/>
        </p:nvSpPr>
        <p:spPr>
          <a:xfrm>
            <a:off x="13800781" y="8070764"/>
            <a:ext cx="6370122" cy="2076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3" name="Table 23">
            <a:extLst>
              <a:ext uri="{FF2B5EF4-FFF2-40B4-BE49-F238E27FC236}">
                <a16:creationId xmlns:a16="http://schemas.microsoft.com/office/drawing/2014/main" id="{D1E6E693-2C72-4E07-9D49-B391C037A371}"/>
              </a:ext>
            </a:extLst>
          </p:cNvPr>
          <p:cNvGraphicFramePr>
            <a:graphicFrameLocks noGrp="1"/>
          </p:cNvGraphicFramePr>
          <p:nvPr>
            <p:extLst>
              <p:ext uri="{D42A27DB-BD31-4B8C-83A1-F6EECF244321}">
                <p14:modId xmlns:p14="http://schemas.microsoft.com/office/powerpoint/2010/main" val="3038421732"/>
              </p:ext>
            </p:extLst>
          </p:nvPr>
        </p:nvGraphicFramePr>
        <p:xfrm>
          <a:off x="13894695" y="8311307"/>
          <a:ext cx="3898088" cy="1483360"/>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73%</a:t>
                      </a:r>
                    </a:p>
                  </a:txBody>
                  <a:tcPr>
                    <a:noFill/>
                  </a:tcPr>
                </a:tc>
                <a:tc>
                  <a:txBody>
                    <a:bodyPr/>
                    <a:lstStyle/>
                    <a:p>
                      <a:pPr algn="ctr"/>
                      <a:r>
                        <a:rPr lang="en-ZA" sz="1600">
                          <a:latin typeface="Arial" panose="020B0604020202020204" pitchFamily="34" charset="0"/>
                          <a:cs typeface="Arial" panose="020B0604020202020204" pitchFamily="34" charset="0"/>
                        </a:rPr>
                        <a:t>78%</a:t>
                      </a:r>
                    </a:p>
                  </a:txBody>
                  <a:tcPr>
                    <a:no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35%</a:t>
                      </a:r>
                    </a:p>
                  </a:txBody>
                  <a:tcPr>
                    <a:noFill/>
                  </a:tcPr>
                </a:tc>
                <a:tc>
                  <a:txBody>
                    <a:bodyPr/>
                    <a:lstStyle/>
                    <a:p>
                      <a:pPr algn="ctr"/>
                      <a:r>
                        <a:rPr lang="en-ZA" sz="1600">
                          <a:latin typeface="Arial" panose="020B0604020202020204" pitchFamily="34" charset="0"/>
                          <a:cs typeface="Arial" panose="020B0604020202020204" pitchFamily="34" charset="0"/>
                        </a:rPr>
                        <a:t>39%</a:t>
                      </a:r>
                    </a:p>
                  </a:txBody>
                  <a:tcPr>
                    <a:no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14%</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19%</a:t>
                      </a:r>
                    </a:p>
                  </a:txBody>
                  <a:tcPr>
                    <a:solidFill>
                      <a:schemeClr val="bg1"/>
                    </a:solidFill>
                  </a:tcPr>
                </a:tc>
                <a:extLst>
                  <a:ext uri="{0D108BD9-81ED-4DB2-BD59-A6C34878D82A}">
                    <a16:rowId xmlns:a16="http://schemas.microsoft.com/office/drawing/2014/main" val="2932262144"/>
                  </a:ext>
                </a:extLst>
              </a:tr>
            </a:tbl>
          </a:graphicData>
        </a:graphic>
      </p:graphicFrame>
      <p:graphicFrame>
        <p:nvGraphicFramePr>
          <p:cNvPr id="24" name="Table 23">
            <a:extLst>
              <a:ext uri="{FF2B5EF4-FFF2-40B4-BE49-F238E27FC236}">
                <a16:creationId xmlns:a16="http://schemas.microsoft.com/office/drawing/2014/main" id="{BC92BEC2-172B-A5DB-55D9-A948DE8B785B}"/>
              </a:ext>
            </a:extLst>
          </p:cNvPr>
          <p:cNvGraphicFramePr>
            <a:graphicFrameLocks noGrp="1"/>
          </p:cNvGraphicFramePr>
          <p:nvPr>
            <p:extLst>
              <p:ext uri="{D42A27DB-BD31-4B8C-83A1-F6EECF244321}">
                <p14:modId xmlns:p14="http://schemas.microsoft.com/office/powerpoint/2010/main" val="3880269136"/>
              </p:ext>
            </p:extLst>
          </p:nvPr>
        </p:nvGraphicFramePr>
        <p:xfrm>
          <a:off x="18726178" y="8311307"/>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+5%</a:t>
                      </a:r>
                    </a:p>
                  </a:txBody>
                  <a:tcPr>
                    <a:no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+4%</a:t>
                      </a:r>
                    </a:p>
                  </a:txBody>
                  <a:tcPr>
                    <a:no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+5%</a:t>
                      </a:r>
                    </a:p>
                  </a:txBody>
                  <a:tcPr>
                    <a:noFill/>
                  </a:tcPr>
                </a:tc>
                <a:extLst>
                  <a:ext uri="{0D108BD9-81ED-4DB2-BD59-A6C34878D82A}">
                    <a16:rowId xmlns:a16="http://schemas.microsoft.com/office/drawing/2014/main" val="1685480641"/>
                  </a:ext>
                </a:extLst>
              </a:tr>
            </a:tbl>
          </a:graphicData>
        </a:graphic>
      </p:graphicFrame>
      <p:sp>
        <p:nvSpPr>
          <p:cNvPr id="25" name="Isosceles Triangle 24">
            <a:extLst>
              <a:ext uri="{FF2B5EF4-FFF2-40B4-BE49-F238E27FC236}">
                <a16:creationId xmlns:a16="http://schemas.microsoft.com/office/drawing/2014/main" id="{A79FC5EE-2145-AE26-9C58-7F7EFFFABF64}"/>
              </a:ext>
            </a:extLst>
          </p:cNvPr>
          <p:cNvSpPr/>
          <p:nvPr/>
        </p:nvSpPr>
        <p:spPr>
          <a:xfrm rot="10800000" flipV="1">
            <a:off x="18813756" y="9148063"/>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6" name="Isosceles Triangle 25">
            <a:extLst>
              <a:ext uri="{FF2B5EF4-FFF2-40B4-BE49-F238E27FC236}">
                <a16:creationId xmlns:a16="http://schemas.microsoft.com/office/drawing/2014/main" id="{CE2C3420-6A48-4F77-3A44-E78E952D950D}"/>
              </a:ext>
            </a:extLst>
          </p:cNvPr>
          <p:cNvSpPr/>
          <p:nvPr/>
        </p:nvSpPr>
        <p:spPr>
          <a:xfrm rot="10800000" flipV="1">
            <a:off x="18813756" y="8772294"/>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8" name="TextBox 27">
            <a:extLst>
              <a:ext uri="{FF2B5EF4-FFF2-40B4-BE49-F238E27FC236}">
                <a16:creationId xmlns:a16="http://schemas.microsoft.com/office/drawing/2014/main" id="{ED095635-7BA3-18AC-1CCA-62ED1A4427ED}"/>
              </a:ext>
            </a:extLst>
          </p:cNvPr>
          <p:cNvSpPr txBox="1"/>
          <p:nvPr/>
        </p:nvSpPr>
        <p:spPr>
          <a:xfrm>
            <a:off x="6642417" y="987061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29" name="TextBox 28">
            <a:extLst>
              <a:ext uri="{FF2B5EF4-FFF2-40B4-BE49-F238E27FC236}">
                <a16:creationId xmlns:a16="http://schemas.microsoft.com/office/drawing/2014/main" id="{8D4261F6-3B65-150E-C2BF-794A58A27443}"/>
              </a:ext>
            </a:extLst>
          </p:cNvPr>
          <p:cNvSpPr txBox="1"/>
          <p:nvPr/>
        </p:nvSpPr>
        <p:spPr>
          <a:xfrm>
            <a:off x="13835174" y="988383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0" name="Rectangle 29">
            <a:extLst>
              <a:ext uri="{FF2B5EF4-FFF2-40B4-BE49-F238E27FC236}">
                <a16:creationId xmlns:a16="http://schemas.microsoft.com/office/drawing/2014/main" id="{310B3311-BF42-C559-0D72-127FCC61B4B1}"/>
              </a:ext>
            </a:extLst>
          </p:cNvPr>
          <p:cNvSpPr/>
          <p:nvPr/>
        </p:nvSpPr>
        <p:spPr>
          <a:xfrm>
            <a:off x="650717" y="6246471"/>
            <a:ext cx="5512600" cy="357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1" name="Table 30">
            <a:extLst>
              <a:ext uri="{FF2B5EF4-FFF2-40B4-BE49-F238E27FC236}">
                <a16:creationId xmlns:a16="http://schemas.microsoft.com/office/drawing/2014/main" id="{6BE609D0-EAB5-1650-CA93-0C6F619DAB37}"/>
              </a:ext>
            </a:extLst>
          </p:cNvPr>
          <p:cNvGraphicFramePr>
            <a:graphicFrameLocks noGrp="1"/>
          </p:cNvGraphicFramePr>
          <p:nvPr>
            <p:extLst>
              <p:ext uri="{D42A27DB-BD31-4B8C-83A1-F6EECF244321}">
                <p14:modId xmlns:p14="http://schemas.microsoft.com/office/powerpoint/2010/main" val="472340671"/>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24%</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37%</a:t>
                      </a:r>
                    </a:p>
                  </a:txBody>
                  <a:tcPr>
                    <a:noFill/>
                  </a:tcPr>
                </a:tc>
                <a:extLst>
                  <a:ext uri="{0D108BD9-81ED-4DB2-BD59-A6C34878D82A}">
                    <a16:rowId xmlns:a16="http://schemas.microsoft.com/office/drawing/2014/main" val="1919229103"/>
                  </a:ext>
                </a:extLst>
              </a:tr>
            </a:tbl>
          </a:graphicData>
        </a:graphic>
      </p:graphicFrame>
      <p:sp>
        <p:nvSpPr>
          <p:cNvPr id="32" name="Rectangle 31">
            <a:extLst>
              <a:ext uri="{FF2B5EF4-FFF2-40B4-BE49-F238E27FC236}">
                <a16:creationId xmlns:a16="http://schemas.microsoft.com/office/drawing/2014/main" id="{EC9A2ED4-7224-1E65-848C-F2348E100727}"/>
              </a:ext>
            </a:extLst>
          </p:cNvPr>
          <p:cNvSpPr/>
          <p:nvPr/>
        </p:nvSpPr>
        <p:spPr>
          <a:xfrm>
            <a:off x="6413191" y="5622902"/>
            <a:ext cx="7130866" cy="45249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3" name="Chart 32">
            <a:extLst>
              <a:ext uri="{FF2B5EF4-FFF2-40B4-BE49-F238E27FC236}">
                <a16:creationId xmlns:a16="http://schemas.microsoft.com/office/drawing/2014/main" id="{9C31778A-76E5-6CC7-993A-C2F85C62DE06}"/>
              </a:ext>
            </a:extLst>
          </p:cNvPr>
          <p:cNvGraphicFramePr/>
          <p:nvPr>
            <p:extLst>
              <p:ext uri="{D42A27DB-BD31-4B8C-83A1-F6EECF244321}">
                <p14:modId xmlns:p14="http://schemas.microsoft.com/office/powerpoint/2010/main" val="3469785017"/>
              </p:ext>
            </p:extLst>
          </p:nvPr>
        </p:nvGraphicFramePr>
        <p:xfrm>
          <a:off x="6471524" y="6246471"/>
          <a:ext cx="7380739" cy="3691612"/>
        </p:xfrm>
        <a:graphic>
          <a:graphicData uri="http://schemas.openxmlformats.org/drawingml/2006/chart">
            <c:chart xmlns:c="http://schemas.openxmlformats.org/drawingml/2006/chart" xmlns:r="http://schemas.openxmlformats.org/officeDocument/2006/relationships" r:id="rId26"/>
          </a:graphicData>
        </a:graphic>
      </p:graphicFrame>
      <p:cxnSp>
        <p:nvCxnSpPr>
          <p:cNvPr id="34" name="Straight Connector 33">
            <a:extLst>
              <a:ext uri="{FF2B5EF4-FFF2-40B4-BE49-F238E27FC236}">
                <a16:creationId xmlns:a16="http://schemas.microsoft.com/office/drawing/2014/main" id="{EE1E39E1-88B4-85E3-9036-F65E7CD4B514}"/>
              </a:ext>
            </a:extLst>
          </p:cNvPr>
          <p:cNvCxnSpPr/>
          <p:nvPr/>
        </p:nvCxnSpPr>
        <p:spPr>
          <a:xfrm>
            <a:off x="8324193" y="6077965"/>
            <a:ext cx="0" cy="3140907"/>
          </a:xfrm>
          <a:prstGeom prst="line">
            <a:avLst/>
          </a:prstGeom>
        </p:spPr>
        <p:style>
          <a:lnRef idx="1">
            <a:schemeClr val="accent3"/>
          </a:lnRef>
          <a:fillRef idx="0">
            <a:schemeClr val="accent3"/>
          </a:fillRef>
          <a:effectRef idx="0">
            <a:schemeClr val="accent3"/>
          </a:effectRef>
          <a:fontRef idx="minor">
            <a:schemeClr val="tx1"/>
          </a:fontRef>
        </p:style>
      </p:cxnSp>
      <p:sp>
        <p:nvSpPr>
          <p:cNvPr id="35" name="TextBox 34">
            <a:extLst>
              <a:ext uri="{FF2B5EF4-FFF2-40B4-BE49-F238E27FC236}">
                <a16:creationId xmlns:a16="http://schemas.microsoft.com/office/drawing/2014/main" id="{7DB4F018-9AA4-F4B8-76A7-EA0D85271D05}"/>
              </a:ext>
            </a:extLst>
          </p:cNvPr>
          <p:cNvSpPr txBox="1"/>
          <p:nvPr/>
        </p:nvSpPr>
        <p:spPr>
          <a:xfrm>
            <a:off x="6794817" y="1002301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14" name="Isosceles Triangle 13">
            <a:extLst>
              <a:ext uri="{FF2B5EF4-FFF2-40B4-BE49-F238E27FC236}">
                <a16:creationId xmlns:a16="http://schemas.microsoft.com/office/drawing/2014/main" id="{F8BF846B-5194-1F77-78DD-4FC8C956EDF6}"/>
              </a:ext>
            </a:extLst>
          </p:cNvPr>
          <p:cNvSpPr/>
          <p:nvPr/>
        </p:nvSpPr>
        <p:spPr>
          <a:xfrm>
            <a:off x="18765741" y="2291749"/>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Isosceles Triangle 36">
            <a:extLst>
              <a:ext uri="{FF2B5EF4-FFF2-40B4-BE49-F238E27FC236}">
                <a16:creationId xmlns:a16="http://schemas.microsoft.com/office/drawing/2014/main" id="{1BDE4871-6884-D2A8-C02D-0F9BA126ABCF}"/>
              </a:ext>
            </a:extLst>
          </p:cNvPr>
          <p:cNvSpPr/>
          <p:nvPr/>
        </p:nvSpPr>
        <p:spPr>
          <a:xfrm>
            <a:off x="18765741" y="2654260"/>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8" name="Isosceles Triangle 37">
            <a:extLst>
              <a:ext uri="{FF2B5EF4-FFF2-40B4-BE49-F238E27FC236}">
                <a16:creationId xmlns:a16="http://schemas.microsoft.com/office/drawing/2014/main" id="{BA4E75D4-E8E3-52A2-F662-CF45B1073A9F}"/>
              </a:ext>
            </a:extLst>
          </p:cNvPr>
          <p:cNvSpPr/>
          <p:nvPr/>
        </p:nvSpPr>
        <p:spPr>
          <a:xfrm>
            <a:off x="18765741" y="3049383"/>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9" name="Isosceles Triangle 38">
            <a:extLst>
              <a:ext uri="{FF2B5EF4-FFF2-40B4-BE49-F238E27FC236}">
                <a16:creationId xmlns:a16="http://schemas.microsoft.com/office/drawing/2014/main" id="{11684B95-64D5-144A-3A37-E40C37639EEE}"/>
              </a:ext>
            </a:extLst>
          </p:cNvPr>
          <p:cNvSpPr/>
          <p:nvPr/>
        </p:nvSpPr>
        <p:spPr>
          <a:xfrm>
            <a:off x="18765741" y="3811583"/>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Isosceles Triangle 39">
            <a:extLst>
              <a:ext uri="{FF2B5EF4-FFF2-40B4-BE49-F238E27FC236}">
                <a16:creationId xmlns:a16="http://schemas.microsoft.com/office/drawing/2014/main" id="{969BEB86-2282-08F6-A9AF-3EFA21FD644D}"/>
              </a:ext>
            </a:extLst>
          </p:cNvPr>
          <p:cNvSpPr/>
          <p:nvPr/>
        </p:nvSpPr>
        <p:spPr>
          <a:xfrm rot="10800000" flipV="1">
            <a:off x="18813756" y="9458157"/>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Rectangle 12">
            <a:extLst>
              <a:ext uri="{FF2B5EF4-FFF2-40B4-BE49-F238E27FC236}">
                <a16:creationId xmlns:a16="http://schemas.microsoft.com/office/drawing/2014/main" id="{58A7D0E9-59E0-270C-F9CF-A3CA2AA733FC}"/>
              </a:ext>
            </a:extLst>
          </p:cNvPr>
          <p:cNvSpPr/>
          <p:nvPr/>
        </p:nvSpPr>
        <p:spPr>
          <a:xfrm>
            <a:off x="704535" y="557634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7" name="Rectangle 26">
            <a:extLst>
              <a:ext uri="{FF2B5EF4-FFF2-40B4-BE49-F238E27FC236}">
                <a16:creationId xmlns:a16="http://schemas.microsoft.com/office/drawing/2014/main" id="{C1C3E1E3-7F0B-A640-3215-FE81ECEC223E}"/>
              </a:ext>
            </a:extLst>
          </p:cNvPr>
          <p:cNvSpPr/>
          <p:nvPr/>
        </p:nvSpPr>
        <p:spPr>
          <a:xfrm>
            <a:off x="3510136" y="529345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rand Growth ,Money Experts That Do Good and Brand Personality ,Net Social Sentiment Versus Campaign Effect ,Channel Growth ,textbox ,textbox ,test ,textbox ,textbox ,textbox ,textbox ,textbox ,textbox ,textbox ,Money Experts That Do Good and Brand Personality ,textbox ,textbox ,textbox ,shape ,shape ,shape ,shape ,textbox ,textbox ,tableEx ,tableEx ,tableEx ,tableEx ,tableEx ,tableEx ,tableEx ,slicer ,tableEx ,image. Please refer to the notes on this slide for details"/>
          <p:cNvPicPr>
            <a:picLocks noChangeAspect="1"/>
          </p:cNvPicPr>
          <p:nvPr/>
        </p:nvPicPr>
        <p:blipFill rotWithShape="1">
          <a:blip r:embed="rId3"/>
          <a:srcRect b="10162"/>
          <a:stretch/>
        </p:blipFill>
        <p:spPr>
          <a:xfrm>
            <a:off x="0" y="745"/>
            <a:ext cx="20105687" cy="10160091"/>
          </a:xfrm>
          <a:prstGeom prst="rect">
            <a:avLst/>
          </a:prstGeom>
          <a:noFill/>
        </p:spPr>
      </p:pic>
      <p:sp>
        <p:nvSpPr>
          <p:cNvPr id="4" name="Title" hidden="1"/>
          <p:cNvSpPr>
            <a:spLocks noGrp="1"/>
          </p:cNvSpPr>
          <p:nvPr>
            <p:ph type="title"/>
          </p:nvPr>
        </p:nvSpPr>
        <p:spPr/>
        <p:txBody>
          <a:bodyPr/>
          <a:lstStyle/>
          <a:p>
            <a:r>
              <a:t>Nedbank - Brand</a:t>
            </a:r>
          </a:p>
        </p:txBody>
      </p:sp>
      <p:graphicFrame>
        <p:nvGraphicFramePr>
          <p:cNvPr id="5" name="object 19">
            <a:extLst>
              <a:ext uri="{FF2B5EF4-FFF2-40B4-BE49-F238E27FC236}">
                <a16:creationId xmlns:a16="http://schemas.microsoft.com/office/drawing/2014/main" id="{0929496C-F4B5-4AFC-8984-B6C96A5622B0}"/>
              </a:ext>
            </a:extLst>
          </p:cNvPr>
          <p:cNvGraphicFramePr>
            <a:graphicFrameLocks noGrp="1"/>
          </p:cNvGraphicFramePr>
          <p:nvPr>
            <p:extLst>
              <p:ext uri="{D42A27DB-BD31-4B8C-83A1-F6EECF244321}">
                <p14:modId xmlns:p14="http://schemas.microsoft.com/office/powerpoint/2010/main" val="1673099713"/>
              </p:ext>
            </p:extLst>
          </p:nvPr>
        </p:nvGraphicFramePr>
        <p:xfrm>
          <a:off x="818245" y="1159821"/>
          <a:ext cx="12913822" cy="4565117"/>
        </p:xfrm>
        <a:graphic>
          <a:graphicData uri="http://schemas.openxmlformats.org/drawingml/2006/table">
            <a:tbl>
              <a:tblPr firstRow="1" bandRow="1">
                <a:tableStyleId>{2D5ABB26-0587-4C30-8999-92F81FD0307C}</a:tableStyleId>
              </a:tblPr>
              <a:tblGrid>
                <a:gridCol w="7192991">
                  <a:extLst>
                    <a:ext uri="{9D8B030D-6E8A-4147-A177-3AD203B41FA5}">
                      <a16:colId xmlns:a16="http://schemas.microsoft.com/office/drawing/2014/main" val="20000"/>
                    </a:ext>
                  </a:extLst>
                </a:gridCol>
                <a:gridCol w="1023582">
                  <a:extLst>
                    <a:ext uri="{9D8B030D-6E8A-4147-A177-3AD203B41FA5}">
                      <a16:colId xmlns:a16="http://schemas.microsoft.com/office/drawing/2014/main" val="20001"/>
                    </a:ext>
                  </a:extLst>
                </a:gridCol>
                <a:gridCol w="1091821">
                  <a:extLst>
                    <a:ext uri="{9D8B030D-6E8A-4147-A177-3AD203B41FA5}">
                      <a16:colId xmlns:a16="http://schemas.microsoft.com/office/drawing/2014/main" val="20002"/>
                    </a:ext>
                  </a:extLst>
                </a:gridCol>
                <a:gridCol w="1214651">
                  <a:extLst>
                    <a:ext uri="{9D8B030D-6E8A-4147-A177-3AD203B41FA5}">
                      <a16:colId xmlns:a16="http://schemas.microsoft.com/office/drawing/2014/main" val="20003"/>
                    </a:ext>
                  </a:extLst>
                </a:gridCol>
                <a:gridCol w="1019370">
                  <a:extLst>
                    <a:ext uri="{9D8B030D-6E8A-4147-A177-3AD203B41FA5}">
                      <a16:colId xmlns:a16="http://schemas.microsoft.com/office/drawing/2014/main" val="20004"/>
                    </a:ext>
                  </a:extLst>
                </a:gridCol>
                <a:gridCol w="1371407">
                  <a:extLst>
                    <a:ext uri="{9D8B030D-6E8A-4147-A177-3AD203B41FA5}">
                      <a16:colId xmlns:a16="http://schemas.microsoft.com/office/drawing/2014/main" val="20005"/>
                    </a:ext>
                  </a:extLst>
                </a:gridCol>
              </a:tblGrid>
              <a:tr h="609094">
                <a:tc>
                  <a:txBody>
                    <a:bodyPr/>
                    <a:lstStyle/>
                    <a:p>
                      <a:pPr marL="170180">
                        <a:lnSpc>
                          <a:spcPct val="100000"/>
                        </a:lnSpc>
                        <a:spcBef>
                          <a:spcPts val="1885"/>
                        </a:spcBef>
                      </a:pPr>
                      <a:r>
                        <a:rPr sz="1900" b="1" spc="-55">
                          <a:solidFill>
                            <a:srgbClr val="006241"/>
                          </a:solidFill>
                          <a:latin typeface="Arial"/>
                          <a:cs typeface="Arial"/>
                        </a:rPr>
                        <a:t>Top</a:t>
                      </a:r>
                      <a:r>
                        <a:rPr sz="1900" b="1" spc="-30">
                          <a:solidFill>
                            <a:srgbClr val="006241"/>
                          </a:solidFill>
                          <a:latin typeface="Arial"/>
                          <a:cs typeface="Arial"/>
                        </a:rPr>
                        <a:t> </a:t>
                      </a:r>
                      <a:r>
                        <a:rPr sz="1900" b="1" spc="-10">
                          <a:solidFill>
                            <a:srgbClr val="006241"/>
                          </a:solidFill>
                          <a:latin typeface="Arial"/>
                          <a:cs typeface="Arial"/>
                        </a:rPr>
                        <a:t>Communication</a:t>
                      </a:r>
                      <a:endParaRPr sz="1900">
                        <a:latin typeface="Arial"/>
                        <a:cs typeface="Arial"/>
                      </a:endParaRPr>
                    </a:p>
                  </a:txBody>
                  <a:tcPr marL="0" marR="0" marT="239414"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600" b="1">
                          <a:solidFill>
                            <a:srgbClr val="006241"/>
                          </a:solidFill>
                          <a:latin typeface="Arial"/>
                          <a:cs typeface="Arial"/>
                        </a:rPr>
                        <a:t>Onlin</a:t>
                      </a:r>
                      <a:r>
                        <a:rPr lang="en-US" sz="1600" b="1">
                          <a:solidFill>
                            <a:srgbClr val="006241"/>
                          </a:solidFill>
                          <a:latin typeface="Arial"/>
                          <a:cs typeface="Arial"/>
                        </a:rPr>
                        <a:t>e</a:t>
                      </a:r>
                      <a:r>
                        <a:rPr sz="1600" b="1">
                          <a:solidFill>
                            <a:srgbClr val="006241"/>
                          </a:solidFill>
                          <a:latin typeface="Arial"/>
                          <a:cs typeface="Arial"/>
                        </a:rPr>
                        <a:t>/  </a:t>
                      </a:r>
                      <a:r>
                        <a:rPr sz="1600" b="1" spc="-5">
                          <a:solidFill>
                            <a:srgbClr val="006241"/>
                          </a:solidFill>
                          <a:latin typeface="Arial"/>
                          <a:cs typeface="Arial"/>
                        </a:rPr>
                        <a:t>Social</a:t>
                      </a:r>
                      <a:endParaRPr sz="1600">
                        <a:latin typeface="Arial"/>
                        <a:cs typeface="Arial"/>
                      </a:endParaRPr>
                    </a:p>
                  </a:txBody>
                  <a:tcPr marL="0" marR="0" marT="17590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47224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#SeeMoneyDifferently continued to be leveraged over the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4"/>
                        </a:rPr>
                        <a:t>period</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5"/>
                        </a:rPr>
                        <a:t>focusing</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6"/>
                        </a:rPr>
                        <a:t>on</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7"/>
                        </a:rPr>
                        <a:t>various</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8"/>
                        </a:rPr>
                        <a:t>products</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9"/>
                        </a:rPr>
                        <a:t>across</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0"/>
                        </a:rPr>
                        <a:t>both</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1"/>
                        </a:rPr>
                        <a:t>consumer</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2"/>
                        </a:rPr>
                        <a:t>and</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3"/>
                        </a:rPr>
                        <a:t>business</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4"/>
                        </a:rPr>
                        <a:t>offers</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The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5"/>
                        </a:rPr>
                        <a:t>#NedbankCup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6"/>
                        </a:rPr>
                        <a:t>sponsorship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saw fixtures kicking of during the period</a:t>
                      </a:r>
                    </a:p>
                  </a:txBody>
                  <a:tcPr marL="0" marR="0" marT="14860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04040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The 51st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7"/>
                        </a:rPr>
                        <a:t>#BudgetSpeechCompetition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and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8"/>
                        </a:rPr>
                        <a:t>gala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19"/>
                        </a:rPr>
                        <a:t>event</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were also noted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Other notable communication included the sponsorship of the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20"/>
                        </a:rPr>
                        <a:t>#NedbankTopEmpowerment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Conference as well as the </a:t>
                      </a:r>
                      <a:r>
                        <a:rPr kumimoji="0" lang="en-US" sz="1600" b="0" i="0" u="none" strike="noStrike" kern="1200" cap="none" spc="0" normalizeH="0" baseline="0" err="1">
                          <a:ln>
                            <a:noFill/>
                          </a:ln>
                          <a:solidFill>
                            <a:srgbClr val="006341"/>
                          </a:solidFill>
                          <a:effectLst/>
                          <a:uLnTx/>
                          <a:uFillTx/>
                          <a:latin typeface="Arial" panose="020B0604020202020204" pitchFamily="34" charset="0"/>
                          <a:ea typeface="+mn-ea"/>
                          <a:cs typeface="Arial" panose="020B0604020202020204" pitchFamily="34" charset="0"/>
                        </a:rPr>
                        <a:t>MarkLives</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Marketer of the Year 2022 </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hlinkClick r:id="rId21"/>
                        </a:rPr>
                        <a:t>award</a:t>
                      </a:r>
                      <a:r>
                        <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rPr>
                        <a:t> win</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a:ln>
                          <a:noFill/>
                        </a:ln>
                        <a:solidFill>
                          <a:srgbClr val="006341"/>
                        </a:solidFill>
                        <a:effectLst/>
                        <a:uLnTx/>
                        <a:uFillTx/>
                        <a:latin typeface="Arial" panose="020B0604020202020204" pitchFamily="34" charset="0"/>
                        <a:ea typeface="+mn-ea"/>
                        <a:cs typeface="Arial" panose="020B0604020202020204" pitchFamily="34" charset="0"/>
                      </a:endParaRPr>
                    </a:p>
                  </a:txBody>
                  <a:tcPr marL="0" marR="0" marT="1581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808121">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sz="1600" kern="1200" dirty="0">
                        <a:solidFill>
                          <a:srgbClr val="006341"/>
                        </a:solidFill>
                        <a:latin typeface="Arial"/>
                        <a:ea typeface="+mn-ea"/>
                        <a:cs typeface="Arial"/>
                      </a:endParaRPr>
                    </a:p>
                  </a:txBody>
                  <a:tcPr marL="0" marR="0" marT="14479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700" dirty="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Title 1">
            <a:extLst>
              <a:ext uri="{FF2B5EF4-FFF2-40B4-BE49-F238E27FC236}">
                <a16:creationId xmlns:a16="http://schemas.microsoft.com/office/drawing/2014/main" id="{99CFE854-089A-40F2-88F7-38B831203FA8}"/>
              </a:ext>
            </a:extLst>
          </p:cNvPr>
          <p:cNvSpPr txBox="1">
            <a:spLocks/>
          </p:cNvSpPr>
          <p:nvPr/>
        </p:nvSpPr>
        <p:spPr>
          <a:xfrm>
            <a:off x="1428750" y="217082"/>
            <a:ext cx="16821150" cy="897019"/>
          </a:xfrm>
          <a:prstGeom prst="rect">
            <a:avLst/>
          </a:prstGeom>
        </p:spPr>
        <p:txBody>
          <a:bodyPr vert="horz" lIns="0" tIns="0" rIns="0" bIns="0" rtlCol="0" anchor="ctr">
            <a:noAutofit/>
          </a:bodyPr>
          <a:lstStyle>
            <a:lvl1pPr algn="l" defTabSz="1507937" rtl="0" eaLnBrk="1" latinLnBrk="0" hangingPunct="1">
              <a:lnSpc>
                <a:spcPct val="90000"/>
              </a:lnSpc>
              <a:spcBef>
                <a:spcPct val="0"/>
              </a:spcBef>
              <a:buNone/>
              <a:defRPr sz="7256" kern="1200">
                <a:solidFill>
                  <a:schemeClr val="tx1"/>
                </a:solidFill>
                <a:latin typeface="+mj-lt"/>
                <a:ea typeface="+mj-ea"/>
                <a:cs typeface="+mj-cs"/>
              </a:defRPr>
            </a:lvl1pPr>
          </a:lstStyle>
          <a:p>
            <a:r>
              <a:rPr lang="en-ZA" sz="2600">
                <a:solidFill>
                  <a:schemeClr val="bg1"/>
                </a:solidFill>
                <a:latin typeface="Arial" panose="020B0604020202020204" pitchFamily="34" charset="0"/>
                <a:cs typeface="Arial" panose="020B0604020202020204" pitchFamily="34" charset="0"/>
              </a:rPr>
              <a:t>Brand - Nedbank</a:t>
            </a:r>
          </a:p>
        </p:txBody>
      </p:sp>
      <p:pic>
        <p:nvPicPr>
          <p:cNvPr id="7" name="Picture 6">
            <a:extLst>
              <a:ext uri="{FF2B5EF4-FFF2-40B4-BE49-F238E27FC236}">
                <a16:creationId xmlns:a16="http://schemas.microsoft.com/office/drawing/2014/main" id="{C8A19A97-EB9E-4EB8-90AF-267828B3BF37}"/>
              </a:ext>
            </a:extLst>
          </p:cNvPr>
          <p:cNvPicPr>
            <a:picLocks noChangeAspect="1"/>
          </p:cNvPicPr>
          <p:nvPr/>
        </p:nvPicPr>
        <p:blipFill>
          <a:blip r:embed="rId22"/>
          <a:stretch>
            <a:fillRect/>
          </a:stretch>
        </p:blipFill>
        <p:spPr>
          <a:xfrm>
            <a:off x="8327872" y="2114667"/>
            <a:ext cx="347502" cy="317019"/>
          </a:xfrm>
          <a:prstGeom prst="rect">
            <a:avLst/>
          </a:prstGeom>
        </p:spPr>
      </p:pic>
      <p:sp>
        <p:nvSpPr>
          <p:cNvPr id="16" name="Rectangle 15">
            <a:extLst>
              <a:ext uri="{FF2B5EF4-FFF2-40B4-BE49-F238E27FC236}">
                <a16:creationId xmlns:a16="http://schemas.microsoft.com/office/drawing/2014/main" id="{296317F1-008E-437D-B4BD-EBB0526B7778}"/>
              </a:ext>
            </a:extLst>
          </p:cNvPr>
          <p:cNvSpPr/>
          <p:nvPr/>
        </p:nvSpPr>
        <p:spPr>
          <a:xfrm>
            <a:off x="85575" y="1458027"/>
            <a:ext cx="563879" cy="624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r"/>
            <a:endParaRPr lang="en-ZA" sz="3600">
              <a:solidFill>
                <a:schemeClr val="tx1"/>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8D657383-0C5C-214E-0E84-065B019DC640}"/>
              </a:ext>
            </a:extLst>
          </p:cNvPr>
          <p:cNvPicPr>
            <a:picLocks noChangeAspect="1"/>
          </p:cNvPicPr>
          <p:nvPr/>
        </p:nvPicPr>
        <p:blipFill>
          <a:blip r:embed="rId22"/>
          <a:stretch>
            <a:fillRect/>
          </a:stretch>
        </p:blipFill>
        <p:spPr>
          <a:xfrm>
            <a:off x="9319868" y="2114666"/>
            <a:ext cx="347502" cy="317019"/>
          </a:xfrm>
          <a:prstGeom prst="rect">
            <a:avLst/>
          </a:prstGeom>
        </p:spPr>
      </p:pic>
      <p:pic>
        <p:nvPicPr>
          <p:cNvPr id="8" name="Picture 7">
            <a:extLst>
              <a:ext uri="{FF2B5EF4-FFF2-40B4-BE49-F238E27FC236}">
                <a16:creationId xmlns:a16="http://schemas.microsoft.com/office/drawing/2014/main" id="{5567EBDE-D1BE-3D92-AA06-025BD17D469F}"/>
              </a:ext>
            </a:extLst>
          </p:cNvPr>
          <p:cNvPicPr>
            <a:picLocks noChangeAspect="1"/>
          </p:cNvPicPr>
          <p:nvPr/>
        </p:nvPicPr>
        <p:blipFill>
          <a:blip r:embed="rId22"/>
          <a:stretch>
            <a:fillRect/>
          </a:stretch>
        </p:blipFill>
        <p:spPr>
          <a:xfrm>
            <a:off x="10511243" y="2114665"/>
            <a:ext cx="347502" cy="317019"/>
          </a:xfrm>
          <a:prstGeom prst="rect">
            <a:avLst/>
          </a:prstGeom>
        </p:spPr>
      </p:pic>
      <p:pic>
        <p:nvPicPr>
          <p:cNvPr id="9" name="Picture 8">
            <a:extLst>
              <a:ext uri="{FF2B5EF4-FFF2-40B4-BE49-F238E27FC236}">
                <a16:creationId xmlns:a16="http://schemas.microsoft.com/office/drawing/2014/main" id="{88BCD4FB-7ABE-666B-EC54-40E973A2397C}"/>
              </a:ext>
            </a:extLst>
          </p:cNvPr>
          <p:cNvPicPr>
            <a:picLocks noChangeAspect="1"/>
          </p:cNvPicPr>
          <p:nvPr/>
        </p:nvPicPr>
        <p:blipFill>
          <a:blip r:embed="rId22"/>
          <a:stretch>
            <a:fillRect/>
          </a:stretch>
        </p:blipFill>
        <p:spPr>
          <a:xfrm>
            <a:off x="12694614" y="2114664"/>
            <a:ext cx="347502" cy="317019"/>
          </a:xfrm>
          <a:prstGeom prst="rect">
            <a:avLst/>
          </a:prstGeom>
        </p:spPr>
      </p:pic>
      <p:pic>
        <p:nvPicPr>
          <p:cNvPr id="10" name="Picture 9">
            <a:extLst>
              <a:ext uri="{FF2B5EF4-FFF2-40B4-BE49-F238E27FC236}">
                <a16:creationId xmlns:a16="http://schemas.microsoft.com/office/drawing/2014/main" id="{04C784C0-6B56-B3F5-0108-328664C111FD}"/>
              </a:ext>
            </a:extLst>
          </p:cNvPr>
          <p:cNvPicPr>
            <a:picLocks noChangeAspect="1"/>
          </p:cNvPicPr>
          <p:nvPr/>
        </p:nvPicPr>
        <p:blipFill>
          <a:blip r:embed="rId22"/>
          <a:stretch>
            <a:fillRect/>
          </a:stretch>
        </p:blipFill>
        <p:spPr>
          <a:xfrm>
            <a:off x="11693564" y="2114663"/>
            <a:ext cx="347502" cy="317019"/>
          </a:xfrm>
          <a:prstGeom prst="rect">
            <a:avLst/>
          </a:prstGeom>
        </p:spPr>
      </p:pic>
      <p:pic>
        <p:nvPicPr>
          <p:cNvPr id="14" name="Picture 13">
            <a:extLst>
              <a:ext uri="{FF2B5EF4-FFF2-40B4-BE49-F238E27FC236}">
                <a16:creationId xmlns:a16="http://schemas.microsoft.com/office/drawing/2014/main" id="{626ACDCA-26D5-E258-1A4F-C3D7A0DC622F}"/>
              </a:ext>
            </a:extLst>
          </p:cNvPr>
          <p:cNvPicPr>
            <a:picLocks noChangeAspect="1"/>
          </p:cNvPicPr>
          <p:nvPr/>
        </p:nvPicPr>
        <p:blipFill>
          <a:blip r:embed="rId22"/>
          <a:stretch>
            <a:fillRect/>
          </a:stretch>
        </p:blipFill>
        <p:spPr>
          <a:xfrm>
            <a:off x="8246127" y="2713565"/>
            <a:ext cx="347502" cy="317019"/>
          </a:xfrm>
          <a:prstGeom prst="rect">
            <a:avLst/>
          </a:prstGeom>
        </p:spPr>
      </p:pic>
      <p:pic>
        <p:nvPicPr>
          <p:cNvPr id="15" name="Picture 14">
            <a:extLst>
              <a:ext uri="{FF2B5EF4-FFF2-40B4-BE49-F238E27FC236}">
                <a16:creationId xmlns:a16="http://schemas.microsoft.com/office/drawing/2014/main" id="{AB68EE3D-B4F7-8136-8318-4D36240B18A0}"/>
              </a:ext>
            </a:extLst>
          </p:cNvPr>
          <p:cNvPicPr>
            <a:picLocks noChangeAspect="1"/>
          </p:cNvPicPr>
          <p:nvPr/>
        </p:nvPicPr>
        <p:blipFill>
          <a:blip r:embed="rId22"/>
          <a:stretch>
            <a:fillRect/>
          </a:stretch>
        </p:blipFill>
        <p:spPr>
          <a:xfrm>
            <a:off x="12698985" y="2713565"/>
            <a:ext cx="347502" cy="317019"/>
          </a:xfrm>
          <a:prstGeom prst="rect">
            <a:avLst/>
          </a:prstGeom>
        </p:spPr>
      </p:pic>
      <p:sp>
        <p:nvSpPr>
          <p:cNvPr id="21" name="Rectangle 20">
            <a:extLst>
              <a:ext uri="{FF2B5EF4-FFF2-40B4-BE49-F238E27FC236}">
                <a16:creationId xmlns:a16="http://schemas.microsoft.com/office/drawing/2014/main" id="{381A95DD-F718-1DBD-1CD2-C0AF9FE3B242}"/>
              </a:ext>
            </a:extLst>
          </p:cNvPr>
          <p:cNvSpPr/>
          <p:nvPr/>
        </p:nvSpPr>
        <p:spPr>
          <a:xfrm>
            <a:off x="13803454" y="1702672"/>
            <a:ext cx="6438049" cy="30742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2" name="Table 23">
            <a:extLst>
              <a:ext uri="{FF2B5EF4-FFF2-40B4-BE49-F238E27FC236}">
                <a16:creationId xmlns:a16="http://schemas.microsoft.com/office/drawing/2014/main" id="{F49A7BE8-7169-99DA-D5A3-782EEE6923E5}"/>
              </a:ext>
            </a:extLst>
          </p:cNvPr>
          <p:cNvGraphicFramePr>
            <a:graphicFrameLocks noGrp="1"/>
          </p:cNvGraphicFramePr>
          <p:nvPr>
            <p:extLst>
              <p:ext uri="{D42A27DB-BD31-4B8C-83A1-F6EECF244321}">
                <p14:modId xmlns:p14="http://schemas.microsoft.com/office/powerpoint/2010/main" val="469986995"/>
              </p:ext>
            </p:extLst>
          </p:nvPr>
        </p:nvGraphicFramePr>
        <p:xfrm>
          <a:off x="13897819" y="1852781"/>
          <a:ext cx="4239270" cy="2650249"/>
        </p:xfrm>
        <a:graphic>
          <a:graphicData uri="http://schemas.openxmlformats.org/drawingml/2006/table">
            <a:tbl>
              <a:tblPr firstRow="1" bandRow="1">
                <a:tableStyleId>{D7AC3CCA-C797-4891-BE02-D94E43425B78}</a:tableStyleId>
              </a:tblPr>
              <a:tblGrid>
                <a:gridCol w="1804405">
                  <a:extLst>
                    <a:ext uri="{9D8B030D-6E8A-4147-A177-3AD203B41FA5}">
                      <a16:colId xmlns:a16="http://schemas.microsoft.com/office/drawing/2014/main" val="3258468545"/>
                    </a:ext>
                  </a:extLst>
                </a:gridCol>
                <a:gridCol w="1243041">
                  <a:extLst>
                    <a:ext uri="{9D8B030D-6E8A-4147-A177-3AD203B41FA5}">
                      <a16:colId xmlns:a16="http://schemas.microsoft.com/office/drawing/2014/main" val="845552103"/>
                    </a:ext>
                  </a:extLst>
                </a:gridCol>
                <a:gridCol w="1191824">
                  <a:extLst>
                    <a:ext uri="{9D8B030D-6E8A-4147-A177-3AD203B41FA5}">
                      <a16:colId xmlns:a16="http://schemas.microsoft.com/office/drawing/2014/main" val="791328125"/>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r>
                        <a:rPr lang="en-ZA" sz="1600">
                          <a:solidFill>
                            <a:schemeClr val="bg1"/>
                          </a:solidFill>
                          <a:latin typeface="Arial" panose="020B0604020202020204" pitchFamily="34" charset="0"/>
                          <a:cs typeface="Arial" panose="020B0604020202020204" pitchFamily="34" charset="0"/>
                        </a:rPr>
                        <a:t>Facebook</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464 281</a:t>
                      </a:r>
                    </a:p>
                  </a:txBody>
                  <a:tcPr>
                    <a:noFill/>
                  </a:tcPr>
                </a:tc>
                <a:tc>
                  <a:txBody>
                    <a:bodyPr/>
                    <a:lstStyle/>
                    <a:p>
                      <a:pPr algn="ctr"/>
                      <a:r>
                        <a:rPr lang="en-ZA" sz="1600">
                          <a:latin typeface="Arial" panose="020B0604020202020204" pitchFamily="34" charset="0"/>
                          <a:cs typeface="Arial" panose="020B0604020202020204" pitchFamily="34" charset="0"/>
                        </a:rPr>
                        <a:t>468 174</a:t>
                      </a:r>
                    </a:p>
                  </a:txBody>
                  <a:tcPr>
                    <a:noFill/>
                  </a:tcPr>
                </a:tc>
                <a:extLst>
                  <a:ext uri="{0D108BD9-81ED-4DB2-BD59-A6C34878D82A}">
                    <a16:rowId xmlns:a16="http://schemas.microsoft.com/office/drawing/2014/main" val="1919229103"/>
                  </a:ext>
                </a:extLst>
              </a:tr>
              <a:tr h="378607">
                <a:tc>
                  <a:txBody>
                    <a:bodyPr/>
                    <a:lstStyle/>
                    <a:p>
                      <a:r>
                        <a:rPr lang="en-ZA" sz="1600">
                          <a:solidFill>
                            <a:schemeClr val="bg1"/>
                          </a:solidFill>
                          <a:latin typeface="Arial" panose="020B0604020202020204" pitchFamily="34" charset="0"/>
                          <a:cs typeface="Arial" panose="020B0604020202020204" pitchFamily="34" charset="0"/>
                        </a:rPr>
                        <a:t>Twitter</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210 982</a:t>
                      </a:r>
                    </a:p>
                  </a:txBody>
                  <a:tcPr>
                    <a:noFill/>
                  </a:tcPr>
                </a:tc>
                <a:tc>
                  <a:txBody>
                    <a:bodyPr/>
                    <a:lstStyle/>
                    <a:p>
                      <a:pPr algn="ctr"/>
                      <a:r>
                        <a:rPr lang="en-ZA" sz="1600">
                          <a:latin typeface="Arial" panose="020B0604020202020204" pitchFamily="34" charset="0"/>
                          <a:cs typeface="Arial" panose="020B0604020202020204" pitchFamily="34" charset="0"/>
                        </a:rPr>
                        <a:t>214 640</a:t>
                      </a:r>
                    </a:p>
                  </a:txBody>
                  <a:tcPr>
                    <a:noFill/>
                  </a:tcPr>
                </a:tc>
                <a:extLst>
                  <a:ext uri="{0D108BD9-81ED-4DB2-BD59-A6C34878D82A}">
                    <a16:rowId xmlns:a16="http://schemas.microsoft.com/office/drawing/2014/main" val="1063522109"/>
                  </a:ext>
                </a:extLst>
              </a:tr>
              <a:tr h="378607">
                <a:tc>
                  <a:txBody>
                    <a:bodyPr/>
                    <a:lstStyle/>
                    <a:p>
                      <a:r>
                        <a:rPr lang="en-ZA" sz="1600">
                          <a:solidFill>
                            <a:schemeClr val="bg1"/>
                          </a:solidFill>
                          <a:latin typeface="Arial" panose="020B0604020202020204" pitchFamily="34" charset="0"/>
                          <a:cs typeface="Arial" panose="020B0604020202020204" pitchFamily="34" charset="0"/>
                        </a:rPr>
                        <a:t>Instagram</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41 740</a:t>
                      </a:r>
                    </a:p>
                  </a:txBody>
                  <a:tcPr>
                    <a:noFill/>
                  </a:tcPr>
                </a:tc>
                <a:tc>
                  <a:txBody>
                    <a:bodyPr/>
                    <a:lstStyle/>
                    <a:p>
                      <a:pPr algn="ctr"/>
                      <a:r>
                        <a:rPr lang="en-ZA" sz="1600">
                          <a:latin typeface="Arial" panose="020B0604020202020204" pitchFamily="34" charset="0"/>
                          <a:cs typeface="Arial" panose="020B0604020202020204" pitchFamily="34" charset="0"/>
                        </a:rPr>
                        <a:t>41 968</a:t>
                      </a:r>
                    </a:p>
                  </a:txBody>
                  <a:tcPr>
                    <a:noFill/>
                  </a:tcPr>
                </a:tc>
                <a:extLst>
                  <a:ext uri="{0D108BD9-81ED-4DB2-BD59-A6C34878D82A}">
                    <a16:rowId xmlns:a16="http://schemas.microsoft.com/office/drawing/2014/main" val="2649566680"/>
                  </a:ext>
                </a:extLst>
              </a:tr>
              <a:tr h="378607">
                <a:tc>
                  <a:txBody>
                    <a:bodyPr/>
                    <a:lstStyle/>
                    <a:p>
                      <a:r>
                        <a:rPr lang="en-ZA" sz="1600">
                          <a:solidFill>
                            <a:schemeClr val="bg1"/>
                          </a:solidFill>
                          <a:latin typeface="Arial" panose="020B0604020202020204" pitchFamily="34" charset="0"/>
                          <a:cs typeface="Arial" panose="020B0604020202020204" pitchFamily="34" charset="0"/>
                        </a:rPr>
                        <a:t>YouTube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20 400</a:t>
                      </a:r>
                    </a:p>
                  </a:txBody>
                  <a:tcPr>
                    <a:noFill/>
                  </a:tcPr>
                </a:tc>
                <a:tc>
                  <a:txBody>
                    <a:bodyPr/>
                    <a:lstStyle/>
                    <a:p>
                      <a:pPr algn="ctr"/>
                      <a:r>
                        <a:rPr lang="en-ZA" sz="1600">
                          <a:latin typeface="Arial" panose="020B0604020202020204" pitchFamily="34" charset="0"/>
                          <a:cs typeface="Arial" panose="020B0604020202020204" pitchFamily="34" charset="0"/>
                        </a:rPr>
                        <a:t>20 500</a:t>
                      </a:r>
                    </a:p>
                  </a:txBody>
                  <a:tcPr>
                    <a:noFill/>
                  </a:tcPr>
                </a:tc>
                <a:extLst>
                  <a:ext uri="{0D108BD9-81ED-4DB2-BD59-A6C34878D82A}">
                    <a16:rowId xmlns:a16="http://schemas.microsoft.com/office/drawing/2014/main" val="1382081403"/>
                  </a:ext>
                </a:extLst>
              </a:tr>
              <a:tr h="378607">
                <a:tc>
                  <a:txBody>
                    <a:bodyPr/>
                    <a:lstStyle/>
                    <a:p>
                      <a:r>
                        <a:rPr lang="en-ZA" sz="1600">
                          <a:solidFill>
                            <a:schemeClr val="bg1"/>
                          </a:solidFill>
                          <a:latin typeface="Arial" panose="020B0604020202020204" pitchFamily="34" charset="0"/>
                          <a:cs typeface="Arial" panose="020B0604020202020204" pitchFamily="34" charset="0"/>
                        </a:rPr>
                        <a:t>Unique Visits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2 026 213</a:t>
                      </a:r>
                    </a:p>
                  </a:txBody>
                  <a:tcPr>
                    <a:noFill/>
                  </a:tcPr>
                </a:tc>
                <a:tc>
                  <a:txBody>
                    <a:bodyPr/>
                    <a:lstStyle/>
                    <a:p>
                      <a:pPr algn="ctr"/>
                      <a:r>
                        <a:rPr lang="en-ZA" sz="1600">
                          <a:latin typeface="Arial" panose="020B0604020202020204" pitchFamily="34" charset="0"/>
                          <a:cs typeface="Arial" panose="020B0604020202020204" pitchFamily="34" charset="0"/>
                        </a:rPr>
                        <a:t>2 139 817</a:t>
                      </a:r>
                    </a:p>
                  </a:txBody>
                  <a:tcPr>
                    <a:noFill/>
                  </a:tcPr>
                </a:tc>
                <a:extLst>
                  <a:ext uri="{0D108BD9-81ED-4DB2-BD59-A6C34878D82A}">
                    <a16:rowId xmlns:a16="http://schemas.microsoft.com/office/drawing/2014/main" val="1618233984"/>
                  </a:ext>
                </a:extLst>
              </a:tr>
              <a:tr h="378607">
                <a:tc>
                  <a:txBody>
                    <a:bodyPr/>
                    <a:lstStyle/>
                    <a:p>
                      <a:r>
                        <a:rPr lang="en-ZA" sz="1600">
                          <a:solidFill>
                            <a:schemeClr val="bg1"/>
                          </a:solidFill>
                          <a:latin typeface="Arial" panose="020B0604020202020204" pitchFamily="34" charset="0"/>
                          <a:cs typeface="Arial" panose="020B0604020202020204" pitchFamily="34" charset="0"/>
                        </a:rPr>
                        <a:t>Authority Score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58</a:t>
                      </a:r>
                    </a:p>
                  </a:txBody>
                  <a:tcPr>
                    <a:noFill/>
                  </a:tcPr>
                </a:tc>
                <a:tc>
                  <a:txBody>
                    <a:bodyPr/>
                    <a:lstStyle/>
                    <a:p>
                      <a:pPr algn="ctr"/>
                      <a:r>
                        <a:rPr lang="en-ZA" sz="1600">
                          <a:latin typeface="Arial" panose="020B0604020202020204" pitchFamily="34" charset="0"/>
                          <a:cs typeface="Arial" panose="020B0604020202020204" pitchFamily="34" charset="0"/>
                        </a:rPr>
                        <a:t>58</a:t>
                      </a:r>
                    </a:p>
                  </a:txBody>
                  <a:tcPr>
                    <a:noFill/>
                  </a:tcPr>
                </a:tc>
                <a:extLst>
                  <a:ext uri="{0D108BD9-81ED-4DB2-BD59-A6C34878D82A}">
                    <a16:rowId xmlns:a16="http://schemas.microsoft.com/office/drawing/2014/main" val="364644315"/>
                  </a:ext>
                </a:extLst>
              </a:tr>
            </a:tbl>
          </a:graphicData>
        </a:graphic>
      </p:graphicFrame>
      <p:graphicFrame>
        <p:nvGraphicFramePr>
          <p:cNvPr id="23" name="Table 22">
            <a:extLst>
              <a:ext uri="{FF2B5EF4-FFF2-40B4-BE49-F238E27FC236}">
                <a16:creationId xmlns:a16="http://schemas.microsoft.com/office/drawing/2014/main" id="{1051D22A-98B2-09A4-7BC1-31C05BA74082}"/>
              </a:ext>
            </a:extLst>
          </p:cNvPr>
          <p:cNvGraphicFramePr>
            <a:graphicFrameLocks noGrp="1"/>
          </p:cNvGraphicFramePr>
          <p:nvPr>
            <p:extLst>
              <p:ext uri="{D42A27DB-BD31-4B8C-83A1-F6EECF244321}">
                <p14:modId xmlns:p14="http://schemas.microsoft.com/office/powerpoint/2010/main" val="1950294883"/>
              </p:ext>
            </p:extLst>
          </p:nvPr>
        </p:nvGraphicFramePr>
        <p:xfrm>
          <a:off x="18489136" y="1852781"/>
          <a:ext cx="1556075" cy="2650249"/>
        </p:xfrm>
        <a:graphic>
          <a:graphicData uri="http://schemas.openxmlformats.org/drawingml/2006/table">
            <a:tbl>
              <a:tblPr firstRow="1" bandRow="1">
                <a:tableStyleId>{D7AC3CCA-C797-4891-BE02-D94E43425B78}</a:tableStyleId>
              </a:tblPr>
              <a:tblGrid>
                <a:gridCol w="1556075">
                  <a:extLst>
                    <a:ext uri="{9D8B030D-6E8A-4147-A177-3AD203B41FA5}">
                      <a16:colId xmlns:a16="http://schemas.microsoft.com/office/drawing/2014/main" val="845552103"/>
                    </a:ext>
                  </a:extLst>
                </a:gridCol>
              </a:tblGrid>
              <a:tr h="378607">
                <a:tc>
                  <a:txBody>
                    <a:bodyPr/>
                    <a:lstStyle/>
                    <a:p>
                      <a:r>
                        <a:rPr lang="en-ZA" sz="1600">
                          <a:solidFill>
                            <a:schemeClr val="bg1"/>
                          </a:solidFill>
                          <a:latin typeface="Arial" panose="020B0604020202020204" pitchFamily="34" charset="0"/>
                          <a:cs typeface="Arial" panose="020B0604020202020204" pitchFamily="34" charset="0"/>
                        </a:rPr>
                        <a:t>Change (000)</a:t>
                      </a:r>
                    </a:p>
                  </a:txBody>
                  <a:tcPr>
                    <a:solidFill>
                      <a:schemeClr val="bg1">
                        <a:lumMod val="50000"/>
                      </a:schemeClr>
                    </a:solidFill>
                  </a:tcPr>
                </a:tc>
                <a:extLst>
                  <a:ext uri="{0D108BD9-81ED-4DB2-BD59-A6C34878D82A}">
                    <a16:rowId xmlns:a16="http://schemas.microsoft.com/office/drawing/2014/main" val="2871013606"/>
                  </a:ext>
                </a:extLst>
              </a:tr>
              <a:tr h="378607">
                <a:tc>
                  <a:txBody>
                    <a:bodyPr/>
                    <a:lstStyle/>
                    <a:p>
                      <a:pPr algn="ctr"/>
                      <a:r>
                        <a:rPr lang="en-ZA" sz="1600">
                          <a:latin typeface="Arial" panose="020B0604020202020204" pitchFamily="34" charset="0"/>
                          <a:cs typeface="Arial" panose="020B0604020202020204" pitchFamily="34" charset="0"/>
                        </a:rPr>
                        <a:t>3.9</a:t>
                      </a:r>
                    </a:p>
                  </a:txBody>
                  <a:tcPr>
                    <a:noFill/>
                  </a:tcPr>
                </a:tc>
                <a:extLst>
                  <a:ext uri="{0D108BD9-81ED-4DB2-BD59-A6C34878D82A}">
                    <a16:rowId xmlns:a16="http://schemas.microsoft.com/office/drawing/2014/main" val="1919229103"/>
                  </a:ext>
                </a:extLst>
              </a:tr>
              <a:tr h="378607">
                <a:tc>
                  <a:txBody>
                    <a:bodyPr/>
                    <a:lstStyle/>
                    <a:p>
                      <a:pPr algn="ctr"/>
                      <a:r>
                        <a:rPr lang="en-ZA" sz="1600">
                          <a:latin typeface="Arial" panose="020B0604020202020204" pitchFamily="34" charset="0"/>
                          <a:cs typeface="Arial" panose="020B0604020202020204" pitchFamily="34" charset="0"/>
                        </a:rPr>
                        <a:t>3.7</a:t>
                      </a:r>
                    </a:p>
                  </a:txBody>
                  <a:tcPr>
                    <a:noFill/>
                  </a:tcPr>
                </a:tc>
                <a:extLst>
                  <a:ext uri="{0D108BD9-81ED-4DB2-BD59-A6C34878D82A}">
                    <a16:rowId xmlns:a16="http://schemas.microsoft.com/office/drawing/2014/main" val="1063522109"/>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0.2</a:t>
                      </a:r>
                    </a:p>
                  </a:txBody>
                  <a:tcPr>
                    <a:noFill/>
                  </a:tcPr>
                </a:tc>
                <a:extLst>
                  <a:ext uri="{0D108BD9-81ED-4DB2-BD59-A6C34878D82A}">
                    <a16:rowId xmlns:a16="http://schemas.microsoft.com/office/drawing/2014/main" val="894353708"/>
                  </a:ext>
                </a:extLst>
              </a:tr>
              <a:tr h="378607">
                <a:tc>
                  <a:txBody>
                    <a:bodyPr/>
                    <a:lstStyle/>
                    <a:p>
                      <a:pPr algn="ctr"/>
                      <a:r>
                        <a:rPr lang="en-ZA" sz="1600">
                          <a:latin typeface="Arial" panose="020B0604020202020204" pitchFamily="34" charset="0"/>
                          <a:cs typeface="Arial" panose="020B0604020202020204" pitchFamily="34" charset="0"/>
                        </a:rPr>
                        <a:t>0.1</a:t>
                      </a:r>
                    </a:p>
                  </a:txBody>
                  <a:tcPr>
                    <a:noFill/>
                  </a:tcPr>
                </a:tc>
                <a:extLst>
                  <a:ext uri="{0D108BD9-81ED-4DB2-BD59-A6C34878D82A}">
                    <a16:rowId xmlns:a16="http://schemas.microsoft.com/office/drawing/2014/main" val="1690145944"/>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114</a:t>
                      </a:r>
                    </a:p>
                  </a:txBody>
                  <a:tcPr>
                    <a:noFill/>
                  </a:tcPr>
                </a:tc>
                <a:extLst>
                  <a:ext uri="{0D108BD9-81ED-4DB2-BD59-A6C34878D82A}">
                    <a16:rowId xmlns:a16="http://schemas.microsoft.com/office/drawing/2014/main" val="1416317741"/>
                  </a:ext>
                </a:extLst>
              </a:tr>
              <a:tr h="378607">
                <a:tc>
                  <a:txBody>
                    <a:bodyPr/>
                    <a:lstStyle/>
                    <a:p>
                      <a:pPr marL="0" marR="0" lvl="0" indent="0" algn="ctr" defTabSz="1507937" rtl="0" eaLnBrk="1" fontAlgn="auto" latinLnBrk="0" hangingPunct="1">
                        <a:lnSpc>
                          <a:spcPct val="100000"/>
                        </a:lnSpc>
                        <a:spcBef>
                          <a:spcPts val="0"/>
                        </a:spcBef>
                        <a:spcAft>
                          <a:spcPts val="0"/>
                        </a:spcAft>
                        <a:buClrTx/>
                        <a:buSzTx/>
                        <a:buFontTx/>
                        <a:buNone/>
                        <a:tabLst/>
                        <a:defRPr/>
                      </a:pPr>
                      <a:r>
                        <a:rPr lang="en-ZA" sz="1600">
                          <a:latin typeface="Arial" panose="020B0604020202020204" pitchFamily="34" charset="0"/>
                          <a:cs typeface="Arial" panose="020B0604020202020204" pitchFamily="34" charset="0"/>
                        </a:rPr>
                        <a:t>-</a:t>
                      </a:r>
                    </a:p>
                  </a:txBody>
                  <a:tcPr>
                    <a:noFill/>
                  </a:tcPr>
                </a:tc>
                <a:extLst>
                  <a:ext uri="{0D108BD9-81ED-4DB2-BD59-A6C34878D82A}">
                    <a16:rowId xmlns:a16="http://schemas.microsoft.com/office/drawing/2014/main" val="4254077085"/>
                  </a:ext>
                </a:extLst>
              </a:tr>
            </a:tbl>
          </a:graphicData>
        </a:graphic>
      </p:graphicFrame>
      <p:sp>
        <p:nvSpPr>
          <p:cNvPr id="24" name="Isosceles Triangle 23">
            <a:extLst>
              <a:ext uri="{FF2B5EF4-FFF2-40B4-BE49-F238E27FC236}">
                <a16:creationId xmlns:a16="http://schemas.microsoft.com/office/drawing/2014/main" id="{4693B855-7B84-8E73-E21F-64CA23823C39}"/>
              </a:ext>
            </a:extLst>
          </p:cNvPr>
          <p:cNvSpPr/>
          <p:nvPr/>
        </p:nvSpPr>
        <p:spPr>
          <a:xfrm>
            <a:off x="18765741" y="3420332"/>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8" name="Rectangle 27">
            <a:extLst>
              <a:ext uri="{FF2B5EF4-FFF2-40B4-BE49-F238E27FC236}">
                <a16:creationId xmlns:a16="http://schemas.microsoft.com/office/drawing/2014/main" id="{ACA00474-09B8-EA7A-FA1F-FCEAB821FC76}"/>
              </a:ext>
            </a:extLst>
          </p:cNvPr>
          <p:cNvSpPr/>
          <p:nvPr/>
        </p:nvSpPr>
        <p:spPr>
          <a:xfrm>
            <a:off x="13800781" y="8102296"/>
            <a:ext cx="6370122" cy="19661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29" name="Table 23">
            <a:extLst>
              <a:ext uri="{FF2B5EF4-FFF2-40B4-BE49-F238E27FC236}">
                <a16:creationId xmlns:a16="http://schemas.microsoft.com/office/drawing/2014/main" id="{3F5C0F91-DAC6-FBDF-710F-DAE97C4DAE1D}"/>
              </a:ext>
            </a:extLst>
          </p:cNvPr>
          <p:cNvGraphicFramePr>
            <a:graphicFrameLocks noGrp="1"/>
          </p:cNvGraphicFramePr>
          <p:nvPr>
            <p:extLst>
              <p:ext uri="{D42A27DB-BD31-4B8C-83A1-F6EECF244321}">
                <p14:modId xmlns:p14="http://schemas.microsoft.com/office/powerpoint/2010/main" val="3408457881"/>
              </p:ext>
            </p:extLst>
          </p:nvPr>
        </p:nvGraphicFramePr>
        <p:xfrm>
          <a:off x="13894695" y="8342839"/>
          <a:ext cx="3898088" cy="1551074"/>
        </p:xfrm>
        <a:graphic>
          <a:graphicData uri="http://schemas.openxmlformats.org/drawingml/2006/table">
            <a:tbl>
              <a:tblPr firstRow="1" bandRow="1">
                <a:tableStyleId>{D7AC3CCA-C797-4891-BE02-D94E43425B78}</a:tableStyleId>
              </a:tblPr>
              <a:tblGrid>
                <a:gridCol w="1522088">
                  <a:extLst>
                    <a:ext uri="{9D8B030D-6E8A-4147-A177-3AD203B41FA5}">
                      <a16:colId xmlns:a16="http://schemas.microsoft.com/office/drawing/2014/main" val="3258468545"/>
                    </a:ext>
                  </a:extLst>
                </a:gridCol>
                <a:gridCol w="1188000">
                  <a:extLst>
                    <a:ext uri="{9D8B030D-6E8A-4147-A177-3AD203B41FA5}">
                      <a16:colId xmlns:a16="http://schemas.microsoft.com/office/drawing/2014/main" val="845552103"/>
                    </a:ext>
                  </a:extLst>
                </a:gridCol>
                <a:gridCol w="1188000">
                  <a:extLst>
                    <a:ext uri="{9D8B030D-6E8A-4147-A177-3AD203B41FA5}">
                      <a16:colId xmlns:a16="http://schemas.microsoft.com/office/drawing/2014/main" val="791328125"/>
                    </a:ext>
                  </a:extLst>
                </a:gridCol>
              </a:tblGrid>
              <a:tr h="438554">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r>
                        <a:rPr lang="en-ZA" sz="1600">
                          <a:solidFill>
                            <a:schemeClr val="bg1"/>
                          </a:solidFill>
                          <a:latin typeface="Arial" panose="020B0604020202020204" pitchFamily="34" charset="0"/>
                          <a:cs typeface="Arial" panose="020B0604020202020204" pitchFamily="34" charset="0"/>
                        </a:rPr>
                        <a:t>Awareness</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73%</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74%</a:t>
                      </a:r>
                    </a:p>
                  </a:txBody>
                  <a:tcPr>
                    <a:solidFill>
                      <a:schemeClr val="bg1"/>
                    </a:solidFill>
                  </a:tcPr>
                </a:tc>
                <a:extLst>
                  <a:ext uri="{0D108BD9-81ED-4DB2-BD59-A6C34878D82A}">
                    <a16:rowId xmlns:a16="http://schemas.microsoft.com/office/drawing/2014/main" val="1919229103"/>
                  </a:ext>
                </a:extLst>
              </a:tr>
              <a:tr h="370840">
                <a:tc>
                  <a:txBody>
                    <a:bodyPr/>
                    <a:lstStyle/>
                    <a:p>
                      <a:r>
                        <a:rPr lang="en-ZA" sz="1600">
                          <a:solidFill>
                            <a:schemeClr val="bg1"/>
                          </a:solidFill>
                          <a:latin typeface="Arial" panose="020B0604020202020204" pitchFamily="34" charset="0"/>
                          <a:cs typeface="Arial" panose="020B0604020202020204" pitchFamily="34" charset="0"/>
                        </a:rPr>
                        <a:t>Consideration</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36%</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40%</a:t>
                      </a:r>
                    </a:p>
                  </a:txBody>
                  <a:tcPr>
                    <a:solidFill>
                      <a:schemeClr val="bg1"/>
                    </a:solidFill>
                  </a:tcPr>
                </a:tc>
                <a:extLst>
                  <a:ext uri="{0D108BD9-81ED-4DB2-BD59-A6C34878D82A}">
                    <a16:rowId xmlns:a16="http://schemas.microsoft.com/office/drawing/2014/main" val="1063522109"/>
                  </a:ext>
                </a:extLst>
              </a:tr>
              <a:tr h="370840">
                <a:tc>
                  <a:txBody>
                    <a:bodyPr/>
                    <a:lstStyle/>
                    <a:p>
                      <a:r>
                        <a:rPr lang="en-ZA" sz="1600">
                          <a:solidFill>
                            <a:schemeClr val="bg1"/>
                          </a:solidFill>
                          <a:latin typeface="Arial" panose="020B0604020202020204" pitchFamily="34" charset="0"/>
                          <a:cs typeface="Arial" panose="020B0604020202020204" pitchFamily="34" charset="0"/>
                        </a:rPr>
                        <a:t>Preference</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21%</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23%</a:t>
                      </a:r>
                    </a:p>
                  </a:txBody>
                  <a:tcPr>
                    <a:solidFill>
                      <a:schemeClr val="bg1"/>
                    </a:solidFill>
                  </a:tcPr>
                </a:tc>
                <a:extLst>
                  <a:ext uri="{0D108BD9-81ED-4DB2-BD59-A6C34878D82A}">
                    <a16:rowId xmlns:a16="http://schemas.microsoft.com/office/drawing/2014/main" val="2932262144"/>
                  </a:ext>
                </a:extLst>
              </a:tr>
            </a:tbl>
          </a:graphicData>
        </a:graphic>
      </p:graphicFrame>
      <p:graphicFrame>
        <p:nvGraphicFramePr>
          <p:cNvPr id="30" name="Table 29">
            <a:extLst>
              <a:ext uri="{FF2B5EF4-FFF2-40B4-BE49-F238E27FC236}">
                <a16:creationId xmlns:a16="http://schemas.microsoft.com/office/drawing/2014/main" id="{6905B864-A974-2942-5EE7-168C4FE5D78A}"/>
              </a:ext>
            </a:extLst>
          </p:cNvPr>
          <p:cNvGraphicFramePr>
            <a:graphicFrameLocks noGrp="1"/>
          </p:cNvGraphicFramePr>
          <p:nvPr>
            <p:extLst>
              <p:ext uri="{D42A27DB-BD31-4B8C-83A1-F6EECF244321}">
                <p14:modId xmlns:p14="http://schemas.microsoft.com/office/powerpoint/2010/main" val="203028460"/>
              </p:ext>
            </p:extLst>
          </p:nvPr>
        </p:nvGraphicFramePr>
        <p:xfrm>
          <a:off x="18726178" y="8342839"/>
          <a:ext cx="1188000" cy="1483360"/>
        </p:xfrm>
        <a:graphic>
          <a:graphicData uri="http://schemas.openxmlformats.org/drawingml/2006/table">
            <a:tbl>
              <a:tblPr firstRow="1" bandRow="1">
                <a:tableStyleId>{D7AC3CCA-C797-4891-BE02-D94E43425B78}</a:tableStyleId>
              </a:tblPr>
              <a:tblGrid>
                <a:gridCol w="1188000">
                  <a:extLst>
                    <a:ext uri="{9D8B030D-6E8A-4147-A177-3AD203B41FA5}">
                      <a16:colId xmlns:a16="http://schemas.microsoft.com/office/drawing/2014/main" val="845552103"/>
                    </a:ext>
                  </a:extLst>
                </a:gridCol>
              </a:tblGrid>
              <a:tr h="370840">
                <a:tc>
                  <a:txBody>
                    <a:bodyPr/>
                    <a:lstStyle/>
                    <a:p>
                      <a:r>
                        <a:rPr lang="en-ZA" sz="1600">
                          <a:solidFill>
                            <a:schemeClr val="bg1"/>
                          </a:solidFill>
                          <a:latin typeface="Arial" panose="020B0604020202020204" pitchFamily="34" charset="0"/>
                          <a:cs typeface="Arial" panose="020B0604020202020204" pitchFamily="34" charset="0"/>
                        </a:rPr>
                        <a:t>Change</a:t>
                      </a:r>
                    </a:p>
                  </a:txBody>
                  <a:tcPr>
                    <a:solidFill>
                      <a:schemeClr val="bg1">
                        <a:lumMod val="50000"/>
                      </a:schemeClr>
                    </a:solidFill>
                  </a:tcPr>
                </a:tc>
                <a:extLst>
                  <a:ext uri="{0D108BD9-81ED-4DB2-BD59-A6C34878D82A}">
                    <a16:rowId xmlns:a16="http://schemas.microsoft.com/office/drawing/2014/main" val="2871013606"/>
                  </a:ext>
                </a:extLst>
              </a:tr>
              <a:tr h="370840">
                <a:tc>
                  <a:txBody>
                    <a:bodyPr/>
                    <a:lstStyle/>
                    <a:p>
                      <a:pPr algn="ctr"/>
                      <a:r>
                        <a:rPr lang="en-ZA" sz="1600">
                          <a:latin typeface="Arial" panose="020B0604020202020204" pitchFamily="34" charset="0"/>
                          <a:cs typeface="Arial" panose="020B0604020202020204" pitchFamily="34" charset="0"/>
                        </a:rPr>
                        <a:t>-1%</a:t>
                      </a:r>
                    </a:p>
                  </a:txBody>
                  <a:tcPr>
                    <a:solidFill>
                      <a:schemeClr val="bg1"/>
                    </a:solidFill>
                  </a:tcPr>
                </a:tc>
                <a:extLst>
                  <a:ext uri="{0D108BD9-81ED-4DB2-BD59-A6C34878D82A}">
                    <a16:rowId xmlns:a16="http://schemas.microsoft.com/office/drawing/2014/main" val="1919229103"/>
                  </a:ext>
                </a:extLst>
              </a:tr>
              <a:tr h="370840">
                <a:tc>
                  <a:txBody>
                    <a:bodyPr/>
                    <a:lstStyle/>
                    <a:p>
                      <a:pPr algn="ctr"/>
                      <a:r>
                        <a:rPr lang="en-ZA" sz="1600">
                          <a:latin typeface="Arial" panose="020B0604020202020204" pitchFamily="34" charset="0"/>
                          <a:cs typeface="Arial" panose="020B0604020202020204" pitchFamily="34" charset="0"/>
                        </a:rPr>
                        <a:t>+4%</a:t>
                      </a:r>
                    </a:p>
                  </a:txBody>
                  <a:tcPr>
                    <a:solidFill>
                      <a:schemeClr val="bg1"/>
                    </a:solidFill>
                  </a:tcPr>
                </a:tc>
                <a:extLst>
                  <a:ext uri="{0D108BD9-81ED-4DB2-BD59-A6C34878D82A}">
                    <a16:rowId xmlns:a16="http://schemas.microsoft.com/office/drawing/2014/main" val="1063522109"/>
                  </a:ext>
                </a:extLst>
              </a:tr>
              <a:tr h="370840">
                <a:tc>
                  <a:txBody>
                    <a:bodyPr/>
                    <a:lstStyle/>
                    <a:p>
                      <a:pPr algn="ctr"/>
                      <a:r>
                        <a:rPr lang="en-ZA" sz="1600">
                          <a:latin typeface="Arial" panose="020B0604020202020204" pitchFamily="34" charset="0"/>
                          <a:cs typeface="Arial" panose="020B0604020202020204" pitchFamily="34" charset="0"/>
                        </a:rPr>
                        <a:t>+2%</a:t>
                      </a:r>
                    </a:p>
                  </a:txBody>
                  <a:tcPr>
                    <a:solidFill>
                      <a:schemeClr val="bg1"/>
                    </a:solidFill>
                  </a:tcPr>
                </a:tc>
                <a:extLst>
                  <a:ext uri="{0D108BD9-81ED-4DB2-BD59-A6C34878D82A}">
                    <a16:rowId xmlns:a16="http://schemas.microsoft.com/office/drawing/2014/main" val="1685480641"/>
                  </a:ext>
                </a:extLst>
              </a:tr>
            </a:tbl>
          </a:graphicData>
        </a:graphic>
      </p:graphicFrame>
      <p:sp>
        <p:nvSpPr>
          <p:cNvPr id="31" name="Isosceles Triangle 30">
            <a:extLst>
              <a:ext uri="{FF2B5EF4-FFF2-40B4-BE49-F238E27FC236}">
                <a16:creationId xmlns:a16="http://schemas.microsoft.com/office/drawing/2014/main" id="{9B0C189E-7FDC-0E04-5032-EFAE062C97D4}"/>
              </a:ext>
            </a:extLst>
          </p:cNvPr>
          <p:cNvSpPr/>
          <p:nvPr/>
        </p:nvSpPr>
        <p:spPr>
          <a:xfrm rot="10800000" flipV="1">
            <a:off x="18813756" y="9179595"/>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2" name="Isosceles Triangle 31">
            <a:extLst>
              <a:ext uri="{FF2B5EF4-FFF2-40B4-BE49-F238E27FC236}">
                <a16:creationId xmlns:a16="http://schemas.microsoft.com/office/drawing/2014/main" id="{C710A9C9-9199-D7DE-E28E-97E980CFE5E1}"/>
              </a:ext>
            </a:extLst>
          </p:cNvPr>
          <p:cNvSpPr/>
          <p:nvPr/>
        </p:nvSpPr>
        <p:spPr>
          <a:xfrm flipV="1">
            <a:off x="18813756" y="8803826"/>
            <a:ext cx="252000" cy="18000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TextBox 32">
            <a:extLst>
              <a:ext uri="{FF2B5EF4-FFF2-40B4-BE49-F238E27FC236}">
                <a16:creationId xmlns:a16="http://schemas.microsoft.com/office/drawing/2014/main" id="{99979DF5-F238-C4A9-F7CA-DCFBE6086198}"/>
              </a:ext>
            </a:extLst>
          </p:cNvPr>
          <p:cNvSpPr txBox="1"/>
          <p:nvPr/>
        </p:nvSpPr>
        <p:spPr>
          <a:xfrm>
            <a:off x="17261416" y="7598784"/>
            <a:ext cx="255198" cy="307777"/>
          </a:xfrm>
          <a:prstGeom prst="rect">
            <a:avLst/>
          </a:prstGeom>
          <a:noFill/>
        </p:spPr>
        <p:txBody>
          <a:bodyPr wrap="none" rtlCol="0">
            <a:spAutoFit/>
          </a:bodyPr>
          <a:lstStyle/>
          <a:p>
            <a:r>
              <a:rPr lang="en-ZA" sz="1400">
                <a:solidFill>
                  <a:schemeClr val="bg1">
                    <a:lumMod val="50000"/>
                  </a:schemeClr>
                </a:solidFill>
                <a:latin typeface="Arial" panose="020B0604020202020204" pitchFamily="34" charset="0"/>
                <a:cs typeface="Arial" panose="020B0604020202020204" pitchFamily="34" charset="0"/>
              </a:rPr>
              <a:t>*</a:t>
            </a:r>
          </a:p>
        </p:txBody>
      </p:sp>
      <p:sp>
        <p:nvSpPr>
          <p:cNvPr id="35" name="TextBox 34">
            <a:extLst>
              <a:ext uri="{FF2B5EF4-FFF2-40B4-BE49-F238E27FC236}">
                <a16:creationId xmlns:a16="http://schemas.microsoft.com/office/drawing/2014/main" id="{214ED536-CAAC-65CE-5A3C-566E385F8C08}"/>
              </a:ext>
            </a:extLst>
          </p:cNvPr>
          <p:cNvSpPr txBox="1"/>
          <p:nvPr/>
        </p:nvSpPr>
        <p:spPr>
          <a:xfrm>
            <a:off x="13835174" y="9883837"/>
            <a:ext cx="1576072" cy="276999"/>
          </a:xfrm>
          <a:prstGeom prst="rect">
            <a:avLst/>
          </a:prstGeom>
          <a:noFill/>
        </p:spPr>
        <p:txBody>
          <a:bodyPr wrap="none" rtlCol="0">
            <a:spAutoFit/>
          </a:bodyPr>
          <a:lstStyle/>
          <a:p>
            <a:r>
              <a:rPr lang="en-ZA" sz="1200">
                <a:latin typeface="Arial" panose="020B0604020202020204" pitchFamily="34" charset="0"/>
                <a:cs typeface="Arial" panose="020B0604020202020204" pitchFamily="34" charset="0"/>
              </a:rPr>
              <a:t>Source: BX program</a:t>
            </a:r>
          </a:p>
        </p:txBody>
      </p:sp>
      <p:sp>
        <p:nvSpPr>
          <p:cNvPr id="36" name="Rectangle 35">
            <a:extLst>
              <a:ext uri="{FF2B5EF4-FFF2-40B4-BE49-F238E27FC236}">
                <a16:creationId xmlns:a16="http://schemas.microsoft.com/office/drawing/2014/main" id="{E781E6A3-ABD3-06F6-D0CA-184DB5652FCC}"/>
              </a:ext>
            </a:extLst>
          </p:cNvPr>
          <p:cNvSpPr/>
          <p:nvPr/>
        </p:nvSpPr>
        <p:spPr>
          <a:xfrm>
            <a:off x="650717" y="6246471"/>
            <a:ext cx="5512600" cy="357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7" name="Table 36">
            <a:extLst>
              <a:ext uri="{FF2B5EF4-FFF2-40B4-BE49-F238E27FC236}">
                <a16:creationId xmlns:a16="http://schemas.microsoft.com/office/drawing/2014/main" id="{A05B7020-7735-27FB-1AD1-A610CD19FA3C}"/>
              </a:ext>
            </a:extLst>
          </p:cNvPr>
          <p:cNvGraphicFramePr>
            <a:graphicFrameLocks noGrp="1"/>
          </p:cNvGraphicFramePr>
          <p:nvPr>
            <p:extLst>
              <p:ext uri="{D42A27DB-BD31-4B8C-83A1-F6EECF244321}">
                <p14:modId xmlns:p14="http://schemas.microsoft.com/office/powerpoint/2010/main" val="2407154210"/>
              </p:ext>
            </p:extLst>
          </p:nvPr>
        </p:nvGraphicFramePr>
        <p:xfrm>
          <a:off x="630656" y="6497730"/>
          <a:ext cx="5242207" cy="1044212"/>
        </p:xfrm>
        <a:graphic>
          <a:graphicData uri="http://schemas.openxmlformats.org/drawingml/2006/table">
            <a:tbl>
              <a:tblPr firstRow="1" bandRow="1">
                <a:tableStyleId>{D7AC3CCA-C797-4891-BE02-D94E43425B78}</a:tableStyleId>
              </a:tblPr>
              <a:tblGrid>
                <a:gridCol w="2046927">
                  <a:extLst>
                    <a:ext uri="{9D8B030D-6E8A-4147-A177-3AD203B41FA5}">
                      <a16:colId xmlns:a16="http://schemas.microsoft.com/office/drawing/2014/main" val="3258468545"/>
                    </a:ext>
                  </a:extLst>
                </a:gridCol>
                <a:gridCol w="1597640">
                  <a:extLst>
                    <a:ext uri="{9D8B030D-6E8A-4147-A177-3AD203B41FA5}">
                      <a16:colId xmlns:a16="http://schemas.microsoft.com/office/drawing/2014/main" val="845552103"/>
                    </a:ext>
                  </a:extLst>
                </a:gridCol>
                <a:gridCol w="1597640">
                  <a:extLst>
                    <a:ext uri="{9D8B030D-6E8A-4147-A177-3AD203B41FA5}">
                      <a16:colId xmlns:a16="http://schemas.microsoft.com/office/drawing/2014/main" val="791328125"/>
                    </a:ext>
                  </a:extLst>
                </a:gridCol>
              </a:tblGrid>
              <a:tr h="522106">
                <a:tc>
                  <a:txBody>
                    <a:bodyPr/>
                    <a:lstStyle/>
                    <a:p>
                      <a:r>
                        <a:rPr lang="en-ZA" sz="1600">
                          <a:solidFill>
                            <a:schemeClr val="bg1"/>
                          </a:solidFill>
                          <a:latin typeface="Arial" panose="020B0604020202020204" pitchFamily="34" charset="0"/>
                          <a:cs typeface="Arial" panose="020B0604020202020204" pitchFamily="34" charset="0"/>
                        </a:rPr>
                        <a:t>Subcategory</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Jan 2023</a:t>
                      </a:r>
                    </a:p>
                  </a:txBody>
                  <a:tcPr>
                    <a:solidFill>
                      <a:schemeClr val="bg1">
                        <a:lumMod val="50000"/>
                      </a:schemeClr>
                    </a:solidFill>
                  </a:tcPr>
                </a:tc>
                <a:tc>
                  <a:txBody>
                    <a:bodyPr/>
                    <a:lstStyle/>
                    <a:p>
                      <a:pPr algn="ctr"/>
                      <a:r>
                        <a:rPr lang="en-ZA" sz="1600">
                          <a:solidFill>
                            <a:schemeClr val="bg1"/>
                          </a:solidFill>
                          <a:latin typeface="Arial" panose="020B0604020202020204" pitchFamily="34" charset="0"/>
                          <a:cs typeface="Arial" panose="020B0604020202020204" pitchFamily="34" charset="0"/>
                        </a:rPr>
                        <a:t>Feb 2023</a:t>
                      </a:r>
                    </a:p>
                  </a:txBody>
                  <a:tcPr>
                    <a:solidFill>
                      <a:schemeClr val="bg1">
                        <a:lumMod val="50000"/>
                      </a:schemeClr>
                    </a:solidFill>
                  </a:tcPr>
                </a:tc>
                <a:extLst>
                  <a:ext uri="{0D108BD9-81ED-4DB2-BD59-A6C34878D82A}">
                    <a16:rowId xmlns:a16="http://schemas.microsoft.com/office/drawing/2014/main" val="2871013606"/>
                  </a:ext>
                </a:extLst>
              </a:tr>
              <a:tr h="522106">
                <a:tc>
                  <a:txBody>
                    <a:bodyPr/>
                    <a:lstStyle/>
                    <a:p>
                      <a:r>
                        <a:rPr lang="en-ZA" sz="1600">
                          <a:solidFill>
                            <a:schemeClr val="bg1"/>
                          </a:solidFill>
                          <a:latin typeface="Arial" panose="020B0604020202020204" pitchFamily="34" charset="0"/>
                          <a:cs typeface="Arial" panose="020B0604020202020204" pitchFamily="34" charset="0"/>
                        </a:rPr>
                        <a:t>Brand net sentiment</a:t>
                      </a:r>
                    </a:p>
                  </a:txBody>
                  <a:tcPr>
                    <a:solidFill>
                      <a:schemeClr val="bg1">
                        <a:lumMod val="50000"/>
                      </a:schemeClr>
                    </a:solidFill>
                  </a:tcPr>
                </a:tc>
                <a:tc>
                  <a:txBody>
                    <a:bodyPr/>
                    <a:lstStyle/>
                    <a:p>
                      <a:pPr algn="ctr"/>
                      <a:r>
                        <a:rPr lang="en-ZA" sz="1600">
                          <a:latin typeface="Arial" panose="020B0604020202020204" pitchFamily="34" charset="0"/>
                          <a:cs typeface="Arial" panose="020B0604020202020204" pitchFamily="34" charset="0"/>
                        </a:rPr>
                        <a:t>46%</a:t>
                      </a:r>
                    </a:p>
                  </a:txBody>
                  <a:tcPr>
                    <a:solidFill>
                      <a:schemeClr val="bg1"/>
                    </a:solidFill>
                  </a:tcPr>
                </a:tc>
                <a:tc>
                  <a:txBody>
                    <a:bodyPr/>
                    <a:lstStyle/>
                    <a:p>
                      <a:pPr algn="ctr"/>
                      <a:r>
                        <a:rPr lang="en-ZA" sz="1600">
                          <a:latin typeface="Arial" panose="020B0604020202020204" pitchFamily="34" charset="0"/>
                          <a:cs typeface="Arial" panose="020B0604020202020204" pitchFamily="34" charset="0"/>
                        </a:rPr>
                        <a:t>75%</a:t>
                      </a:r>
                    </a:p>
                  </a:txBody>
                  <a:tcPr>
                    <a:noFill/>
                  </a:tcPr>
                </a:tc>
                <a:extLst>
                  <a:ext uri="{0D108BD9-81ED-4DB2-BD59-A6C34878D82A}">
                    <a16:rowId xmlns:a16="http://schemas.microsoft.com/office/drawing/2014/main" val="1919229103"/>
                  </a:ext>
                </a:extLst>
              </a:tr>
            </a:tbl>
          </a:graphicData>
        </a:graphic>
      </p:graphicFrame>
      <p:sp>
        <p:nvSpPr>
          <p:cNvPr id="38" name="Rectangle 37">
            <a:extLst>
              <a:ext uri="{FF2B5EF4-FFF2-40B4-BE49-F238E27FC236}">
                <a16:creationId xmlns:a16="http://schemas.microsoft.com/office/drawing/2014/main" id="{C25E83B3-1B72-EC5E-8FBC-F8902B243871}"/>
              </a:ext>
            </a:extLst>
          </p:cNvPr>
          <p:cNvSpPr/>
          <p:nvPr/>
        </p:nvSpPr>
        <p:spPr>
          <a:xfrm>
            <a:off x="6413191" y="5622902"/>
            <a:ext cx="7130866" cy="45249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aphicFrame>
        <p:nvGraphicFramePr>
          <p:cNvPr id="39" name="Chart 38">
            <a:extLst>
              <a:ext uri="{FF2B5EF4-FFF2-40B4-BE49-F238E27FC236}">
                <a16:creationId xmlns:a16="http://schemas.microsoft.com/office/drawing/2014/main" id="{C2ADF9FA-56DD-14BB-D4C7-5D30EEE7383F}"/>
              </a:ext>
            </a:extLst>
          </p:cNvPr>
          <p:cNvGraphicFramePr/>
          <p:nvPr>
            <p:extLst>
              <p:ext uri="{D42A27DB-BD31-4B8C-83A1-F6EECF244321}">
                <p14:modId xmlns:p14="http://schemas.microsoft.com/office/powerpoint/2010/main" val="1392981076"/>
              </p:ext>
            </p:extLst>
          </p:nvPr>
        </p:nvGraphicFramePr>
        <p:xfrm>
          <a:off x="6471524" y="6246471"/>
          <a:ext cx="7380739" cy="3691612"/>
        </p:xfrm>
        <a:graphic>
          <a:graphicData uri="http://schemas.openxmlformats.org/drawingml/2006/chart">
            <c:chart xmlns:c="http://schemas.openxmlformats.org/drawingml/2006/chart" xmlns:r="http://schemas.openxmlformats.org/officeDocument/2006/relationships" r:id="rId23"/>
          </a:graphicData>
        </a:graphic>
      </p:graphicFrame>
      <p:cxnSp>
        <p:nvCxnSpPr>
          <p:cNvPr id="40" name="Straight Connector 39">
            <a:extLst>
              <a:ext uri="{FF2B5EF4-FFF2-40B4-BE49-F238E27FC236}">
                <a16:creationId xmlns:a16="http://schemas.microsoft.com/office/drawing/2014/main" id="{A49F6DCF-E4C6-9AAC-5CAE-3F6270724A3A}"/>
              </a:ext>
            </a:extLst>
          </p:cNvPr>
          <p:cNvCxnSpPr/>
          <p:nvPr/>
        </p:nvCxnSpPr>
        <p:spPr>
          <a:xfrm>
            <a:off x="8324193" y="6077965"/>
            <a:ext cx="0" cy="3140907"/>
          </a:xfrm>
          <a:prstGeom prst="line">
            <a:avLst/>
          </a:prstGeom>
        </p:spPr>
        <p:style>
          <a:lnRef idx="1">
            <a:schemeClr val="accent3"/>
          </a:lnRef>
          <a:fillRef idx="0">
            <a:schemeClr val="accent3"/>
          </a:fillRef>
          <a:effectRef idx="0">
            <a:schemeClr val="accent3"/>
          </a:effectRef>
          <a:fontRef idx="minor">
            <a:schemeClr val="tx1"/>
          </a:fontRef>
        </p:style>
      </p:cxnSp>
      <p:sp>
        <p:nvSpPr>
          <p:cNvPr id="20" name="Isosceles Triangle 19">
            <a:extLst>
              <a:ext uri="{FF2B5EF4-FFF2-40B4-BE49-F238E27FC236}">
                <a16:creationId xmlns:a16="http://schemas.microsoft.com/office/drawing/2014/main" id="{8FAFD9CD-A0F5-2D96-72DF-21BD802B4575}"/>
              </a:ext>
            </a:extLst>
          </p:cNvPr>
          <p:cNvSpPr/>
          <p:nvPr/>
        </p:nvSpPr>
        <p:spPr>
          <a:xfrm>
            <a:off x="18765741" y="3782041"/>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3" name="Isosceles Triangle 42">
            <a:extLst>
              <a:ext uri="{FF2B5EF4-FFF2-40B4-BE49-F238E27FC236}">
                <a16:creationId xmlns:a16="http://schemas.microsoft.com/office/drawing/2014/main" id="{6DEEEC66-A247-FDA3-79BA-4A65B9B3E075}"/>
              </a:ext>
            </a:extLst>
          </p:cNvPr>
          <p:cNvSpPr/>
          <p:nvPr/>
        </p:nvSpPr>
        <p:spPr>
          <a:xfrm>
            <a:off x="18765741" y="2273610"/>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4" name="Isosceles Triangle 43">
            <a:extLst>
              <a:ext uri="{FF2B5EF4-FFF2-40B4-BE49-F238E27FC236}">
                <a16:creationId xmlns:a16="http://schemas.microsoft.com/office/drawing/2014/main" id="{2F367DE1-0CB7-FE26-4641-6D4498E6DF3A}"/>
              </a:ext>
            </a:extLst>
          </p:cNvPr>
          <p:cNvSpPr/>
          <p:nvPr/>
        </p:nvSpPr>
        <p:spPr>
          <a:xfrm>
            <a:off x="18765741" y="2697417"/>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Isosceles Triangle 44">
            <a:extLst>
              <a:ext uri="{FF2B5EF4-FFF2-40B4-BE49-F238E27FC236}">
                <a16:creationId xmlns:a16="http://schemas.microsoft.com/office/drawing/2014/main" id="{9D4D55DC-FDF9-548E-C4AA-F658AE41FAF9}"/>
              </a:ext>
            </a:extLst>
          </p:cNvPr>
          <p:cNvSpPr/>
          <p:nvPr/>
        </p:nvSpPr>
        <p:spPr>
          <a:xfrm>
            <a:off x="18765741" y="3025549"/>
            <a:ext cx="268483" cy="200995"/>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6" name="Isosceles Triangle 45">
            <a:extLst>
              <a:ext uri="{FF2B5EF4-FFF2-40B4-BE49-F238E27FC236}">
                <a16:creationId xmlns:a16="http://schemas.microsoft.com/office/drawing/2014/main" id="{F159FAB1-F6E3-B90F-A008-2E798071F5EA}"/>
              </a:ext>
            </a:extLst>
          </p:cNvPr>
          <p:cNvSpPr/>
          <p:nvPr/>
        </p:nvSpPr>
        <p:spPr>
          <a:xfrm rot="10800000" flipV="1">
            <a:off x="18813756" y="9556647"/>
            <a:ext cx="252000" cy="180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47" name="Picture 46">
            <a:extLst>
              <a:ext uri="{FF2B5EF4-FFF2-40B4-BE49-F238E27FC236}">
                <a16:creationId xmlns:a16="http://schemas.microsoft.com/office/drawing/2014/main" id="{C582268D-160A-EF38-A17E-1F0401C6B30C}"/>
              </a:ext>
            </a:extLst>
          </p:cNvPr>
          <p:cNvPicPr>
            <a:picLocks noChangeAspect="1"/>
          </p:cNvPicPr>
          <p:nvPr/>
        </p:nvPicPr>
        <p:blipFill>
          <a:blip r:embed="rId22"/>
          <a:stretch>
            <a:fillRect/>
          </a:stretch>
        </p:blipFill>
        <p:spPr>
          <a:xfrm>
            <a:off x="8169927" y="3289595"/>
            <a:ext cx="347502" cy="317019"/>
          </a:xfrm>
          <a:prstGeom prst="rect">
            <a:avLst/>
          </a:prstGeom>
        </p:spPr>
      </p:pic>
      <p:pic>
        <p:nvPicPr>
          <p:cNvPr id="48" name="Picture 47">
            <a:extLst>
              <a:ext uri="{FF2B5EF4-FFF2-40B4-BE49-F238E27FC236}">
                <a16:creationId xmlns:a16="http://schemas.microsoft.com/office/drawing/2014/main" id="{EB5C5CF3-FBD2-FB98-65CE-773F1FC60D47}"/>
              </a:ext>
            </a:extLst>
          </p:cNvPr>
          <p:cNvPicPr>
            <a:picLocks noChangeAspect="1"/>
          </p:cNvPicPr>
          <p:nvPr/>
        </p:nvPicPr>
        <p:blipFill>
          <a:blip r:embed="rId22"/>
          <a:stretch>
            <a:fillRect/>
          </a:stretch>
        </p:blipFill>
        <p:spPr>
          <a:xfrm>
            <a:off x="12622785" y="3289595"/>
            <a:ext cx="347502" cy="317019"/>
          </a:xfrm>
          <a:prstGeom prst="rect">
            <a:avLst/>
          </a:prstGeom>
        </p:spPr>
      </p:pic>
      <p:pic>
        <p:nvPicPr>
          <p:cNvPr id="49" name="Picture 48">
            <a:extLst>
              <a:ext uri="{FF2B5EF4-FFF2-40B4-BE49-F238E27FC236}">
                <a16:creationId xmlns:a16="http://schemas.microsoft.com/office/drawing/2014/main" id="{512628AB-2F3F-A1B6-B5F0-C02C9BBDAAA9}"/>
              </a:ext>
            </a:extLst>
          </p:cNvPr>
          <p:cNvPicPr>
            <a:picLocks noChangeAspect="1"/>
          </p:cNvPicPr>
          <p:nvPr/>
        </p:nvPicPr>
        <p:blipFill>
          <a:blip r:embed="rId22"/>
          <a:stretch>
            <a:fillRect/>
          </a:stretch>
        </p:blipFill>
        <p:spPr>
          <a:xfrm>
            <a:off x="12622785" y="4198735"/>
            <a:ext cx="347502" cy="317019"/>
          </a:xfrm>
          <a:prstGeom prst="rect">
            <a:avLst/>
          </a:prstGeom>
        </p:spPr>
      </p:pic>
      <p:sp>
        <p:nvSpPr>
          <p:cNvPr id="11" name="Rectangle 10">
            <a:extLst>
              <a:ext uri="{FF2B5EF4-FFF2-40B4-BE49-F238E27FC236}">
                <a16:creationId xmlns:a16="http://schemas.microsoft.com/office/drawing/2014/main" id="{7783178E-E5CD-0379-D01D-47821FBAE7F1}"/>
              </a:ext>
            </a:extLst>
          </p:cNvPr>
          <p:cNvSpPr/>
          <p:nvPr/>
        </p:nvSpPr>
        <p:spPr>
          <a:xfrm>
            <a:off x="15411246" y="9938083"/>
            <a:ext cx="1162254" cy="1963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Rectangle 12">
            <a:extLst>
              <a:ext uri="{FF2B5EF4-FFF2-40B4-BE49-F238E27FC236}">
                <a16:creationId xmlns:a16="http://schemas.microsoft.com/office/drawing/2014/main" id="{D093ED1E-FDEF-16CE-476E-7638F94E5E6E}"/>
              </a:ext>
            </a:extLst>
          </p:cNvPr>
          <p:cNvSpPr/>
          <p:nvPr/>
        </p:nvSpPr>
        <p:spPr>
          <a:xfrm>
            <a:off x="704535" y="5576340"/>
            <a:ext cx="2788171" cy="637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7" name="Rectangle 16">
            <a:extLst>
              <a:ext uri="{FF2B5EF4-FFF2-40B4-BE49-F238E27FC236}">
                <a16:creationId xmlns:a16="http://schemas.microsoft.com/office/drawing/2014/main" id="{CD0A7753-0658-FA46-8AAF-C9797DDAA26D}"/>
              </a:ext>
            </a:extLst>
          </p:cNvPr>
          <p:cNvSpPr/>
          <p:nvPr/>
        </p:nvSpPr>
        <p:spPr>
          <a:xfrm>
            <a:off x="3510136" y="5293452"/>
            <a:ext cx="2362727" cy="87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03.09</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a:noFill/>
        </p:spPr>
        <p:txBody>
          <a:bodyPr/>
          <a:lstStyle/>
          <a:p>
            <a:r>
              <a:rPr lang="en-US"/>
              <a:t>New entrants</a:t>
            </a:r>
          </a:p>
        </p:txBody>
      </p:sp>
    </p:spTree>
    <p:extLst>
      <p:ext uri="{BB962C8B-B14F-4D97-AF65-F5344CB8AC3E}">
        <p14:creationId xmlns:p14="http://schemas.microsoft.com/office/powerpoint/2010/main" val="3081501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BC5D3B-EF52-438D-884B-21E359DE94AD}"/>
              </a:ext>
            </a:extLst>
          </p:cNvPr>
          <p:cNvSpPr>
            <a:spLocks noGrp="1"/>
          </p:cNvSpPr>
          <p:nvPr>
            <p:ph type="body" idx="1"/>
          </p:nvPr>
        </p:nvSpPr>
        <p:spPr>
          <a:xfrm>
            <a:off x="922969" y="1935778"/>
            <a:ext cx="18259749" cy="7439382"/>
          </a:xfrm>
        </p:spPr>
        <p:txBody>
          <a:bodyPr>
            <a:normAutofit/>
          </a:bodyPr>
          <a:lstStyle/>
          <a:p>
            <a:pPr marL="0" indent="0">
              <a:lnSpc>
                <a:spcPct val="100000"/>
              </a:lnSpc>
              <a:spcBef>
                <a:spcPts val="0"/>
              </a:spcBef>
              <a:spcAft>
                <a:spcPts val="600"/>
              </a:spcAft>
              <a:buNone/>
            </a:pPr>
            <a:r>
              <a:rPr lang="en-ZA" sz="2400" dirty="0">
                <a:solidFill>
                  <a:schemeClr val="bg1">
                    <a:lumMod val="50000"/>
                  </a:schemeClr>
                </a:solidFill>
                <a:latin typeface="Arial" panose="020B0604020202020204" pitchFamily="34" charset="0"/>
                <a:cs typeface="Arial" panose="020B0604020202020204" pitchFamily="34" charset="0"/>
              </a:rPr>
              <a:t>In</a:t>
            </a:r>
            <a:r>
              <a:rPr lang="en-ZA" sz="2400" dirty="0">
                <a:latin typeface="Arial" panose="020B0604020202020204" pitchFamily="34" charset="0"/>
                <a:cs typeface="Arial" panose="020B0604020202020204" pitchFamily="34" charset="0"/>
              </a:rPr>
              <a:t> </a:t>
            </a:r>
            <a:r>
              <a:rPr lang="en-ZA" sz="2400" dirty="0">
                <a:solidFill>
                  <a:schemeClr val="tx1">
                    <a:lumMod val="50000"/>
                    <a:lumOff val="50000"/>
                  </a:schemeClr>
                </a:solidFill>
                <a:latin typeface="Arial" panose="020B0604020202020204" pitchFamily="34" charset="0"/>
                <a:cs typeface="Arial" panose="020B0604020202020204" pitchFamily="34" charset="0"/>
              </a:rPr>
              <a:t>an effort to enhance and optimise the existing monthly competitor marcomms report, a round of meetings was held with key stakeholders over the period of January – February 2023.  In parallel, GMR is also collaborating with Group Marketing to automate the report in the near future as part of the Marketing Data toolbox that is currently being developed within TOM 2.0.  </a:t>
            </a:r>
          </a:p>
          <a:p>
            <a:pPr marL="0" indent="0">
              <a:lnSpc>
                <a:spcPct val="100000"/>
              </a:lnSpc>
              <a:spcBef>
                <a:spcPts val="0"/>
              </a:spcBef>
              <a:spcAft>
                <a:spcPts val="600"/>
              </a:spcAft>
              <a:buNone/>
            </a:pPr>
            <a:endParaRPr lang="en-ZA" sz="2400" dirty="0">
              <a:solidFill>
                <a:schemeClr val="tx1">
                  <a:lumMod val="50000"/>
                  <a:lumOff val="50000"/>
                </a:schemeClr>
              </a:solidFill>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r>
              <a:rPr lang="en-ZA" sz="2400" dirty="0">
                <a:solidFill>
                  <a:schemeClr val="tx1">
                    <a:lumMod val="50000"/>
                    <a:lumOff val="50000"/>
                  </a:schemeClr>
                </a:solidFill>
                <a:latin typeface="Arial" panose="020B0604020202020204" pitchFamily="34" charset="0"/>
                <a:cs typeface="Arial" panose="020B0604020202020204" pitchFamily="34" charset="0"/>
              </a:rPr>
              <a:t>While the automation progresses, the following changes have been effected to the </a:t>
            </a:r>
            <a:r>
              <a:rPr lang="en-ZA" sz="2400" dirty="0" err="1">
                <a:solidFill>
                  <a:schemeClr val="tx1">
                    <a:lumMod val="50000"/>
                    <a:lumOff val="50000"/>
                  </a:schemeClr>
                </a:solidFill>
                <a:latin typeface="Arial" panose="020B0604020202020204" pitchFamily="34" charset="0"/>
                <a:cs typeface="Arial" panose="020B0604020202020204" pitchFamily="34" charset="0"/>
              </a:rPr>
              <a:t>Powerpoint</a:t>
            </a:r>
            <a:r>
              <a:rPr lang="en-ZA" sz="2400" dirty="0">
                <a:solidFill>
                  <a:schemeClr val="tx1">
                    <a:lumMod val="50000"/>
                    <a:lumOff val="50000"/>
                  </a:schemeClr>
                </a:solidFill>
                <a:latin typeface="Arial" panose="020B0604020202020204" pitchFamily="34" charset="0"/>
                <a:cs typeface="Arial" panose="020B0604020202020204" pitchFamily="34" charset="0"/>
              </a:rPr>
              <a:t> report, as an interim solution:</a:t>
            </a:r>
          </a:p>
          <a:p>
            <a:pPr marL="0" indent="0">
              <a:lnSpc>
                <a:spcPct val="100000"/>
              </a:lnSpc>
              <a:spcBef>
                <a:spcPts val="0"/>
              </a:spcBef>
              <a:spcAft>
                <a:spcPts val="600"/>
              </a:spcAft>
              <a:buNone/>
            </a:pPr>
            <a:r>
              <a:rPr lang="en-ZA" sz="2400" dirty="0">
                <a:solidFill>
                  <a:schemeClr val="tx1">
                    <a:lumMod val="50000"/>
                    <a:lumOff val="50000"/>
                  </a:schemeClr>
                </a:solidFill>
                <a:latin typeface="Arial" panose="020B0604020202020204" pitchFamily="34" charset="0"/>
                <a:cs typeface="Arial" panose="020B0604020202020204" pitchFamily="34" charset="0"/>
              </a:rPr>
              <a:t> </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The format of the report has been optimised to only reflect data pertinent to the slide in question i.e. brand- and sub-brand data sources are only included in the brand section (Appendix Section 03.07)</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From a social perspective, brand net sentiment continues to be reported on, with the campaign specific contribution being removed from the analysis due to the fact the most brand campaigns run over a few months and these timelines are not necessarily calendar months</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‘Preference’ has been added under the brand growth section </a:t>
            </a:r>
          </a:p>
        </p:txBody>
      </p:sp>
      <p:sp>
        <p:nvSpPr>
          <p:cNvPr id="2" name="Title 1">
            <a:extLst>
              <a:ext uri="{FF2B5EF4-FFF2-40B4-BE49-F238E27FC236}">
                <a16:creationId xmlns:a16="http://schemas.microsoft.com/office/drawing/2014/main" id="{CA74CFE4-9F38-44F7-922B-E10F4D578867}"/>
              </a:ext>
            </a:extLst>
          </p:cNvPr>
          <p:cNvSpPr>
            <a:spLocks noGrp="1"/>
          </p:cNvSpPr>
          <p:nvPr>
            <p:ph type="title" idx="4294967295"/>
          </p:nvPr>
        </p:nvSpPr>
        <p:spPr>
          <a:xfrm>
            <a:off x="1382266" y="226219"/>
            <a:ext cx="16363867" cy="897019"/>
          </a:xfrm>
        </p:spPr>
        <p:txBody>
          <a:bodyPr>
            <a:noAutofit/>
          </a:bodyPr>
          <a:lstStyle/>
          <a:p>
            <a:r>
              <a:rPr lang="en-ZA" sz="4000" b="0" dirty="0">
                <a:solidFill>
                  <a:schemeClr val="bg1"/>
                </a:solidFill>
                <a:latin typeface="Arial" panose="020B0604020202020204" pitchFamily="34" charset="0"/>
                <a:cs typeface="Arial" panose="020B0604020202020204" pitchFamily="34" charset="0"/>
              </a:rPr>
              <a:t>Changes made to the report, with effect from the February 2023 report</a:t>
            </a:r>
          </a:p>
        </p:txBody>
      </p:sp>
      <p:sp>
        <p:nvSpPr>
          <p:cNvPr id="4" name="Slide Number Placeholder 3">
            <a:extLst>
              <a:ext uri="{FF2B5EF4-FFF2-40B4-BE49-F238E27FC236}">
                <a16:creationId xmlns:a16="http://schemas.microsoft.com/office/drawing/2014/main" id="{DBF11D45-A9A9-4ED6-B2B6-1FD18E4919E6}"/>
              </a:ext>
            </a:extLst>
          </p:cNvPr>
          <p:cNvSpPr>
            <a:spLocks noGrp="1"/>
          </p:cNvSpPr>
          <p:nvPr>
            <p:ph type="sldNum" sz="quarter" idx="11"/>
          </p:nvPr>
        </p:nvSpPr>
        <p:spPr/>
        <p:txBody>
          <a:bodyPr/>
          <a:lstStyle/>
          <a:p>
            <a:fld id="{B1C85BED-8E41-F04A-A94F-A69A8278A06A}" type="slidenum">
              <a:rPr lang="en-US" smtClean="0"/>
              <a:t>5</a:t>
            </a:fld>
            <a:endParaRPr lang="en-US"/>
          </a:p>
        </p:txBody>
      </p:sp>
      <p:sp>
        <p:nvSpPr>
          <p:cNvPr id="5" name="TextBox 4">
            <a:extLst>
              <a:ext uri="{FF2B5EF4-FFF2-40B4-BE49-F238E27FC236}">
                <a16:creationId xmlns:a16="http://schemas.microsoft.com/office/drawing/2014/main" id="{D24FD13B-AE26-4547-BC87-1B5DF72C72DF}"/>
              </a:ext>
            </a:extLst>
          </p:cNvPr>
          <p:cNvSpPr txBox="1"/>
          <p:nvPr/>
        </p:nvSpPr>
        <p:spPr>
          <a:xfrm>
            <a:off x="4457980" y="10693822"/>
            <a:ext cx="7170140" cy="323165"/>
          </a:xfrm>
          <a:prstGeom prst="rect">
            <a:avLst/>
          </a:prstGeom>
          <a:noFill/>
        </p:spPr>
        <p:txBody>
          <a:bodyPr wrap="square" rtlCol="0">
            <a:spAutoFit/>
          </a:bodyPr>
          <a:lstStyle/>
          <a:p>
            <a:r>
              <a:rPr lang="en-ZA" sz="1500" i="1">
                <a:solidFill>
                  <a:schemeClr val="tx1">
                    <a:lumMod val="50000"/>
                    <a:lumOff val="50000"/>
                  </a:schemeClr>
                </a:solidFill>
                <a:latin typeface="Arial" panose="020B0604020202020204" pitchFamily="34" charset="0"/>
                <a:cs typeface="Arial" panose="020B0604020202020204" pitchFamily="34" charset="0"/>
              </a:rPr>
              <a:t>* Please note: Brand XM data not available for CIB at time of print</a:t>
            </a:r>
          </a:p>
        </p:txBody>
      </p:sp>
      <p:sp>
        <p:nvSpPr>
          <p:cNvPr id="6" name="Rectangle 5">
            <a:extLst>
              <a:ext uri="{FF2B5EF4-FFF2-40B4-BE49-F238E27FC236}">
                <a16:creationId xmlns:a16="http://schemas.microsoft.com/office/drawing/2014/main" id="{426C39A9-F257-4B1E-9595-C3DC18ADED64}"/>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7013264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4A4B66BF-9741-41F9-A976-204EFF4E6FDE}"/>
              </a:ext>
            </a:extLst>
          </p:cNvPr>
          <p:cNvSpPr/>
          <p:nvPr/>
        </p:nvSpPr>
        <p:spPr>
          <a:xfrm>
            <a:off x="1111958" y="1427758"/>
            <a:ext cx="12510645" cy="4370464"/>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95"/>
          </a:p>
        </p:txBody>
      </p:sp>
      <p:sp>
        <p:nvSpPr>
          <p:cNvPr id="4" name="Rectangle 3">
            <a:extLst>
              <a:ext uri="{FF2B5EF4-FFF2-40B4-BE49-F238E27FC236}">
                <a16:creationId xmlns:a16="http://schemas.microsoft.com/office/drawing/2014/main" id="{A461DC58-673D-4395-A6D4-22655549852B}"/>
              </a:ext>
            </a:extLst>
          </p:cNvPr>
          <p:cNvSpPr/>
          <p:nvPr/>
        </p:nvSpPr>
        <p:spPr>
          <a:xfrm>
            <a:off x="1252184" y="1577842"/>
            <a:ext cx="12040284" cy="4036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4895"/>
          </a:p>
        </p:txBody>
      </p:sp>
      <p:sp>
        <p:nvSpPr>
          <p:cNvPr id="2" name="Title 1">
            <a:extLst>
              <a:ext uri="{FF2B5EF4-FFF2-40B4-BE49-F238E27FC236}">
                <a16:creationId xmlns:a16="http://schemas.microsoft.com/office/drawing/2014/main" id="{33E65520-0AAB-D640-976B-4A1B90FD6439}"/>
              </a:ext>
            </a:extLst>
          </p:cNvPr>
          <p:cNvSpPr>
            <a:spLocks noGrp="1"/>
          </p:cNvSpPr>
          <p:nvPr>
            <p:ph type="title" idx="4294967295"/>
          </p:nvPr>
        </p:nvSpPr>
        <p:spPr>
          <a:xfrm>
            <a:off x="1549419" y="206214"/>
            <a:ext cx="16620048" cy="1089196"/>
          </a:xfrm>
        </p:spPr>
        <p:txBody>
          <a:bodyPr vert="horz" lIns="0" tIns="0" rIns="0" bIns="0" rtlCol="0" anchor="ctr">
            <a:noAutofit/>
          </a:bodyPr>
          <a:lstStyle/>
          <a:p>
            <a:r>
              <a:rPr lang="en-ZA" sz="2599">
                <a:solidFill>
                  <a:schemeClr val="bg1"/>
                </a:solidFill>
                <a:latin typeface="Arial" panose="020B0604020202020204" pitchFamily="34" charset="0"/>
                <a:cs typeface="Arial" panose="020B0604020202020204" pitchFamily="34" charset="0"/>
              </a:rPr>
              <a:t>New entrants - African Bank</a:t>
            </a:r>
            <a:endParaRPr lang="en-ZA" sz="2599" i="1">
              <a:solidFill>
                <a:schemeClr val="bg1"/>
              </a:solidFill>
              <a:latin typeface="Arial" panose="020B0604020202020204" pitchFamily="34" charset="0"/>
              <a:cs typeface="Arial" panose="020B0604020202020204" pitchFamily="34" charset="0"/>
            </a:endParaRPr>
          </a:p>
        </p:txBody>
      </p:sp>
      <p:graphicFrame>
        <p:nvGraphicFramePr>
          <p:cNvPr id="59" name="object 19">
            <a:extLst>
              <a:ext uri="{FF2B5EF4-FFF2-40B4-BE49-F238E27FC236}">
                <a16:creationId xmlns:a16="http://schemas.microsoft.com/office/drawing/2014/main" id="{9D1F1D82-8533-4F18-8030-6FCB6B55910F}"/>
              </a:ext>
            </a:extLst>
          </p:cNvPr>
          <p:cNvGraphicFramePr>
            <a:graphicFrameLocks noGrp="1"/>
          </p:cNvGraphicFramePr>
          <p:nvPr>
            <p:extLst>
              <p:ext uri="{D42A27DB-BD31-4B8C-83A1-F6EECF244321}">
                <p14:modId xmlns:p14="http://schemas.microsoft.com/office/powerpoint/2010/main" val="1582011784"/>
              </p:ext>
            </p:extLst>
          </p:nvPr>
        </p:nvGraphicFramePr>
        <p:xfrm>
          <a:off x="1051560" y="1299333"/>
          <a:ext cx="12808580" cy="5873539"/>
        </p:xfrm>
        <a:graphic>
          <a:graphicData uri="http://schemas.openxmlformats.org/drawingml/2006/table">
            <a:tbl>
              <a:tblPr firstRow="1" bandRow="1">
                <a:tableStyleId>{2D5ABB26-0587-4C30-8999-92F81FD0307C}</a:tableStyleId>
              </a:tblPr>
              <a:tblGrid>
                <a:gridCol w="6154366">
                  <a:extLst>
                    <a:ext uri="{9D8B030D-6E8A-4147-A177-3AD203B41FA5}">
                      <a16:colId xmlns:a16="http://schemas.microsoft.com/office/drawing/2014/main" val="20000"/>
                    </a:ext>
                  </a:extLst>
                </a:gridCol>
                <a:gridCol w="1064986">
                  <a:extLst>
                    <a:ext uri="{9D8B030D-6E8A-4147-A177-3AD203B41FA5}">
                      <a16:colId xmlns:a16="http://schemas.microsoft.com/office/drawing/2014/main" val="20001"/>
                    </a:ext>
                  </a:extLst>
                </a:gridCol>
                <a:gridCol w="1142028">
                  <a:extLst>
                    <a:ext uri="{9D8B030D-6E8A-4147-A177-3AD203B41FA5}">
                      <a16:colId xmlns:a16="http://schemas.microsoft.com/office/drawing/2014/main" val="20002"/>
                    </a:ext>
                  </a:extLst>
                </a:gridCol>
                <a:gridCol w="1222647">
                  <a:extLst>
                    <a:ext uri="{9D8B030D-6E8A-4147-A177-3AD203B41FA5}">
                      <a16:colId xmlns:a16="http://schemas.microsoft.com/office/drawing/2014/main" val="20003"/>
                    </a:ext>
                  </a:extLst>
                </a:gridCol>
                <a:gridCol w="1222646">
                  <a:extLst>
                    <a:ext uri="{9D8B030D-6E8A-4147-A177-3AD203B41FA5}">
                      <a16:colId xmlns:a16="http://schemas.microsoft.com/office/drawing/2014/main" val="20004"/>
                    </a:ext>
                  </a:extLst>
                </a:gridCol>
                <a:gridCol w="2001907">
                  <a:extLst>
                    <a:ext uri="{9D8B030D-6E8A-4147-A177-3AD203B41FA5}">
                      <a16:colId xmlns:a16="http://schemas.microsoft.com/office/drawing/2014/main" val="20005"/>
                    </a:ext>
                  </a:extLst>
                </a:gridCol>
              </a:tblGrid>
              <a:tr h="3522940">
                <a:tc>
                  <a:txBody>
                    <a:bodyPr/>
                    <a:lstStyle/>
                    <a:p>
                      <a:pPr marL="170180">
                        <a:lnSpc>
                          <a:spcPct val="100000"/>
                        </a:lnSpc>
                        <a:spcBef>
                          <a:spcPts val="1885"/>
                        </a:spcBef>
                      </a:pPr>
                      <a:r>
                        <a:rPr sz="2000" b="1" spc="-55">
                          <a:solidFill>
                            <a:srgbClr val="006241"/>
                          </a:solidFill>
                          <a:latin typeface="Arial"/>
                          <a:cs typeface="Arial"/>
                        </a:rPr>
                        <a:t>Top</a:t>
                      </a:r>
                      <a:r>
                        <a:rPr sz="2000" b="1" spc="-30">
                          <a:solidFill>
                            <a:srgbClr val="006241"/>
                          </a:solidFill>
                          <a:latin typeface="Arial"/>
                          <a:cs typeface="Arial"/>
                        </a:rPr>
                        <a:t> </a:t>
                      </a:r>
                      <a:r>
                        <a:rPr sz="2000" b="1" spc="-10">
                          <a:solidFill>
                            <a:srgbClr val="006241"/>
                          </a:solidFill>
                          <a:latin typeface="Arial"/>
                          <a:cs typeface="Arial"/>
                        </a:rPr>
                        <a:t>Communication</a:t>
                      </a:r>
                      <a:endParaRPr kumimoji="0" lang="en-ZA" sz="2000" b="1" i="0" u="none" strike="noStrike" kern="1200" cap="none" spc="-10" normalizeH="0" baseline="0">
                        <a:ln>
                          <a:noFill/>
                        </a:ln>
                        <a:solidFill>
                          <a:srgbClr val="006241"/>
                        </a:solidFill>
                        <a:effectLst/>
                        <a:uLnTx/>
                        <a:uFillTx/>
                        <a:latin typeface="Arial"/>
                        <a:ea typeface="+mn-ea"/>
                        <a:cs typeface="Arial"/>
                      </a:endParaRPr>
                    </a:p>
                    <a:p>
                      <a:pPr marL="170180">
                        <a:lnSpc>
                          <a:spcPct val="100000"/>
                        </a:lnSpc>
                        <a:spcBef>
                          <a:spcPts val="0"/>
                        </a:spcBef>
                      </a:pPr>
                      <a:endParaRPr kumimoji="0" lang="en-US" sz="1600" b="0" i="0" u="none" strike="noStrike" kern="1200" cap="none" spc="0" normalizeH="0" baseline="0" noProof="0">
                        <a:ln>
                          <a:noFill/>
                        </a:ln>
                        <a:solidFill>
                          <a:srgbClr val="006341"/>
                        </a:solidFill>
                        <a:effectLst/>
                        <a:uLnTx/>
                        <a:uFillTx/>
                        <a:latin typeface="Arial"/>
                        <a:ea typeface="+mn-ea"/>
                        <a:cs typeface="Arial"/>
                      </a:endParaRPr>
                    </a:p>
                    <a:p>
                      <a:pPr marL="170180" marR="0" lvl="0" indent="0" algn="l" defTabSz="150793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rPr>
                        <a:t>Promotion of </a:t>
                      </a:r>
                      <a:r>
                        <a:rPr kumimoji="0" lang="en-US" sz="1600" b="0" i="0" u="none" strike="noStrike" kern="1200" cap="none" spc="0" normalizeH="0" baseline="0" noProof="0">
                          <a:ln>
                            <a:noFill/>
                          </a:ln>
                          <a:solidFill>
                            <a:srgbClr val="006341"/>
                          </a:solidFill>
                          <a:effectLst/>
                          <a:uLnTx/>
                          <a:uFillTx/>
                          <a:latin typeface="Arial"/>
                          <a:ea typeface="+mn-ea"/>
                          <a:cs typeface="Arial"/>
                          <a:hlinkClick r:id="rId3"/>
                        </a:rPr>
                        <a:t>personal</a:t>
                      </a:r>
                      <a:r>
                        <a:rPr kumimoji="0" lang="en-US" sz="1600" b="0" i="0" u="none" strike="noStrike" kern="1200" cap="none" spc="0" normalizeH="0" baseline="0" noProof="0">
                          <a:ln>
                            <a:noFill/>
                          </a:ln>
                          <a:solidFill>
                            <a:srgbClr val="006341"/>
                          </a:solidFill>
                          <a:effectLst/>
                          <a:uLnTx/>
                          <a:uFillTx/>
                          <a:latin typeface="Arial"/>
                          <a:ea typeface="+mn-ea"/>
                          <a:cs typeface="Arial"/>
                        </a:rPr>
                        <a:t> </a:t>
                      </a:r>
                      <a:r>
                        <a:rPr kumimoji="0" lang="en-US" sz="1600" b="0" i="0" u="none" strike="noStrike" kern="1200" cap="none" spc="0" normalizeH="0" baseline="0" noProof="0">
                          <a:ln>
                            <a:noFill/>
                          </a:ln>
                          <a:solidFill>
                            <a:srgbClr val="006341"/>
                          </a:solidFill>
                          <a:effectLst/>
                          <a:uLnTx/>
                          <a:uFillTx/>
                          <a:latin typeface="Arial"/>
                          <a:ea typeface="+mn-ea"/>
                          <a:cs typeface="Arial"/>
                          <a:hlinkClick r:id="rId4"/>
                        </a:rPr>
                        <a:t>loans</a:t>
                      </a:r>
                      <a:r>
                        <a:rPr kumimoji="0" lang="en-US" sz="1600" b="0" i="0" u="none" strike="noStrike" kern="1200" cap="none" spc="0" normalizeH="0" baseline="0" noProof="0">
                          <a:ln>
                            <a:noFill/>
                          </a:ln>
                          <a:solidFill>
                            <a:srgbClr val="006341"/>
                          </a:solidFill>
                          <a:effectLst/>
                          <a:uLnTx/>
                          <a:uFillTx/>
                          <a:latin typeface="Arial"/>
                          <a:ea typeface="+mn-ea"/>
                          <a:cs typeface="Arial"/>
                        </a:rPr>
                        <a:t> and </a:t>
                      </a:r>
                      <a:r>
                        <a:rPr kumimoji="0" lang="en-US" sz="1600" b="0" i="0" u="none" strike="noStrike" kern="1200" cap="none" spc="0" normalizeH="0" baseline="0" noProof="0">
                          <a:ln>
                            <a:noFill/>
                          </a:ln>
                          <a:solidFill>
                            <a:srgbClr val="006341"/>
                          </a:solidFill>
                          <a:effectLst/>
                          <a:uLnTx/>
                          <a:uFillTx/>
                          <a:latin typeface="Arial"/>
                          <a:ea typeface="+mn-ea"/>
                          <a:cs typeface="Arial"/>
                          <a:hlinkClick r:id="rId5"/>
                        </a:rPr>
                        <a:t>credit</a:t>
                      </a:r>
                      <a:r>
                        <a:rPr kumimoji="0" lang="en-US" sz="1600" b="0" i="0" u="none" strike="noStrike" kern="1200" cap="none" spc="0" normalizeH="0" baseline="0" noProof="0">
                          <a:ln>
                            <a:noFill/>
                          </a:ln>
                          <a:solidFill>
                            <a:srgbClr val="006341"/>
                          </a:solidFill>
                          <a:effectLst/>
                          <a:uLnTx/>
                          <a:uFillTx/>
                          <a:latin typeface="Arial"/>
                          <a:ea typeface="+mn-ea"/>
                          <a:cs typeface="Arial"/>
                        </a:rPr>
                        <a:t> </a:t>
                      </a:r>
                      <a:r>
                        <a:rPr kumimoji="0" lang="en-US" sz="1600" b="0" i="0" u="none" strike="noStrike" kern="1200" cap="none" spc="0" normalizeH="0" baseline="0" noProof="0">
                          <a:ln>
                            <a:noFill/>
                          </a:ln>
                          <a:solidFill>
                            <a:srgbClr val="006341"/>
                          </a:solidFill>
                          <a:effectLst/>
                          <a:uLnTx/>
                          <a:uFillTx/>
                          <a:latin typeface="Arial"/>
                          <a:ea typeface="+mn-ea"/>
                          <a:cs typeface="Arial"/>
                          <a:hlinkClick r:id="rId6"/>
                        </a:rPr>
                        <a:t>cards</a:t>
                      </a:r>
                      <a:r>
                        <a:rPr kumimoji="0" lang="en-US" sz="1600" b="0" i="0" u="none" strike="noStrike" kern="1200" cap="none" spc="0" normalizeH="0" baseline="0" noProof="0">
                          <a:ln>
                            <a:noFill/>
                          </a:ln>
                          <a:solidFill>
                            <a:srgbClr val="006341"/>
                          </a:solidFill>
                          <a:effectLst/>
                          <a:uLnTx/>
                          <a:uFillTx/>
                          <a:latin typeface="Arial"/>
                          <a:ea typeface="+mn-ea"/>
                          <a:cs typeface="Arial"/>
                        </a:rPr>
                        <a:t>, with the ability to </a:t>
                      </a:r>
                      <a:r>
                        <a:rPr kumimoji="0" lang="en-US" sz="1600" b="0" i="1" u="none" strike="noStrike" kern="1200" cap="none" spc="0" normalizeH="0" baseline="0" noProof="0">
                          <a:ln>
                            <a:noFill/>
                          </a:ln>
                          <a:solidFill>
                            <a:srgbClr val="006341"/>
                          </a:solidFill>
                          <a:effectLst/>
                          <a:uLnTx/>
                          <a:uFillTx/>
                          <a:latin typeface="Arial"/>
                          <a:ea typeface="+mn-ea"/>
                          <a:cs typeface="Arial"/>
                        </a:rPr>
                        <a:t>#BorrowToGrow (</a:t>
                      </a:r>
                      <a:r>
                        <a:rPr kumimoji="0" lang="en-US" sz="1600" b="0" i="0" u="none" strike="noStrike" kern="1200" cap="none" spc="0" normalizeH="0" baseline="0" noProof="0">
                          <a:ln>
                            <a:noFill/>
                          </a:ln>
                          <a:solidFill>
                            <a:srgbClr val="006341"/>
                          </a:solidFill>
                          <a:effectLst/>
                          <a:uLnTx/>
                          <a:uFillTx/>
                          <a:latin typeface="Arial"/>
                          <a:ea typeface="+mn-ea"/>
                          <a:cs typeface="Arial"/>
                        </a:rPr>
                        <a:t>supported by </a:t>
                      </a:r>
                      <a:r>
                        <a:rPr kumimoji="0" lang="en-US" sz="1600" b="0" i="1" u="none" strike="noStrike" kern="1200" cap="none" spc="0" normalizeH="0" baseline="0" noProof="0">
                          <a:ln>
                            <a:noFill/>
                          </a:ln>
                          <a:solidFill>
                            <a:srgbClr val="006341"/>
                          </a:solidFill>
                          <a:effectLst/>
                          <a:uLnTx/>
                          <a:uFillTx/>
                          <a:latin typeface="Arial"/>
                          <a:ea typeface="+mn-ea"/>
                          <a:cs typeface="Arial"/>
                        </a:rPr>
                        <a:t>#AudacityToBelieve)</a:t>
                      </a:r>
                    </a:p>
                    <a:p>
                      <a:pPr marL="170180" marR="0" lvl="0" indent="0" algn="l" defTabSz="1507937"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a:ln>
                          <a:noFill/>
                        </a:ln>
                        <a:solidFill>
                          <a:srgbClr val="006341"/>
                        </a:solidFill>
                        <a:effectLst/>
                        <a:uLnTx/>
                        <a:uFillTx/>
                        <a:latin typeface="Arial"/>
                        <a:ea typeface="+mn-ea"/>
                        <a:cs typeface="Arial"/>
                      </a:endParaRPr>
                    </a:p>
                    <a:p>
                      <a:pPr marL="170180" marR="0" lvl="0" indent="0" algn="l" defTabSz="150793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rPr>
                        <a:t>Promotion of the </a:t>
                      </a:r>
                      <a:r>
                        <a:rPr kumimoji="0" lang="en-US" sz="1600" b="0" i="1" u="none" strike="noStrike" kern="1200" cap="none" spc="0" normalizeH="0" baseline="0" noProof="0">
                          <a:ln>
                            <a:noFill/>
                          </a:ln>
                          <a:solidFill>
                            <a:srgbClr val="006341"/>
                          </a:solidFill>
                          <a:effectLst/>
                          <a:uLnTx/>
                          <a:uFillTx/>
                          <a:latin typeface="Arial"/>
                          <a:ea typeface="+mn-ea"/>
                          <a:cs typeface="Arial"/>
                        </a:rPr>
                        <a:t>#MoneyAndMyWORLD </a:t>
                      </a:r>
                      <a:r>
                        <a:rPr kumimoji="0" lang="en-US" sz="1600" b="0" i="1" u="none" strike="noStrike" kern="1200" cap="none" spc="0" normalizeH="0" baseline="0" noProof="0">
                          <a:ln>
                            <a:noFill/>
                          </a:ln>
                          <a:solidFill>
                            <a:srgbClr val="006341"/>
                          </a:solidFill>
                          <a:effectLst/>
                          <a:uLnTx/>
                          <a:uFillTx/>
                          <a:latin typeface="Arial"/>
                          <a:ea typeface="+mn-ea"/>
                          <a:cs typeface="Arial"/>
                          <a:hlinkClick r:id="rId7"/>
                        </a:rPr>
                        <a:t>MyWORLD</a:t>
                      </a:r>
                      <a:r>
                        <a:rPr kumimoji="0" lang="en-US" sz="1600" b="0" i="1" u="none" strike="noStrike" kern="1200" cap="none" spc="0" normalizeH="0" baseline="0" noProof="0">
                          <a:ln>
                            <a:noFill/>
                          </a:ln>
                          <a:solidFill>
                            <a:srgbClr val="006341"/>
                          </a:solidFill>
                          <a:effectLst/>
                          <a:uLnTx/>
                          <a:uFillTx/>
                          <a:latin typeface="Arial"/>
                          <a:ea typeface="+mn-ea"/>
                          <a:cs typeface="Arial"/>
                        </a:rPr>
                        <a:t> Account </a:t>
                      </a:r>
                      <a:r>
                        <a:rPr kumimoji="0" lang="en-US" sz="1600" b="0" i="0" u="none" strike="noStrike" kern="1200" cap="none" spc="0" normalizeH="0" baseline="0" noProof="0">
                          <a:ln>
                            <a:noFill/>
                          </a:ln>
                          <a:solidFill>
                            <a:srgbClr val="006341"/>
                          </a:solidFill>
                          <a:effectLst/>
                          <a:uLnTx/>
                          <a:uFillTx/>
                          <a:latin typeface="Arial"/>
                          <a:ea typeface="+mn-ea"/>
                          <a:cs typeface="Arial"/>
                        </a:rPr>
                        <a:t>with</a:t>
                      </a:r>
                      <a:r>
                        <a:rPr kumimoji="0" lang="en-US" sz="1600" b="0" i="1" u="none" strike="noStrike" kern="1200" cap="none" spc="0" normalizeH="0" baseline="0" noProof="0">
                          <a:ln>
                            <a:noFill/>
                          </a:ln>
                          <a:solidFill>
                            <a:srgbClr val="006341"/>
                          </a:solidFill>
                          <a:effectLst/>
                          <a:uLnTx/>
                          <a:uFillTx/>
                          <a:latin typeface="Arial"/>
                          <a:ea typeface="+mn-ea"/>
                          <a:cs typeface="Arial"/>
                        </a:rPr>
                        <a:t> ZERO monthly fees, </a:t>
                      </a:r>
                      <a:r>
                        <a:rPr kumimoji="0" lang="en-US" sz="1600" b="0" i="0" u="none" strike="noStrike" kern="1200" cap="none" spc="0" normalizeH="0" baseline="0" noProof="0">
                          <a:ln>
                            <a:noFill/>
                          </a:ln>
                          <a:solidFill>
                            <a:srgbClr val="006341"/>
                          </a:solidFill>
                          <a:effectLst/>
                          <a:uLnTx/>
                          <a:uFillTx/>
                          <a:latin typeface="Arial"/>
                          <a:ea typeface="+mn-ea"/>
                          <a:cs typeface="Arial"/>
                        </a:rPr>
                        <a:t>while also advertising </a:t>
                      </a:r>
                      <a:r>
                        <a:rPr kumimoji="0" lang="en-US" sz="1600" b="0" i="0" u="none" strike="noStrike" kern="1200" cap="none" spc="0" normalizeH="0" baseline="0" noProof="0">
                          <a:ln>
                            <a:noFill/>
                          </a:ln>
                          <a:solidFill>
                            <a:srgbClr val="006341"/>
                          </a:solidFill>
                          <a:effectLst/>
                          <a:uLnTx/>
                          <a:uFillTx/>
                          <a:latin typeface="Arial"/>
                          <a:ea typeface="+mn-ea"/>
                          <a:cs typeface="Arial"/>
                          <a:hlinkClick r:id="rId8"/>
                        </a:rPr>
                        <a:t>technology</a:t>
                      </a:r>
                      <a:r>
                        <a:rPr kumimoji="0" lang="en-US" sz="1600" b="0" i="0" u="none" strike="noStrike" kern="1200" cap="none" spc="0" normalizeH="0" baseline="0" noProof="0">
                          <a:ln>
                            <a:noFill/>
                          </a:ln>
                          <a:solidFill>
                            <a:srgbClr val="006341"/>
                          </a:solidFill>
                          <a:effectLst/>
                          <a:uLnTx/>
                          <a:uFillTx/>
                          <a:latin typeface="Arial"/>
                          <a:ea typeface="+mn-ea"/>
                          <a:cs typeface="Arial"/>
                        </a:rPr>
                        <a:t> deals and the </a:t>
                      </a:r>
                      <a:r>
                        <a:rPr kumimoji="0" lang="en-US" sz="1600" b="0" i="0" u="none" strike="noStrike" kern="1200" cap="none" spc="0" normalizeH="0" baseline="0" noProof="0">
                          <a:ln>
                            <a:noFill/>
                          </a:ln>
                          <a:solidFill>
                            <a:srgbClr val="006341"/>
                          </a:solidFill>
                          <a:effectLst/>
                          <a:uLnTx/>
                          <a:uFillTx/>
                          <a:latin typeface="Arial"/>
                          <a:ea typeface="+mn-ea"/>
                          <a:cs typeface="Arial"/>
                          <a:hlinkClick r:id="rId9"/>
                        </a:rPr>
                        <a:t>app</a:t>
                      </a:r>
                      <a:r>
                        <a:rPr kumimoji="0" lang="en-US" sz="1600" b="0" i="0" u="none" strike="noStrike" kern="1200" cap="none" spc="0" normalizeH="0" baseline="0" noProof="0">
                          <a:ln>
                            <a:noFill/>
                          </a:ln>
                          <a:solidFill>
                            <a:srgbClr val="006341"/>
                          </a:solidFill>
                          <a:effectLst/>
                          <a:uLnTx/>
                          <a:uFillTx/>
                          <a:latin typeface="Arial"/>
                          <a:ea typeface="+mn-ea"/>
                          <a:cs typeface="Arial"/>
                        </a:rPr>
                        <a:t> to view your credit report</a:t>
                      </a:r>
                    </a:p>
                    <a:p>
                      <a:pPr marL="170180" marR="0" lvl="0" indent="0" algn="l" defTabSz="150793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6341"/>
                        </a:solidFill>
                        <a:effectLst/>
                        <a:uLnTx/>
                        <a:uFillTx/>
                        <a:latin typeface="Arial"/>
                        <a:ea typeface="+mn-ea"/>
                        <a:cs typeface="Arial"/>
                      </a:endParaRPr>
                    </a:p>
                    <a:p>
                      <a:pPr marL="170180" marR="0" lvl="0" indent="0" algn="l" defTabSz="150793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rPr>
                        <a:t>Paid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0"/>
                        </a:rPr>
                        <a:t>tribute </a:t>
                      </a:r>
                      <a:r>
                        <a:rPr kumimoji="0" lang="en-US" sz="1600" b="0" i="0" u="none" strike="noStrike" kern="1200" cap="none" spc="0" normalizeH="0" baseline="0" noProof="0">
                          <a:ln>
                            <a:noFill/>
                          </a:ln>
                          <a:solidFill>
                            <a:srgbClr val="006341"/>
                          </a:solidFill>
                          <a:effectLst/>
                          <a:uLnTx/>
                          <a:uFillTx/>
                          <a:latin typeface="Arial"/>
                          <a:ea typeface="+mn-ea"/>
                          <a:cs typeface="Arial"/>
                        </a:rPr>
                        <a:t>to black business pioneer, Ashley </a:t>
                      </a:r>
                      <a:r>
                        <a:rPr kumimoji="0" lang="en-US" sz="1600" b="0" i="0" u="none" strike="noStrike" kern="1200" cap="none" spc="0" normalizeH="0" baseline="0" noProof="0" err="1">
                          <a:ln>
                            <a:noFill/>
                          </a:ln>
                          <a:solidFill>
                            <a:srgbClr val="006341"/>
                          </a:solidFill>
                          <a:effectLst/>
                          <a:uLnTx/>
                          <a:uFillTx/>
                          <a:latin typeface="Arial"/>
                          <a:ea typeface="+mn-ea"/>
                          <a:cs typeface="Arial"/>
                        </a:rPr>
                        <a:t>Mabogoane</a:t>
                      </a:r>
                      <a:r>
                        <a:rPr kumimoji="0" lang="en-US" sz="1600" b="0" i="0" u="none" strike="noStrike" kern="1200" cap="none" spc="0" normalizeH="0" baseline="0" noProof="0">
                          <a:ln>
                            <a:noFill/>
                          </a:ln>
                          <a:solidFill>
                            <a:srgbClr val="006341"/>
                          </a:solidFill>
                          <a:effectLst/>
                          <a:uLnTx/>
                          <a:uFillTx/>
                          <a:latin typeface="Arial"/>
                          <a:ea typeface="+mn-ea"/>
                          <a:cs typeface="Arial"/>
                        </a:rPr>
                        <a:t>, its former non-executive chairman, who passed away.</a:t>
                      </a:r>
                    </a:p>
                    <a:p>
                      <a:pPr marL="170180" marR="0" lvl="0" indent="0" algn="l" defTabSz="150793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6341"/>
                        </a:solidFill>
                        <a:effectLst/>
                        <a:uLnTx/>
                        <a:uFillTx/>
                        <a:latin typeface="Arial"/>
                        <a:ea typeface="+mn-ea"/>
                        <a:cs typeface="Arial"/>
                      </a:endParaRPr>
                    </a:p>
                    <a:p>
                      <a:pPr marL="170180" marR="0" lvl="0" indent="0" algn="l" defTabSz="150793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6341"/>
                          </a:solidFill>
                          <a:effectLst/>
                          <a:uLnTx/>
                          <a:uFillTx/>
                          <a:latin typeface="Arial"/>
                          <a:ea typeface="+mn-ea"/>
                          <a:cs typeface="Arial"/>
                        </a:rPr>
                        <a:t>Other notable communication included its certification as a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1"/>
                        </a:rPr>
                        <a:t>#TopEmployers2023</a:t>
                      </a:r>
                      <a:r>
                        <a:rPr kumimoji="0" lang="en-US" sz="1600" b="0" i="0" u="none" strike="noStrike" kern="1200" cap="none" spc="0" normalizeH="0" baseline="0" noProof="0">
                          <a:ln>
                            <a:noFill/>
                          </a:ln>
                          <a:solidFill>
                            <a:srgbClr val="006341"/>
                          </a:solidFill>
                          <a:effectLst/>
                          <a:uLnTx/>
                          <a:uFillTx/>
                          <a:latin typeface="Arial"/>
                          <a:ea typeface="+mn-ea"/>
                          <a:cs typeface="Arial"/>
                        </a:rPr>
                        <a:t>, Budget 2023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2"/>
                        </a:rPr>
                        <a:t>analysis</a:t>
                      </a:r>
                      <a:r>
                        <a:rPr kumimoji="0" lang="en-US" sz="1600" b="0" i="0" u="none" strike="noStrike" kern="1200" cap="none" spc="0" normalizeH="0" baseline="0" noProof="0">
                          <a:ln>
                            <a:noFill/>
                          </a:ln>
                          <a:solidFill>
                            <a:srgbClr val="006341"/>
                          </a:solidFill>
                          <a:effectLst/>
                          <a:uLnTx/>
                          <a:uFillTx/>
                          <a:latin typeface="Arial"/>
                          <a:ea typeface="+mn-ea"/>
                          <a:cs typeface="Arial"/>
                        </a:rPr>
                        <a:t> as well as a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3"/>
                        </a:rPr>
                        <a:t>sponsorship</a:t>
                      </a:r>
                      <a:r>
                        <a:rPr kumimoji="0" lang="en-US" sz="1600" b="0" i="0" u="none" strike="noStrike" kern="1200" cap="none" spc="0" normalizeH="0" baseline="0" noProof="0">
                          <a:ln>
                            <a:noFill/>
                          </a:ln>
                          <a:solidFill>
                            <a:srgbClr val="006341"/>
                          </a:solidFill>
                          <a:effectLst/>
                          <a:uLnTx/>
                          <a:uFillTx/>
                          <a:latin typeface="Arial"/>
                          <a:ea typeface="+mn-ea"/>
                          <a:cs typeface="Arial"/>
                        </a:rPr>
                        <a:t> of a Retail and Entrepreneurship </a:t>
                      </a:r>
                      <a:r>
                        <a:rPr kumimoji="0" lang="en-US" sz="1600" b="0" i="0" u="none" strike="noStrike" kern="1200" cap="none" spc="0" normalizeH="0" baseline="0" noProof="0">
                          <a:ln>
                            <a:noFill/>
                          </a:ln>
                          <a:solidFill>
                            <a:srgbClr val="006341"/>
                          </a:solidFill>
                          <a:effectLst/>
                          <a:uLnTx/>
                          <a:uFillTx/>
                          <a:latin typeface="Arial"/>
                          <a:ea typeface="+mn-ea"/>
                          <a:cs typeface="Arial"/>
                          <a:hlinkClick r:id="rId14"/>
                        </a:rPr>
                        <a:t>Summit</a:t>
                      </a:r>
                      <a:r>
                        <a:rPr kumimoji="0" lang="en-US" sz="1600" b="0" i="0" u="none" strike="noStrike" kern="1200" cap="none" spc="0" normalizeH="0" baseline="0" noProof="0">
                          <a:ln>
                            <a:noFill/>
                          </a:ln>
                          <a:solidFill>
                            <a:srgbClr val="006341"/>
                          </a:solidFill>
                          <a:effectLst/>
                          <a:uLnTx/>
                          <a:uFillTx/>
                          <a:latin typeface="Arial"/>
                          <a:ea typeface="+mn-ea"/>
                          <a:cs typeface="Arial"/>
                        </a:rPr>
                        <a:t> targeting Youth</a:t>
                      </a:r>
                    </a:p>
                    <a:p>
                      <a:pPr marL="170180" marR="0" lvl="0" indent="0" algn="l" defTabSz="1507937"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a:ln>
                          <a:noFill/>
                        </a:ln>
                        <a:solidFill>
                          <a:srgbClr val="006341"/>
                        </a:solidFill>
                        <a:effectLst/>
                        <a:uLnTx/>
                        <a:uFillTx/>
                        <a:latin typeface="Arial"/>
                        <a:ea typeface="+mn-ea"/>
                        <a:cs typeface="Arial"/>
                      </a:endParaRPr>
                    </a:p>
                    <a:p>
                      <a:pPr marL="170180" marR="0" lvl="0" indent="0" algn="l" defTabSz="150793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6341"/>
                        </a:solidFill>
                        <a:effectLst/>
                        <a:uLnTx/>
                        <a:uFillTx/>
                        <a:latin typeface="Arial"/>
                        <a:ea typeface="+mn-ea"/>
                        <a:cs typeface="Arial"/>
                      </a:endParaRPr>
                    </a:p>
                  </a:txBody>
                  <a:tcPr marL="0" marR="0" marT="23938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74955">
                        <a:lnSpc>
                          <a:spcPct val="100000"/>
                        </a:lnSpc>
                      </a:pPr>
                      <a:endParaRPr lang="en-ZA" sz="1700" b="0" spc="0">
                        <a:solidFill>
                          <a:schemeClr val="tx1"/>
                        </a:solidFill>
                        <a:latin typeface="Arial" panose="020B0604020202020204" pitchFamily="34" charset="0"/>
                        <a:cs typeface="Arial" panose="020B0604020202020204" pitchFamily="34" charset="0"/>
                      </a:endParaRPr>
                    </a:p>
                    <a:p>
                      <a:pPr marL="274955">
                        <a:lnSpc>
                          <a:spcPct val="100000"/>
                        </a:lnSpc>
                      </a:pPr>
                      <a:r>
                        <a:rPr sz="1700" b="1" spc="-5">
                          <a:solidFill>
                            <a:srgbClr val="006241"/>
                          </a:solidFill>
                          <a:latin typeface="Arial" panose="020B0604020202020204" pitchFamily="34" charset="0"/>
                          <a:cs typeface="Arial" panose="020B0604020202020204" pitchFamily="34" charset="0"/>
                        </a:rPr>
                        <a:t>TV</a:t>
                      </a:r>
                      <a:r>
                        <a:rPr sz="1700" b="1" spc="-40">
                          <a:solidFill>
                            <a:srgbClr val="006241"/>
                          </a:solidFill>
                          <a:latin typeface="Arial" panose="020B0604020202020204" pitchFamily="34" charset="0"/>
                          <a:cs typeface="Arial" panose="020B0604020202020204" pitchFamily="34" charset="0"/>
                        </a:rPr>
                        <a:t> </a:t>
                      </a:r>
                      <a:r>
                        <a:rPr sz="1700" b="1" spc="-10">
                          <a:solidFill>
                            <a:srgbClr val="006241"/>
                          </a:solidFill>
                          <a:latin typeface="Arial" panose="020B0604020202020204" pitchFamily="34" charset="0"/>
                          <a:cs typeface="Arial" panose="020B0604020202020204" pitchFamily="34" charset="0"/>
                        </a:rPr>
                        <a:t>ads</a:t>
                      </a:r>
                      <a:endParaRPr sz="1700">
                        <a:latin typeface="Arial" panose="020B0604020202020204" pitchFamily="34" charset="0"/>
                        <a:cs typeface="Arial" panose="020B0604020202020204" pitchFamily="34" charset="0"/>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Arial" panose="020B0604020202020204" pitchFamily="34" charset="0"/>
                        <a:cs typeface="Arial" panose="020B0604020202020204" pitchFamily="34" charset="0"/>
                      </a:endParaRPr>
                    </a:p>
                    <a:p>
                      <a:pPr marL="317500">
                        <a:lnSpc>
                          <a:spcPct val="100000"/>
                        </a:lnSpc>
                      </a:pPr>
                      <a:r>
                        <a:rPr sz="1700" b="1" spc="-10">
                          <a:solidFill>
                            <a:srgbClr val="006241"/>
                          </a:solidFill>
                          <a:latin typeface="Arial" panose="020B0604020202020204" pitchFamily="34" charset="0"/>
                          <a:cs typeface="Arial" panose="020B0604020202020204" pitchFamily="34" charset="0"/>
                        </a:rPr>
                        <a:t>Radio</a:t>
                      </a:r>
                      <a:endParaRPr sz="1700">
                        <a:latin typeface="Arial" panose="020B0604020202020204" pitchFamily="34" charset="0"/>
                        <a:cs typeface="Arial" panose="020B0604020202020204" pitchFamily="34" charset="0"/>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Arial" panose="020B0604020202020204" pitchFamily="34" charset="0"/>
                        <a:cs typeface="Arial" panose="020B0604020202020204" pitchFamily="34" charset="0"/>
                      </a:endParaRPr>
                    </a:p>
                    <a:p>
                      <a:pPr marL="97155">
                        <a:lnSpc>
                          <a:spcPct val="100000"/>
                        </a:lnSpc>
                      </a:pPr>
                      <a:r>
                        <a:rPr sz="1700" b="1" spc="-10">
                          <a:solidFill>
                            <a:srgbClr val="006241"/>
                          </a:solidFill>
                          <a:latin typeface="Arial" panose="020B0604020202020204" pitchFamily="34" charset="0"/>
                          <a:cs typeface="Arial" panose="020B0604020202020204" pitchFamily="34" charset="0"/>
                        </a:rPr>
                        <a:t>Billboards</a:t>
                      </a:r>
                      <a:endParaRPr sz="1700">
                        <a:latin typeface="Arial" panose="020B0604020202020204" pitchFamily="34" charset="0"/>
                        <a:cs typeface="Arial" panose="020B0604020202020204" pitchFamily="34" charset="0"/>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Arial" panose="020B0604020202020204" pitchFamily="34" charset="0"/>
                        <a:cs typeface="Arial" panose="020B0604020202020204" pitchFamily="34" charset="0"/>
                      </a:endParaRPr>
                    </a:p>
                    <a:p>
                      <a:pPr marL="361315">
                        <a:lnSpc>
                          <a:spcPct val="100000"/>
                        </a:lnSpc>
                      </a:pPr>
                      <a:r>
                        <a:rPr sz="1700" b="1" spc="-5">
                          <a:solidFill>
                            <a:srgbClr val="006241"/>
                          </a:solidFill>
                          <a:latin typeface="Arial" panose="020B0604020202020204" pitchFamily="34" charset="0"/>
                          <a:cs typeface="Arial" panose="020B0604020202020204" pitchFamily="34" charset="0"/>
                        </a:rPr>
                        <a:t>Print</a:t>
                      </a:r>
                      <a:endParaRPr sz="1700">
                        <a:latin typeface="Arial" panose="020B0604020202020204" pitchFamily="34" charset="0"/>
                        <a:cs typeface="Arial" panose="020B0604020202020204" pitchFamily="34" charset="0"/>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700" b="1">
                          <a:solidFill>
                            <a:srgbClr val="006241"/>
                          </a:solidFill>
                          <a:latin typeface="Arial" panose="020B0604020202020204" pitchFamily="34" charset="0"/>
                          <a:cs typeface="Arial" panose="020B0604020202020204" pitchFamily="34" charset="0"/>
                        </a:rPr>
                        <a:t>Onlin</a:t>
                      </a:r>
                      <a:r>
                        <a:rPr lang="en-US" sz="1700" b="1">
                          <a:solidFill>
                            <a:srgbClr val="006241"/>
                          </a:solidFill>
                          <a:latin typeface="Arial" panose="020B0604020202020204" pitchFamily="34" charset="0"/>
                          <a:cs typeface="Arial" panose="020B0604020202020204" pitchFamily="34" charset="0"/>
                        </a:rPr>
                        <a:t>e</a:t>
                      </a:r>
                      <a:r>
                        <a:rPr sz="1700" b="1">
                          <a:solidFill>
                            <a:srgbClr val="006241"/>
                          </a:solidFill>
                          <a:latin typeface="Arial" panose="020B0604020202020204" pitchFamily="34" charset="0"/>
                          <a:cs typeface="Arial" panose="020B0604020202020204" pitchFamily="34" charset="0"/>
                        </a:rPr>
                        <a:t>/  </a:t>
                      </a:r>
                      <a:r>
                        <a:rPr sz="1700" b="1" spc="-5">
                          <a:solidFill>
                            <a:srgbClr val="006241"/>
                          </a:solidFill>
                          <a:latin typeface="Arial" panose="020B0604020202020204" pitchFamily="34" charset="0"/>
                          <a:cs typeface="Arial" panose="020B0604020202020204" pitchFamily="34" charset="0"/>
                        </a:rPr>
                        <a:t>Social</a:t>
                      </a:r>
                      <a:endParaRPr sz="1700">
                        <a:latin typeface="Arial" panose="020B0604020202020204" pitchFamily="34" charset="0"/>
                        <a:cs typeface="Arial" panose="020B0604020202020204" pitchFamily="34" charset="0"/>
                      </a:endParaRPr>
                    </a:p>
                  </a:txBody>
                  <a:tcPr marL="0" marR="0" marT="17588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93519">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4858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96036">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58106"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86394">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7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pic>
        <p:nvPicPr>
          <p:cNvPr id="9" name="Picture 8">
            <a:extLst>
              <a:ext uri="{FF2B5EF4-FFF2-40B4-BE49-F238E27FC236}">
                <a16:creationId xmlns:a16="http://schemas.microsoft.com/office/drawing/2014/main" id="{54306658-A639-4E44-9FA2-43253993098B}"/>
              </a:ext>
            </a:extLst>
          </p:cNvPr>
          <p:cNvPicPr>
            <a:picLocks noChangeAspect="1"/>
          </p:cNvPicPr>
          <p:nvPr/>
        </p:nvPicPr>
        <p:blipFill>
          <a:blip r:embed="rId15"/>
          <a:stretch>
            <a:fillRect/>
          </a:stretch>
        </p:blipFill>
        <p:spPr>
          <a:xfrm>
            <a:off x="182094" y="29832"/>
            <a:ext cx="1297862" cy="1265578"/>
          </a:xfrm>
          <a:prstGeom prst="rect">
            <a:avLst/>
          </a:prstGeom>
        </p:spPr>
      </p:pic>
      <p:sp>
        <p:nvSpPr>
          <p:cNvPr id="3" name="TextBox 2">
            <a:extLst>
              <a:ext uri="{FF2B5EF4-FFF2-40B4-BE49-F238E27FC236}">
                <a16:creationId xmlns:a16="http://schemas.microsoft.com/office/drawing/2014/main" id="{472755AB-4CED-4C1E-A1CB-C0879402D5A0}"/>
              </a:ext>
            </a:extLst>
          </p:cNvPr>
          <p:cNvSpPr txBox="1"/>
          <p:nvPr/>
        </p:nvSpPr>
        <p:spPr>
          <a:xfrm>
            <a:off x="13905761" y="1547705"/>
            <a:ext cx="5443329" cy="549061"/>
          </a:xfrm>
          <a:prstGeom prst="rect">
            <a:avLst/>
          </a:prstGeom>
          <a:noFill/>
        </p:spPr>
        <p:txBody>
          <a:bodyPr wrap="square" rtlCol="0">
            <a:spAutoFit/>
          </a:bodyPr>
          <a:lstStyle/>
          <a:p>
            <a:r>
              <a:rPr lang="en-ZA">
                <a:solidFill>
                  <a:schemeClr val="bg1">
                    <a:lumMod val="50000"/>
                  </a:schemeClr>
                </a:solidFill>
                <a:latin typeface="Arial" panose="020B0604020202020204" pitchFamily="34" charset="0"/>
                <a:cs typeface="Arial" panose="020B0604020202020204" pitchFamily="34" charset="0"/>
              </a:rPr>
              <a:t>Brand net sentiment*: 47%</a:t>
            </a:r>
          </a:p>
        </p:txBody>
      </p:sp>
      <p:sp>
        <p:nvSpPr>
          <p:cNvPr id="29" name="TextBox 28">
            <a:extLst>
              <a:ext uri="{FF2B5EF4-FFF2-40B4-BE49-F238E27FC236}">
                <a16:creationId xmlns:a16="http://schemas.microsoft.com/office/drawing/2014/main" id="{A0516ED4-3D21-4F5E-8F0A-80D878CA4889}"/>
              </a:ext>
            </a:extLst>
          </p:cNvPr>
          <p:cNvSpPr txBox="1"/>
          <p:nvPr/>
        </p:nvSpPr>
        <p:spPr>
          <a:xfrm>
            <a:off x="14771199" y="10555152"/>
            <a:ext cx="5200968" cy="338554"/>
          </a:xfrm>
          <a:prstGeom prst="rect">
            <a:avLst/>
          </a:prstGeom>
          <a:noFill/>
        </p:spPr>
        <p:txBody>
          <a:bodyPr wrap="square" rtlCol="0">
            <a:spAutoFit/>
          </a:bodyPr>
          <a:lstStyle/>
          <a:p>
            <a:r>
              <a:rPr lang="en-ZA" sz="1600">
                <a:solidFill>
                  <a:schemeClr val="bg1">
                    <a:lumMod val="50000"/>
                  </a:schemeClr>
                </a:solidFill>
                <a:latin typeface="Arial" panose="020B0604020202020204" pitchFamily="34" charset="0"/>
                <a:cs typeface="Arial" panose="020B0604020202020204" pitchFamily="34" charset="0"/>
              </a:rPr>
              <a:t>*Source: Banking Industry Sentiment Analysis report</a:t>
            </a:r>
          </a:p>
        </p:txBody>
      </p:sp>
      <p:sp>
        <p:nvSpPr>
          <p:cNvPr id="32" name="TextBox 31">
            <a:extLst>
              <a:ext uri="{FF2B5EF4-FFF2-40B4-BE49-F238E27FC236}">
                <a16:creationId xmlns:a16="http://schemas.microsoft.com/office/drawing/2014/main" id="{798018DE-5FCF-48B0-952E-2D2C4BC033DE}"/>
              </a:ext>
            </a:extLst>
          </p:cNvPr>
          <p:cNvSpPr txBox="1"/>
          <p:nvPr/>
        </p:nvSpPr>
        <p:spPr>
          <a:xfrm>
            <a:off x="1252184" y="5886730"/>
            <a:ext cx="11847039" cy="246093"/>
          </a:xfrm>
          <a:prstGeom prst="rect">
            <a:avLst/>
          </a:prstGeom>
          <a:noFill/>
        </p:spPr>
        <p:txBody>
          <a:bodyPr wrap="square" rtlCol="0">
            <a:spAutoFit/>
          </a:bodyPr>
          <a:lstStyle/>
          <a:p>
            <a:pPr defTabSz="1507709">
              <a:defRPr/>
            </a:pPr>
            <a:r>
              <a:rPr lang="en-ZA" sz="999">
                <a:solidFill>
                  <a:srgbClr val="FFFFFF">
                    <a:lumMod val="50000"/>
                  </a:srgbClr>
                </a:solidFill>
                <a:latin typeface="Arial" panose="020B0604020202020204" pitchFamily="34" charset="0"/>
                <a:cs typeface="Arial" panose="020B0604020202020204" pitchFamily="34" charset="0"/>
              </a:rPr>
              <a:t>Source:  Ornico ‘Newcomers and Allcomers’  and Ornico social analysis</a:t>
            </a:r>
            <a:endParaRPr lang="en-ZA" sz="999">
              <a:solidFill>
                <a:prstClr val="white">
                  <a:lumMod val="50000"/>
                </a:prstClr>
              </a:solidFill>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94C5BA48-161A-491E-B11C-1F658693B522}"/>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bject 16">
            <a:extLst>
              <a:ext uri="{FF2B5EF4-FFF2-40B4-BE49-F238E27FC236}">
                <a16:creationId xmlns:a16="http://schemas.microsoft.com/office/drawing/2014/main" id="{6E84FAA5-AC73-7E6C-048F-DAF8951F3D00}"/>
              </a:ext>
            </a:extLst>
          </p:cNvPr>
          <p:cNvSpPr/>
          <p:nvPr/>
        </p:nvSpPr>
        <p:spPr>
          <a:xfrm>
            <a:off x="11018903" y="2096766"/>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sp>
        <p:nvSpPr>
          <p:cNvPr id="6" name="object 16">
            <a:extLst>
              <a:ext uri="{FF2B5EF4-FFF2-40B4-BE49-F238E27FC236}">
                <a16:creationId xmlns:a16="http://schemas.microsoft.com/office/drawing/2014/main" id="{531DFAEC-A43E-0679-2CBF-6C0361DCFA82}"/>
              </a:ext>
            </a:extLst>
          </p:cNvPr>
          <p:cNvSpPr/>
          <p:nvPr/>
        </p:nvSpPr>
        <p:spPr>
          <a:xfrm>
            <a:off x="12550160" y="2096766"/>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pic>
        <p:nvPicPr>
          <p:cNvPr id="8" name="Picture 7">
            <a:extLst>
              <a:ext uri="{FF2B5EF4-FFF2-40B4-BE49-F238E27FC236}">
                <a16:creationId xmlns:a16="http://schemas.microsoft.com/office/drawing/2014/main" id="{733F6018-2592-1B75-2B3C-3B253AC5A5BC}"/>
              </a:ext>
            </a:extLst>
          </p:cNvPr>
          <p:cNvPicPr>
            <a:picLocks noChangeAspect="1"/>
          </p:cNvPicPr>
          <p:nvPr/>
        </p:nvPicPr>
        <p:blipFill>
          <a:blip r:embed="rId16"/>
          <a:stretch>
            <a:fillRect/>
          </a:stretch>
        </p:blipFill>
        <p:spPr>
          <a:xfrm>
            <a:off x="831025" y="7126225"/>
            <a:ext cx="6934313" cy="2513631"/>
          </a:xfrm>
          <a:prstGeom prst="rect">
            <a:avLst/>
          </a:prstGeom>
        </p:spPr>
      </p:pic>
      <p:pic>
        <p:nvPicPr>
          <p:cNvPr id="11" name="Picture 10">
            <a:extLst>
              <a:ext uri="{FF2B5EF4-FFF2-40B4-BE49-F238E27FC236}">
                <a16:creationId xmlns:a16="http://schemas.microsoft.com/office/drawing/2014/main" id="{DF0CD4EE-189B-BE78-70C6-E65AC8D5293F}"/>
              </a:ext>
            </a:extLst>
          </p:cNvPr>
          <p:cNvPicPr>
            <a:picLocks noChangeAspect="1"/>
          </p:cNvPicPr>
          <p:nvPr/>
        </p:nvPicPr>
        <p:blipFill>
          <a:blip r:embed="rId17"/>
          <a:stretch>
            <a:fillRect/>
          </a:stretch>
        </p:blipFill>
        <p:spPr>
          <a:xfrm>
            <a:off x="14148520" y="2581831"/>
            <a:ext cx="5391150" cy="7058025"/>
          </a:xfrm>
          <a:prstGeom prst="rect">
            <a:avLst/>
          </a:prstGeom>
        </p:spPr>
      </p:pic>
      <p:pic>
        <p:nvPicPr>
          <p:cNvPr id="13" name="Picture 12">
            <a:extLst>
              <a:ext uri="{FF2B5EF4-FFF2-40B4-BE49-F238E27FC236}">
                <a16:creationId xmlns:a16="http://schemas.microsoft.com/office/drawing/2014/main" id="{1802790D-123F-6F8B-577D-9F8777A19326}"/>
              </a:ext>
            </a:extLst>
          </p:cNvPr>
          <p:cNvPicPr>
            <a:picLocks noChangeAspect="1"/>
          </p:cNvPicPr>
          <p:nvPr/>
        </p:nvPicPr>
        <p:blipFill>
          <a:blip r:embed="rId18"/>
          <a:stretch>
            <a:fillRect/>
          </a:stretch>
        </p:blipFill>
        <p:spPr>
          <a:xfrm>
            <a:off x="8053718" y="6905559"/>
            <a:ext cx="5806422" cy="2734297"/>
          </a:xfrm>
          <a:prstGeom prst="rect">
            <a:avLst/>
          </a:prstGeom>
        </p:spPr>
      </p:pic>
      <p:sp>
        <p:nvSpPr>
          <p:cNvPr id="14" name="object 16">
            <a:extLst>
              <a:ext uri="{FF2B5EF4-FFF2-40B4-BE49-F238E27FC236}">
                <a16:creationId xmlns:a16="http://schemas.microsoft.com/office/drawing/2014/main" id="{09D2F4BF-761E-3B43-9D9B-35193EF65A08}"/>
              </a:ext>
            </a:extLst>
          </p:cNvPr>
          <p:cNvSpPr/>
          <p:nvPr/>
        </p:nvSpPr>
        <p:spPr>
          <a:xfrm>
            <a:off x="12550160" y="2995975"/>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sp>
        <p:nvSpPr>
          <p:cNvPr id="15" name="object 16">
            <a:extLst>
              <a:ext uri="{FF2B5EF4-FFF2-40B4-BE49-F238E27FC236}">
                <a16:creationId xmlns:a16="http://schemas.microsoft.com/office/drawing/2014/main" id="{D12E57CB-EF3D-70D5-7B0F-36389442D457}"/>
              </a:ext>
            </a:extLst>
          </p:cNvPr>
          <p:cNvSpPr/>
          <p:nvPr/>
        </p:nvSpPr>
        <p:spPr>
          <a:xfrm>
            <a:off x="11018903" y="2995975"/>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sp>
        <p:nvSpPr>
          <p:cNvPr id="16" name="object 16">
            <a:extLst>
              <a:ext uri="{FF2B5EF4-FFF2-40B4-BE49-F238E27FC236}">
                <a16:creationId xmlns:a16="http://schemas.microsoft.com/office/drawing/2014/main" id="{83307670-7A69-6151-9F59-36A6C76DC510}"/>
              </a:ext>
            </a:extLst>
          </p:cNvPr>
          <p:cNvSpPr/>
          <p:nvPr/>
        </p:nvSpPr>
        <p:spPr>
          <a:xfrm>
            <a:off x="10964392" y="3862763"/>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sp>
        <p:nvSpPr>
          <p:cNvPr id="17" name="object 16">
            <a:extLst>
              <a:ext uri="{FF2B5EF4-FFF2-40B4-BE49-F238E27FC236}">
                <a16:creationId xmlns:a16="http://schemas.microsoft.com/office/drawing/2014/main" id="{371B9137-7229-CF70-8E87-185586FF1E13}"/>
              </a:ext>
            </a:extLst>
          </p:cNvPr>
          <p:cNvSpPr/>
          <p:nvPr/>
        </p:nvSpPr>
        <p:spPr>
          <a:xfrm>
            <a:off x="12550160" y="4955252"/>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spTree>
    <p:extLst>
      <p:ext uri="{BB962C8B-B14F-4D97-AF65-F5344CB8AC3E}">
        <p14:creationId xmlns:p14="http://schemas.microsoft.com/office/powerpoint/2010/main" val="40247005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4A4B66BF-9741-41F9-A976-204EFF4E6FDE}"/>
              </a:ext>
            </a:extLst>
          </p:cNvPr>
          <p:cNvSpPr/>
          <p:nvPr/>
        </p:nvSpPr>
        <p:spPr>
          <a:xfrm>
            <a:off x="1111958" y="1427758"/>
            <a:ext cx="12510645" cy="4370464"/>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95"/>
          </a:p>
        </p:txBody>
      </p:sp>
      <p:sp>
        <p:nvSpPr>
          <p:cNvPr id="4" name="Rectangle 3">
            <a:extLst>
              <a:ext uri="{FF2B5EF4-FFF2-40B4-BE49-F238E27FC236}">
                <a16:creationId xmlns:a16="http://schemas.microsoft.com/office/drawing/2014/main" id="{A461DC58-673D-4395-A6D4-22655549852B}"/>
              </a:ext>
            </a:extLst>
          </p:cNvPr>
          <p:cNvSpPr/>
          <p:nvPr/>
        </p:nvSpPr>
        <p:spPr>
          <a:xfrm>
            <a:off x="1252184" y="1577842"/>
            <a:ext cx="12040284" cy="4036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4895"/>
          </a:p>
        </p:txBody>
      </p:sp>
      <p:sp>
        <p:nvSpPr>
          <p:cNvPr id="2" name="Title 1">
            <a:extLst>
              <a:ext uri="{FF2B5EF4-FFF2-40B4-BE49-F238E27FC236}">
                <a16:creationId xmlns:a16="http://schemas.microsoft.com/office/drawing/2014/main" id="{33E65520-0AAB-D640-976B-4A1B90FD6439}"/>
              </a:ext>
            </a:extLst>
          </p:cNvPr>
          <p:cNvSpPr>
            <a:spLocks noGrp="1"/>
          </p:cNvSpPr>
          <p:nvPr>
            <p:ph type="title" idx="4294967295"/>
          </p:nvPr>
        </p:nvSpPr>
        <p:spPr>
          <a:xfrm>
            <a:off x="1655555" y="194183"/>
            <a:ext cx="16361714" cy="896901"/>
          </a:xfrm>
        </p:spPr>
        <p:txBody>
          <a:bodyPr vert="horz" lIns="0" tIns="0" rIns="0" bIns="0" rtlCol="0" anchor="ctr">
            <a:noAutofit/>
          </a:bodyPr>
          <a:lstStyle/>
          <a:p>
            <a:r>
              <a:rPr lang="en-ZA" sz="2599">
                <a:solidFill>
                  <a:schemeClr val="bg1"/>
                </a:solidFill>
                <a:latin typeface="Arial" panose="020B0604020202020204" pitchFamily="34" charset="0"/>
                <a:cs typeface="Arial" panose="020B0604020202020204" pitchFamily="34" charset="0"/>
              </a:rPr>
              <a:t>New entrants – Discovery Bank</a:t>
            </a:r>
          </a:p>
        </p:txBody>
      </p:sp>
      <p:graphicFrame>
        <p:nvGraphicFramePr>
          <p:cNvPr id="59" name="object 19">
            <a:extLst>
              <a:ext uri="{FF2B5EF4-FFF2-40B4-BE49-F238E27FC236}">
                <a16:creationId xmlns:a16="http://schemas.microsoft.com/office/drawing/2014/main" id="{9D1F1D82-8533-4F18-8030-6FCB6B55910F}"/>
              </a:ext>
            </a:extLst>
          </p:cNvPr>
          <p:cNvGraphicFramePr>
            <a:graphicFrameLocks noGrp="1"/>
          </p:cNvGraphicFramePr>
          <p:nvPr>
            <p:extLst>
              <p:ext uri="{D42A27DB-BD31-4B8C-83A1-F6EECF244321}">
                <p14:modId xmlns:p14="http://schemas.microsoft.com/office/powerpoint/2010/main" val="2629200252"/>
              </p:ext>
            </p:extLst>
          </p:nvPr>
        </p:nvGraphicFramePr>
        <p:xfrm>
          <a:off x="1206554" y="1190788"/>
          <a:ext cx="12793803" cy="4640459"/>
        </p:xfrm>
        <a:graphic>
          <a:graphicData uri="http://schemas.openxmlformats.org/drawingml/2006/table">
            <a:tbl>
              <a:tblPr firstRow="1" bandRow="1">
                <a:tableStyleId>{2D5ABB26-0587-4C30-8999-92F81FD0307C}</a:tableStyleId>
              </a:tblPr>
              <a:tblGrid>
                <a:gridCol w="5895852">
                  <a:extLst>
                    <a:ext uri="{9D8B030D-6E8A-4147-A177-3AD203B41FA5}">
                      <a16:colId xmlns:a16="http://schemas.microsoft.com/office/drawing/2014/main" val="20000"/>
                    </a:ext>
                  </a:extLst>
                </a:gridCol>
                <a:gridCol w="1315173">
                  <a:extLst>
                    <a:ext uri="{9D8B030D-6E8A-4147-A177-3AD203B41FA5}">
                      <a16:colId xmlns:a16="http://schemas.microsoft.com/office/drawing/2014/main" val="20001"/>
                    </a:ext>
                  </a:extLst>
                </a:gridCol>
                <a:gridCol w="1140712">
                  <a:extLst>
                    <a:ext uri="{9D8B030D-6E8A-4147-A177-3AD203B41FA5}">
                      <a16:colId xmlns:a16="http://schemas.microsoft.com/office/drawing/2014/main" val="20002"/>
                    </a:ext>
                  </a:extLst>
                </a:gridCol>
                <a:gridCol w="1221234">
                  <a:extLst>
                    <a:ext uri="{9D8B030D-6E8A-4147-A177-3AD203B41FA5}">
                      <a16:colId xmlns:a16="http://schemas.microsoft.com/office/drawing/2014/main" val="20003"/>
                    </a:ext>
                  </a:extLst>
                </a:gridCol>
                <a:gridCol w="1221232">
                  <a:extLst>
                    <a:ext uri="{9D8B030D-6E8A-4147-A177-3AD203B41FA5}">
                      <a16:colId xmlns:a16="http://schemas.microsoft.com/office/drawing/2014/main" val="20004"/>
                    </a:ext>
                  </a:extLst>
                </a:gridCol>
                <a:gridCol w="1999600">
                  <a:extLst>
                    <a:ext uri="{9D8B030D-6E8A-4147-A177-3AD203B41FA5}">
                      <a16:colId xmlns:a16="http://schemas.microsoft.com/office/drawing/2014/main" val="20005"/>
                    </a:ext>
                  </a:extLst>
                </a:gridCol>
              </a:tblGrid>
              <a:tr h="1618195">
                <a:tc rowSpan="4">
                  <a:txBody>
                    <a:bodyPr/>
                    <a:lstStyle/>
                    <a:p>
                      <a:pPr marL="170180">
                        <a:lnSpc>
                          <a:spcPct val="100000"/>
                        </a:lnSpc>
                        <a:spcBef>
                          <a:spcPts val="1885"/>
                        </a:spcBef>
                      </a:pPr>
                      <a:r>
                        <a:rPr sz="2000" b="1" spc="-55">
                          <a:solidFill>
                            <a:srgbClr val="006241"/>
                          </a:solidFill>
                          <a:latin typeface="Arial"/>
                          <a:cs typeface="Arial"/>
                        </a:rPr>
                        <a:t>Top</a:t>
                      </a:r>
                      <a:r>
                        <a:rPr sz="2000" b="1" spc="-30">
                          <a:solidFill>
                            <a:srgbClr val="006241"/>
                          </a:solidFill>
                          <a:latin typeface="Arial"/>
                          <a:cs typeface="Arial"/>
                        </a:rPr>
                        <a:t> </a:t>
                      </a:r>
                      <a:r>
                        <a:rPr sz="2000" b="1" spc="-10">
                          <a:solidFill>
                            <a:srgbClr val="006241"/>
                          </a:solidFill>
                          <a:latin typeface="Arial"/>
                          <a:cs typeface="Arial"/>
                        </a:rPr>
                        <a:t>Communication</a:t>
                      </a:r>
                      <a:endParaRPr lang="en-ZA" sz="2000" b="1" spc="-10">
                        <a:solidFill>
                          <a:srgbClr val="006241"/>
                        </a:solidFill>
                        <a:latin typeface="Arial"/>
                        <a:cs typeface="Arial"/>
                      </a:endParaRPr>
                    </a:p>
                    <a:p>
                      <a:pPr marL="170180">
                        <a:lnSpc>
                          <a:spcPct val="100000"/>
                        </a:lnSpc>
                        <a:spcBef>
                          <a:spcPts val="0"/>
                        </a:spcBef>
                      </a:pPr>
                      <a:endParaRPr lang="en-US" sz="1600" b="0" spc="-10">
                        <a:solidFill>
                          <a:srgbClr val="006241"/>
                        </a:solidFill>
                        <a:latin typeface="Arial"/>
                        <a:cs typeface="Arial"/>
                      </a:endParaRPr>
                    </a:p>
                    <a:p>
                      <a:pPr marL="170180">
                        <a:lnSpc>
                          <a:spcPct val="100000"/>
                        </a:lnSpc>
                        <a:spcBef>
                          <a:spcPts val="0"/>
                        </a:spcBef>
                      </a:pPr>
                      <a:r>
                        <a:rPr lang="en-US" sz="1600" b="0" spc="-10">
                          <a:solidFill>
                            <a:srgbClr val="006241"/>
                          </a:solidFill>
                          <a:latin typeface="Arial"/>
                          <a:cs typeface="Arial"/>
                        </a:rPr>
                        <a:t>The</a:t>
                      </a:r>
                      <a:r>
                        <a:rPr lang="en-US" sz="1600" b="0" spc="-10" baseline="0">
                          <a:solidFill>
                            <a:srgbClr val="006241"/>
                          </a:solidFill>
                          <a:latin typeface="Arial"/>
                          <a:cs typeface="Arial"/>
                        </a:rPr>
                        <a:t> acquisition c</a:t>
                      </a:r>
                      <a:r>
                        <a:rPr lang="en-US" sz="1600" b="0" spc="-10">
                          <a:solidFill>
                            <a:srgbClr val="006241"/>
                          </a:solidFill>
                          <a:latin typeface="Arial"/>
                          <a:cs typeface="Arial"/>
                        </a:rPr>
                        <a:t>ampaign continued to encourage consumers to “</a:t>
                      </a:r>
                      <a:r>
                        <a:rPr lang="en-US" sz="1600" b="0" i="1" spc="-10">
                          <a:solidFill>
                            <a:srgbClr val="006241"/>
                          </a:solidFill>
                          <a:latin typeface="Arial"/>
                          <a:cs typeface="Arial"/>
                        </a:rPr>
                        <a:t>Join Discovery Bank</a:t>
                      </a:r>
                      <a:r>
                        <a:rPr lang="en-US" sz="1600" b="0" spc="-10">
                          <a:solidFill>
                            <a:srgbClr val="006241"/>
                          </a:solidFill>
                          <a:latin typeface="Arial"/>
                          <a:cs typeface="Arial"/>
                        </a:rPr>
                        <a:t>” and emphasized innovative products,  features and benefits, including </a:t>
                      </a:r>
                      <a:r>
                        <a:rPr lang="en-US" sz="1600" b="0" spc="-10">
                          <a:solidFill>
                            <a:srgbClr val="006241"/>
                          </a:solidFill>
                          <a:latin typeface="Arial"/>
                          <a:cs typeface="Arial"/>
                          <a:hlinkClick r:id="rId3"/>
                        </a:rPr>
                        <a:t>travel </a:t>
                      </a:r>
                      <a:r>
                        <a:rPr lang="en-US" sz="1600" b="0" spc="-10">
                          <a:solidFill>
                            <a:srgbClr val="006241"/>
                          </a:solidFill>
                          <a:latin typeface="Arial"/>
                          <a:cs typeface="Arial"/>
                          <a:hlinkClick r:id="rId4"/>
                        </a:rPr>
                        <a:t>rewards</a:t>
                      </a:r>
                      <a:r>
                        <a:rPr lang="en-US" sz="1600" b="0" spc="-10">
                          <a:solidFill>
                            <a:srgbClr val="006241"/>
                          </a:solidFill>
                          <a:latin typeface="Arial"/>
                          <a:cs typeface="Arial"/>
                        </a:rPr>
                        <a:t> and </a:t>
                      </a:r>
                      <a:r>
                        <a:rPr lang="en-US" sz="1600" b="0" spc="-10">
                          <a:solidFill>
                            <a:srgbClr val="006241"/>
                          </a:solidFill>
                          <a:latin typeface="Arial"/>
                          <a:cs typeface="Arial"/>
                          <a:hlinkClick r:id="rId5"/>
                        </a:rPr>
                        <a:t>discounts</a:t>
                      </a:r>
                      <a:r>
                        <a:rPr lang="en-US" sz="1600" b="0" spc="-10">
                          <a:solidFill>
                            <a:srgbClr val="006241"/>
                          </a:solidFill>
                          <a:latin typeface="Arial"/>
                          <a:cs typeface="Arial"/>
                        </a:rPr>
                        <a:t>, </a:t>
                      </a:r>
                      <a:r>
                        <a:rPr lang="en-US" sz="1600" b="0" spc="-10">
                          <a:solidFill>
                            <a:srgbClr val="006241"/>
                          </a:solidFill>
                          <a:latin typeface="Arial"/>
                          <a:cs typeface="Arial"/>
                          <a:hlinkClick r:id="rId6"/>
                        </a:rPr>
                        <a:t>travel</a:t>
                      </a:r>
                      <a:r>
                        <a:rPr lang="en-US" sz="1600" b="0" spc="-10">
                          <a:solidFill>
                            <a:srgbClr val="006241"/>
                          </a:solidFill>
                          <a:latin typeface="Arial"/>
                          <a:cs typeface="Arial"/>
                        </a:rPr>
                        <a:t> </a:t>
                      </a:r>
                      <a:r>
                        <a:rPr lang="en-US" sz="1600" b="0" spc="-10">
                          <a:solidFill>
                            <a:srgbClr val="006241"/>
                          </a:solidFill>
                          <a:latin typeface="Arial"/>
                          <a:cs typeface="Arial"/>
                          <a:hlinkClick r:id="rId7"/>
                        </a:rPr>
                        <a:t>competitions</a:t>
                      </a:r>
                      <a:r>
                        <a:rPr lang="en-US" sz="1600" b="0" spc="-10">
                          <a:solidFill>
                            <a:srgbClr val="006241"/>
                          </a:solidFill>
                          <a:latin typeface="Arial"/>
                          <a:cs typeface="Arial"/>
                        </a:rPr>
                        <a:t> and dynamic </a:t>
                      </a:r>
                      <a:r>
                        <a:rPr lang="en-US" sz="1600" b="0" spc="-10">
                          <a:solidFill>
                            <a:srgbClr val="006241"/>
                          </a:solidFill>
                          <a:latin typeface="Arial"/>
                          <a:cs typeface="Arial"/>
                          <a:hlinkClick r:id="rId8"/>
                        </a:rPr>
                        <a:t>interest</a:t>
                      </a:r>
                      <a:r>
                        <a:rPr lang="en-US" sz="1600" b="0" spc="-10">
                          <a:solidFill>
                            <a:srgbClr val="006241"/>
                          </a:solidFill>
                          <a:latin typeface="Arial"/>
                          <a:cs typeface="Arial"/>
                        </a:rPr>
                        <a:t> rates, while tax-free </a:t>
                      </a:r>
                      <a:r>
                        <a:rPr lang="en-US" sz="1600" b="0" spc="-10">
                          <a:solidFill>
                            <a:srgbClr val="006241"/>
                          </a:solidFill>
                          <a:latin typeface="Arial"/>
                          <a:cs typeface="Arial"/>
                          <a:hlinkClick r:id="rId9"/>
                        </a:rPr>
                        <a:t>savings</a:t>
                      </a:r>
                      <a:r>
                        <a:rPr lang="en-US" sz="1600" b="0" spc="-10">
                          <a:solidFill>
                            <a:srgbClr val="006241"/>
                          </a:solidFill>
                          <a:latin typeface="Arial"/>
                          <a:cs typeface="Arial"/>
                        </a:rPr>
                        <a:t> and Discovery </a:t>
                      </a:r>
                      <a:r>
                        <a:rPr lang="en-US" sz="1600" b="0" spc="-10">
                          <a:solidFill>
                            <a:srgbClr val="006241"/>
                          </a:solidFill>
                          <a:latin typeface="Arial"/>
                          <a:cs typeface="Arial"/>
                          <a:hlinkClick r:id="rId10"/>
                        </a:rPr>
                        <a:t>Miles </a:t>
                      </a:r>
                      <a:r>
                        <a:rPr lang="en-US" sz="1600" b="0" spc="-10">
                          <a:solidFill>
                            <a:srgbClr val="006241"/>
                          </a:solidFill>
                          <a:latin typeface="Arial"/>
                          <a:cs typeface="Arial"/>
                        </a:rPr>
                        <a:t>also saw some focus</a:t>
                      </a:r>
                    </a:p>
                    <a:p>
                      <a:pPr marL="170180">
                        <a:lnSpc>
                          <a:spcPct val="100000"/>
                        </a:lnSpc>
                        <a:spcBef>
                          <a:spcPts val="0"/>
                        </a:spcBef>
                      </a:pPr>
                      <a:endParaRPr lang="en-US" sz="1600" b="0" spc="-10">
                        <a:solidFill>
                          <a:srgbClr val="006241"/>
                        </a:solidFill>
                        <a:latin typeface="Arial"/>
                        <a:cs typeface="Arial"/>
                      </a:endParaRPr>
                    </a:p>
                    <a:p>
                      <a:pPr marL="170180">
                        <a:lnSpc>
                          <a:spcPct val="100000"/>
                        </a:lnSpc>
                        <a:spcBef>
                          <a:spcPts val="0"/>
                        </a:spcBef>
                      </a:pPr>
                      <a:r>
                        <a:rPr lang="en-US" sz="1600" b="0" spc="-10">
                          <a:solidFill>
                            <a:srgbClr val="006241"/>
                          </a:solidFill>
                          <a:latin typeface="Arial"/>
                          <a:cs typeface="Arial"/>
                        </a:rPr>
                        <a:t>Celebration that </a:t>
                      </a:r>
                      <a:r>
                        <a:rPr lang="en-US" sz="1600" b="0" spc="-10" err="1">
                          <a:solidFill>
                            <a:srgbClr val="006241"/>
                          </a:solidFill>
                          <a:latin typeface="Arial"/>
                          <a:cs typeface="Arial"/>
                          <a:hlinkClick r:id="rId11"/>
                        </a:rPr>
                        <a:t>MyBroadband</a:t>
                      </a:r>
                      <a:r>
                        <a:rPr lang="en-US" sz="1600" b="0" spc="-10">
                          <a:solidFill>
                            <a:srgbClr val="006241"/>
                          </a:solidFill>
                          <a:latin typeface="Arial"/>
                          <a:cs typeface="Arial"/>
                          <a:hlinkClick r:id="rId11"/>
                        </a:rPr>
                        <a:t> </a:t>
                      </a:r>
                      <a:r>
                        <a:rPr lang="en-US" sz="1600" b="0" spc="-10">
                          <a:solidFill>
                            <a:srgbClr val="006241"/>
                          </a:solidFill>
                          <a:latin typeface="Arial"/>
                          <a:cs typeface="Arial"/>
                        </a:rPr>
                        <a:t>chose the brand as the Best Digital Bank in SA. (#DiscoveryBestBank), and featured </a:t>
                      </a:r>
                      <a:r>
                        <a:rPr lang="en-US" sz="1600" b="0" spc="-10">
                          <a:solidFill>
                            <a:srgbClr val="006241"/>
                          </a:solidFill>
                          <a:latin typeface="Arial"/>
                          <a:cs typeface="Arial"/>
                          <a:hlinkClick r:id="rId12"/>
                        </a:rPr>
                        <a:t>competitions</a:t>
                      </a:r>
                      <a:r>
                        <a:rPr lang="en-US" sz="1600" b="0" spc="-10">
                          <a:solidFill>
                            <a:srgbClr val="006241"/>
                          </a:solidFill>
                          <a:latin typeface="Arial"/>
                          <a:cs typeface="Arial"/>
                        </a:rPr>
                        <a:t>,  including a new </a:t>
                      </a:r>
                      <a:r>
                        <a:rPr lang="en-US" sz="1600" b="0" spc="-10">
                          <a:solidFill>
                            <a:srgbClr val="006241"/>
                          </a:solidFill>
                          <a:latin typeface="Arial"/>
                          <a:cs typeface="Arial"/>
                          <a:hlinkClick r:id="rId13"/>
                        </a:rPr>
                        <a:t>#TweetMeTuesday </a:t>
                      </a:r>
                      <a:r>
                        <a:rPr lang="en-US" sz="1600" b="0" spc="-10">
                          <a:solidFill>
                            <a:srgbClr val="006241"/>
                          </a:solidFill>
                          <a:latin typeface="Arial"/>
                          <a:cs typeface="Arial"/>
                        </a:rPr>
                        <a:t>campaign</a:t>
                      </a:r>
                    </a:p>
                    <a:p>
                      <a:pPr marL="170180">
                        <a:lnSpc>
                          <a:spcPct val="100000"/>
                        </a:lnSpc>
                        <a:spcBef>
                          <a:spcPts val="0"/>
                        </a:spcBef>
                      </a:pPr>
                      <a:endParaRPr lang="en-US" sz="1400" b="0" spc="-10">
                        <a:solidFill>
                          <a:srgbClr val="006241"/>
                        </a:solidFill>
                        <a:latin typeface="Arial"/>
                        <a:cs typeface="Arial"/>
                      </a:endParaRPr>
                    </a:p>
                    <a:p>
                      <a:pPr marL="170180">
                        <a:lnSpc>
                          <a:spcPct val="100000"/>
                        </a:lnSpc>
                        <a:spcBef>
                          <a:spcPts val="0"/>
                        </a:spcBef>
                      </a:pPr>
                      <a:r>
                        <a:rPr lang="en-US" sz="1600" b="0" spc="-10">
                          <a:solidFill>
                            <a:srgbClr val="006241"/>
                          </a:solidFill>
                          <a:latin typeface="Arial"/>
                          <a:cs typeface="Arial"/>
                        </a:rPr>
                        <a:t>The </a:t>
                      </a:r>
                      <a:r>
                        <a:rPr lang="en-US" sz="1600" b="0" spc="-10">
                          <a:solidFill>
                            <a:srgbClr val="006241"/>
                          </a:solidFill>
                          <a:latin typeface="Arial"/>
                          <a:cs typeface="Arial"/>
                          <a:hlinkClick r:id="rId14"/>
                        </a:rPr>
                        <a:t>#IWasThere  </a:t>
                      </a:r>
                      <a:r>
                        <a:rPr lang="en-US" sz="1600" b="0" spc="-10">
                          <a:solidFill>
                            <a:srgbClr val="006241"/>
                          </a:solidFill>
                          <a:latin typeface="Arial"/>
                          <a:cs typeface="Arial"/>
                        </a:rPr>
                        <a:t>competition continued - offering winners the opportunity to watch </a:t>
                      </a:r>
                      <a:r>
                        <a:rPr lang="en-US" sz="1600" b="0" spc="-10">
                          <a:solidFill>
                            <a:srgbClr val="006241"/>
                          </a:solidFill>
                          <a:latin typeface="Arial"/>
                          <a:cs typeface="Arial"/>
                          <a:hlinkClick r:id="rId15"/>
                        </a:rPr>
                        <a:t>football</a:t>
                      </a:r>
                      <a:r>
                        <a:rPr lang="en-US" sz="1600" b="0" spc="-10">
                          <a:solidFill>
                            <a:srgbClr val="006241"/>
                          </a:solidFill>
                          <a:latin typeface="Arial"/>
                          <a:cs typeface="Arial"/>
                        </a:rPr>
                        <a:t> fixtures live in the UK</a:t>
                      </a:r>
                    </a:p>
                    <a:p>
                      <a:pPr marL="170180">
                        <a:lnSpc>
                          <a:spcPct val="100000"/>
                        </a:lnSpc>
                        <a:spcBef>
                          <a:spcPts val="0"/>
                        </a:spcBef>
                      </a:pPr>
                      <a:endParaRPr kumimoji="0" lang="en-US" sz="1600" b="0" i="0" u="none" strike="noStrike" kern="1200" cap="none" spc="-10" normalizeH="0" baseline="0" noProof="0">
                        <a:ln>
                          <a:noFill/>
                        </a:ln>
                        <a:solidFill>
                          <a:srgbClr val="006241"/>
                        </a:solidFill>
                        <a:effectLst/>
                        <a:uLnTx/>
                        <a:uFillTx/>
                        <a:latin typeface="Arial"/>
                        <a:ea typeface="+mn-ea"/>
                        <a:cs typeface="Arial"/>
                      </a:endParaRPr>
                    </a:p>
                    <a:p>
                      <a:pPr marL="170180">
                        <a:lnSpc>
                          <a:spcPct val="100000"/>
                        </a:lnSpc>
                        <a:spcBef>
                          <a:spcPts val="0"/>
                        </a:spcBef>
                      </a:pPr>
                      <a:r>
                        <a:rPr kumimoji="0" lang="en-US" sz="1600" b="0" i="0" u="none" strike="noStrike" kern="1200" cap="none" spc="-10" normalizeH="0" baseline="0" noProof="0">
                          <a:ln>
                            <a:noFill/>
                          </a:ln>
                          <a:solidFill>
                            <a:srgbClr val="006241"/>
                          </a:solidFill>
                          <a:effectLst/>
                          <a:uLnTx/>
                          <a:uFillTx/>
                          <a:latin typeface="Arial"/>
                          <a:ea typeface="+mn-ea"/>
                          <a:cs typeface="Arial"/>
                        </a:rPr>
                        <a:t>Music </a:t>
                      </a:r>
                      <a:r>
                        <a:rPr kumimoji="0" lang="en-US" sz="1600" b="0" i="0" u="none" strike="noStrike" kern="1200" cap="none" spc="-10" normalizeH="0" baseline="0" noProof="0">
                          <a:ln>
                            <a:noFill/>
                          </a:ln>
                          <a:solidFill>
                            <a:srgbClr val="006241"/>
                          </a:solidFill>
                          <a:effectLst/>
                          <a:uLnTx/>
                          <a:uFillTx/>
                          <a:latin typeface="Arial"/>
                          <a:ea typeface="+mn-ea"/>
                          <a:cs typeface="Arial"/>
                          <a:hlinkClick r:id="rId16"/>
                        </a:rPr>
                        <a:t>concert</a:t>
                      </a:r>
                      <a:r>
                        <a:rPr kumimoji="0" lang="en-US" sz="1600" b="0" i="0" u="none" strike="noStrike" kern="1200" cap="none" spc="-10" normalizeH="0" baseline="0" noProof="0">
                          <a:ln>
                            <a:noFill/>
                          </a:ln>
                          <a:solidFill>
                            <a:srgbClr val="006241"/>
                          </a:solidFill>
                          <a:effectLst/>
                          <a:uLnTx/>
                          <a:uFillTx/>
                          <a:latin typeface="Arial"/>
                          <a:ea typeface="+mn-ea"/>
                          <a:cs typeface="Arial"/>
                        </a:rPr>
                        <a:t> deals remained a feature</a:t>
                      </a:r>
                    </a:p>
                    <a:p>
                      <a:pPr marL="170180">
                        <a:lnSpc>
                          <a:spcPct val="100000"/>
                        </a:lnSpc>
                        <a:spcBef>
                          <a:spcPts val="0"/>
                        </a:spcBef>
                      </a:pPr>
                      <a:endParaRPr lang="en-US" sz="2000">
                        <a:latin typeface="Arial"/>
                        <a:cs typeface="Arial"/>
                      </a:endParaRPr>
                    </a:p>
                  </a:txBody>
                  <a:tcPr marL="0" marR="0" marT="23938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74955">
                        <a:lnSpc>
                          <a:spcPct val="100000"/>
                        </a:lnSpc>
                      </a:pPr>
                      <a:endParaRPr lang="en-ZA" sz="1700" b="0" spc="0">
                        <a:solidFill>
                          <a:schemeClr val="tx1"/>
                        </a:solidFill>
                        <a:latin typeface="Times New Roman"/>
                        <a:cs typeface="Times New Roman"/>
                      </a:endParaRPr>
                    </a:p>
                    <a:p>
                      <a:pPr marL="274955">
                        <a:lnSpc>
                          <a:spcPct val="100000"/>
                        </a:lnSpc>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700" b="1">
                          <a:solidFill>
                            <a:srgbClr val="006241"/>
                          </a:solidFill>
                          <a:latin typeface="Arial"/>
                          <a:cs typeface="Arial"/>
                        </a:rPr>
                        <a:t>Onlin</a:t>
                      </a:r>
                      <a:r>
                        <a:rPr lang="en-US" sz="1700" b="1">
                          <a:solidFill>
                            <a:srgbClr val="006241"/>
                          </a:solidFill>
                          <a:latin typeface="Arial"/>
                          <a:cs typeface="Arial"/>
                        </a:rPr>
                        <a:t>e</a:t>
                      </a:r>
                      <a:r>
                        <a:rPr sz="1700" b="1">
                          <a:solidFill>
                            <a:srgbClr val="006241"/>
                          </a:solidFill>
                          <a:latin typeface="Arial"/>
                          <a:cs typeface="Arial"/>
                        </a:rPr>
                        <a:t>/  </a:t>
                      </a:r>
                      <a:r>
                        <a:rPr sz="1700" b="1" spc="-5">
                          <a:solidFill>
                            <a:srgbClr val="006241"/>
                          </a:solidFill>
                          <a:latin typeface="Arial"/>
                          <a:cs typeface="Arial"/>
                        </a:rPr>
                        <a:t>Social</a:t>
                      </a:r>
                      <a:endParaRPr sz="1700">
                        <a:latin typeface="Arial"/>
                        <a:cs typeface="Arial"/>
                      </a:endParaRPr>
                    </a:p>
                  </a:txBody>
                  <a:tcPr marL="0" marR="0" marT="17588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72622">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000">
                        <a:solidFill>
                          <a:srgbClr val="006341"/>
                        </a:solidFill>
                        <a:latin typeface="Arial"/>
                        <a:cs typeface="Arial"/>
                      </a:endParaRPr>
                    </a:p>
                  </a:txBody>
                  <a:tcPr marL="0" marR="0" marT="9010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35165">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000">
                        <a:solidFill>
                          <a:srgbClr val="006341"/>
                        </a:solidFill>
                        <a:latin typeface="Arial"/>
                        <a:cs typeface="Arial"/>
                      </a:endParaRPr>
                    </a:p>
                  </a:txBody>
                  <a:tcPr marL="0" marR="0" marT="9587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14477">
                <a:tc vMerge="1">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000" kern="1200">
                        <a:solidFill>
                          <a:srgbClr val="006341"/>
                        </a:solidFill>
                        <a:latin typeface="Arial"/>
                        <a:ea typeface="+mn-ea"/>
                        <a:cs typeface="Arial"/>
                      </a:endParaRPr>
                    </a:p>
                  </a:txBody>
                  <a:tcPr marL="0" marR="0" marT="8778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6" name="TextBox 65">
            <a:extLst>
              <a:ext uri="{FF2B5EF4-FFF2-40B4-BE49-F238E27FC236}">
                <a16:creationId xmlns:a16="http://schemas.microsoft.com/office/drawing/2014/main" id="{8867DAAF-C6AA-4740-A20D-E3B040F752D6}"/>
              </a:ext>
            </a:extLst>
          </p:cNvPr>
          <p:cNvSpPr txBox="1"/>
          <p:nvPr/>
        </p:nvSpPr>
        <p:spPr>
          <a:xfrm>
            <a:off x="1252184" y="5739733"/>
            <a:ext cx="11847039" cy="246093"/>
          </a:xfrm>
          <a:prstGeom prst="rect">
            <a:avLst/>
          </a:prstGeom>
          <a:noFill/>
        </p:spPr>
        <p:txBody>
          <a:bodyPr wrap="square" rtlCol="0">
            <a:spAutoFit/>
          </a:bodyPr>
          <a:lstStyle/>
          <a:p>
            <a:pPr defTabSz="1507709">
              <a:defRPr/>
            </a:pPr>
            <a:r>
              <a:rPr lang="en-ZA" sz="999">
                <a:solidFill>
                  <a:srgbClr val="FFFFFF">
                    <a:lumMod val="50000"/>
                  </a:srgbClr>
                </a:solidFill>
                <a:latin typeface="Arial" panose="020B0604020202020204" pitchFamily="34" charset="0"/>
                <a:cs typeface="Arial" panose="020B0604020202020204" pitchFamily="34" charset="0"/>
              </a:rPr>
              <a:t>Source:  Ornico ‘Newcomers and Allcomers’  and Ornico social analysis</a:t>
            </a:r>
            <a:endParaRPr lang="en-ZA" sz="999">
              <a:solidFill>
                <a:prstClr val="white">
                  <a:lumMod val="50000"/>
                </a:prstClr>
              </a:solidFill>
              <a:latin typeface="Arial" panose="020B0604020202020204" pitchFamily="34" charset="0"/>
              <a:cs typeface="Arial" panose="020B0604020202020204" pitchFamily="34" charset="0"/>
            </a:endParaRPr>
          </a:p>
        </p:txBody>
      </p:sp>
      <p:sp>
        <p:nvSpPr>
          <p:cNvPr id="77" name="object 16">
            <a:extLst>
              <a:ext uri="{FF2B5EF4-FFF2-40B4-BE49-F238E27FC236}">
                <a16:creationId xmlns:a16="http://schemas.microsoft.com/office/drawing/2014/main" id="{3BCC98E5-05E9-41BB-8F80-B3E20C68206E}"/>
              </a:ext>
            </a:extLst>
          </p:cNvPr>
          <p:cNvSpPr/>
          <p:nvPr/>
        </p:nvSpPr>
        <p:spPr>
          <a:xfrm>
            <a:off x="7524099" y="2332267"/>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pic>
        <p:nvPicPr>
          <p:cNvPr id="7" name="Picture 6">
            <a:extLst>
              <a:ext uri="{FF2B5EF4-FFF2-40B4-BE49-F238E27FC236}">
                <a16:creationId xmlns:a16="http://schemas.microsoft.com/office/drawing/2014/main" id="{323B93EC-128B-4E6F-927B-D565FFA84078}"/>
              </a:ext>
            </a:extLst>
          </p:cNvPr>
          <p:cNvPicPr>
            <a:picLocks noChangeAspect="1"/>
          </p:cNvPicPr>
          <p:nvPr/>
        </p:nvPicPr>
        <p:blipFill>
          <a:blip r:embed="rId17"/>
          <a:stretch>
            <a:fillRect/>
          </a:stretch>
        </p:blipFill>
        <p:spPr>
          <a:xfrm>
            <a:off x="80598" y="194182"/>
            <a:ext cx="1500855" cy="896901"/>
          </a:xfrm>
          <a:prstGeom prst="rect">
            <a:avLst/>
          </a:prstGeom>
        </p:spPr>
      </p:pic>
      <p:sp>
        <p:nvSpPr>
          <p:cNvPr id="21" name="TextBox 20">
            <a:extLst>
              <a:ext uri="{FF2B5EF4-FFF2-40B4-BE49-F238E27FC236}">
                <a16:creationId xmlns:a16="http://schemas.microsoft.com/office/drawing/2014/main" id="{2E04D51F-829B-4035-86A6-BFA83C832AC7}"/>
              </a:ext>
            </a:extLst>
          </p:cNvPr>
          <p:cNvSpPr txBox="1"/>
          <p:nvPr/>
        </p:nvSpPr>
        <p:spPr>
          <a:xfrm>
            <a:off x="13905761" y="1547705"/>
            <a:ext cx="5443329" cy="549061"/>
          </a:xfrm>
          <a:prstGeom prst="rect">
            <a:avLst/>
          </a:prstGeom>
          <a:noFill/>
        </p:spPr>
        <p:txBody>
          <a:bodyPr wrap="square" rtlCol="0">
            <a:spAutoFit/>
          </a:bodyPr>
          <a:lstStyle/>
          <a:p>
            <a:r>
              <a:rPr lang="en-ZA">
                <a:solidFill>
                  <a:schemeClr val="bg1">
                    <a:lumMod val="50000"/>
                  </a:schemeClr>
                </a:solidFill>
                <a:latin typeface="Arial" panose="020B0604020202020204" pitchFamily="34" charset="0"/>
                <a:cs typeface="Arial" panose="020B0604020202020204" pitchFamily="34" charset="0"/>
              </a:rPr>
              <a:t>Brand net sentiment*: 68%</a:t>
            </a:r>
          </a:p>
        </p:txBody>
      </p:sp>
      <p:sp>
        <p:nvSpPr>
          <p:cNvPr id="23" name="TextBox 22">
            <a:extLst>
              <a:ext uri="{FF2B5EF4-FFF2-40B4-BE49-F238E27FC236}">
                <a16:creationId xmlns:a16="http://schemas.microsoft.com/office/drawing/2014/main" id="{70EC806B-FB2E-4C2F-9867-AA191FEF044F}"/>
              </a:ext>
            </a:extLst>
          </p:cNvPr>
          <p:cNvSpPr txBox="1"/>
          <p:nvPr/>
        </p:nvSpPr>
        <p:spPr>
          <a:xfrm>
            <a:off x="15194280" y="10026777"/>
            <a:ext cx="5200968" cy="338554"/>
          </a:xfrm>
          <a:prstGeom prst="rect">
            <a:avLst/>
          </a:prstGeom>
          <a:noFill/>
        </p:spPr>
        <p:txBody>
          <a:bodyPr wrap="square" rtlCol="0">
            <a:spAutoFit/>
          </a:bodyPr>
          <a:lstStyle/>
          <a:p>
            <a:r>
              <a:rPr lang="en-ZA" sz="1600">
                <a:solidFill>
                  <a:schemeClr val="bg1">
                    <a:lumMod val="50000"/>
                  </a:schemeClr>
                </a:solidFill>
                <a:latin typeface="Arial" panose="020B0604020202020204" pitchFamily="34" charset="0"/>
                <a:cs typeface="Arial" panose="020B0604020202020204" pitchFamily="34" charset="0"/>
              </a:rPr>
              <a:t>*Source: Banking Industry Sentiment Analysis report</a:t>
            </a:r>
          </a:p>
        </p:txBody>
      </p:sp>
      <p:sp>
        <p:nvSpPr>
          <p:cNvPr id="19" name="Rectangle 18">
            <a:extLst>
              <a:ext uri="{FF2B5EF4-FFF2-40B4-BE49-F238E27FC236}">
                <a16:creationId xmlns:a16="http://schemas.microsoft.com/office/drawing/2014/main" id="{22F78907-1621-4B77-90E9-74C1171AAF0C}"/>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object 16">
            <a:extLst>
              <a:ext uri="{FF2B5EF4-FFF2-40B4-BE49-F238E27FC236}">
                <a16:creationId xmlns:a16="http://schemas.microsoft.com/office/drawing/2014/main" id="{AD270C16-277C-820E-7993-CB1BE24964A1}"/>
              </a:ext>
            </a:extLst>
          </p:cNvPr>
          <p:cNvSpPr/>
          <p:nvPr/>
        </p:nvSpPr>
        <p:spPr>
          <a:xfrm>
            <a:off x="12454985" y="2332267"/>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sp>
        <p:nvSpPr>
          <p:cNvPr id="5" name="object 16">
            <a:extLst>
              <a:ext uri="{FF2B5EF4-FFF2-40B4-BE49-F238E27FC236}">
                <a16:creationId xmlns:a16="http://schemas.microsoft.com/office/drawing/2014/main" id="{767CF470-5FF6-865F-5227-989AFC48F9B0}"/>
              </a:ext>
            </a:extLst>
          </p:cNvPr>
          <p:cNvSpPr/>
          <p:nvPr/>
        </p:nvSpPr>
        <p:spPr>
          <a:xfrm>
            <a:off x="12453199" y="3428383"/>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pic>
        <p:nvPicPr>
          <p:cNvPr id="8" name="Picture 7">
            <a:extLst>
              <a:ext uri="{FF2B5EF4-FFF2-40B4-BE49-F238E27FC236}">
                <a16:creationId xmlns:a16="http://schemas.microsoft.com/office/drawing/2014/main" id="{F5F50B78-DF83-C7BE-3E31-755EA0E9F162}"/>
              </a:ext>
            </a:extLst>
          </p:cNvPr>
          <p:cNvPicPr>
            <a:picLocks noChangeAspect="1"/>
          </p:cNvPicPr>
          <p:nvPr/>
        </p:nvPicPr>
        <p:blipFill>
          <a:blip r:embed="rId18"/>
          <a:stretch>
            <a:fillRect/>
          </a:stretch>
        </p:blipFill>
        <p:spPr>
          <a:xfrm>
            <a:off x="14045987" y="2332267"/>
            <a:ext cx="5600700" cy="5172075"/>
          </a:xfrm>
          <a:prstGeom prst="rect">
            <a:avLst/>
          </a:prstGeom>
        </p:spPr>
      </p:pic>
      <p:pic>
        <p:nvPicPr>
          <p:cNvPr id="10" name="Picture 9">
            <a:extLst>
              <a:ext uri="{FF2B5EF4-FFF2-40B4-BE49-F238E27FC236}">
                <a16:creationId xmlns:a16="http://schemas.microsoft.com/office/drawing/2014/main" id="{FE82C14E-B814-26F6-A1C2-64361425A0E9}"/>
              </a:ext>
            </a:extLst>
          </p:cNvPr>
          <p:cNvPicPr>
            <a:picLocks noChangeAspect="1"/>
          </p:cNvPicPr>
          <p:nvPr/>
        </p:nvPicPr>
        <p:blipFill>
          <a:blip r:embed="rId19"/>
          <a:stretch>
            <a:fillRect/>
          </a:stretch>
        </p:blipFill>
        <p:spPr>
          <a:xfrm>
            <a:off x="967880" y="6323313"/>
            <a:ext cx="6903545" cy="3703464"/>
          </a:xfrm>
          <a:prstGeom prst="rect">
            <a:avLst/>
          </a:prstGeom>
        </p:spPr>
      </p:pic>
      <p:sp>
        <p:nvSpPr>
          <p:cNvPr id="11" name="object 16">
            <a:extLst>
              <a:ext uri="{FF2B5EF4-FFF2-40B4-BE49-F238E27FC236}">
                <a16:creationId xmlns:a16="http://schemas.microsoft.com/office/drawing/2014/main" id="{600E9D79-2D04-A2C8-EA52-1D6806D087BA}"/>
              </a:ext>
            </a:extLst>
          </p:cNvPr>
          <p:cNvSpPr/>
          <p:nvPr/>
        </p:nvSpPr>
        <p:spPr>
          <a:xfrm>
            <a:off x="12446756" y="4250797"/>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pic>
        <p:nvPicPr>
          <p:cNvPr id="13" name="Picture 12">
            <a:extLst>
              <a:ext uri="{FF2B5EF4-FFF2-40B4-BE49-F238E27FC236}">
                <a16:creationId xmlns:a16="http://schemas.microsoft.com/office/drawing/2014/main" id="{FB5CBC80-F154-B152-23FF-9FD4998182FA}"/>
              </a:ext>
            </a:extLst>
          </p:cNvPr>
          <p:cNvPicPr>
            <a:picLocks noChangeAspect="1"/>
          </p:cNvPicPr>
          <p:nvPr/>
        </p:nvPicPr>
        <p:blipFill>
          <a:blip r:embed="rId20"/>
          <a:stretch>
            <a:fillRect/>
          </a:stretch>
        </p:blipFill>
        <p:spPr>
          <a:xfrm>
            <a:off x="8119825" y="6014484"/>
            <a:ext cx="3433173" cy="4427774"/>
          </a:xfrm>
          <a:prstGeom prst="rect">
            <a:avLst/>
          </a:prstGeom>
        </p:spPr>
      </p:pic>
      <p:pic>
        <p:nvPicPr>
          <p:cNvPr id="15" name="Picture 14">
            <a:extLst>
              <a:ext uri="{FF2B5EF4-FFF2-40B4-BE49-F238E27FC236}">
                <a16:creationId xmlns:a16="http://schemas.microsoft.com/office/drawing/2014/main" id="{80CBEF3B-149C-8D18-8ED7-A1AEBF7FAAF4}"/>
              </a:ext>
            </a:extLst>
          </p:cNvPr>
          <p:cNvPicPr>
            <a:picLocks noChangeAspect="1"/>
          </p:cNvPicPr>
          <p:nvPr/>
        </p:nvPicPr>
        <p:blipFill>
          <a:blip r:embed="rId21"/>
          <a:stretch>
            <a:fillRect/>
          </a:stretch>
        </p:blipFill>
        <p:spPr>
          <a:xfrm>
            <a:off x="12244996" y="7779171"/>
            <a:ext cx="4382429" cy="2247606"/>
          </a:xfrm>
          <a:prstGeom prst="rect">
            <a:avLst/>
          </a:prstGeom>
        </p:spPr>
      </p:pic>
      <p:sp>
        <p:nvSpPr>
          <p:cNvPr id="17" name="object 16">
            <a:extLst>
              <a:ext uri="{FF2B5EF4-FFF2-40B4-BE49-F238E27FC236}">
                <a16:creationId xmlns:a16="http://schemas.microsoft.com/office/drawing/2014/main" id="{8BC7B9D0-BBDB-EC07-1192-6BBDC55DA81D}"/>
              </a:ext>
            </a:extLst>
          </p:cNvPr>
          <p:cNvSpPr/>
          <p:nvPr/>
        </p:nvSpPr>
        <p:spPr>
          <a:xfrm>
            <a:off x="11329692" y="2409315"/>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sp>
        <p:nvSpPr>
          <p:cNvPr id="18" name="object 16">
            <a:extLst>
              <a:ext uri="{FF2B5EF4-FFF2-40B4-BE49-F238E27FC236}">
                <a16:creationId xmlns:a16="http://schemas.microsoft.com/office/drawing/2014/main" id="{5A535D20-1E5B-B154-C28E-549F2AE29631}"/>
              </a:ext>
            </a:extLst>
          </p:cNvPr>
          <p:cNvSpPr/>
          <p:nvPr/>
        </p:nvSpPr>
        <p:spPr>
          <a:xfrm>
            <a:off x="12446756" y="5076212"/>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spTree>
    <p:extLst>
      <p:ext uri="{BB962C8B-B14F-4D97-AF65-F5344CB8AC3E}">
        <p14:creationId xmlns:p14="http://schemas.microsoft.com/office/powerpoint/2010/main" val="27226416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4A4B66BF-9741-41F9-A976-204EFF4E6FDE}"/>
              </a:ext>
            </a:extLst>
          </p:cNvPr>
          <p:cNvSpPr/>
          <p:nvPr/>
        </p:nvSpPr>
        <p:spPr>
          <a:xfrm>
            <a:off x="1111958" y="1427758"/>
            <a:ext cx="12510645" cy="4370464"/>
          </a:xfrm>
          <a:prstGeom prst="rect">
            <a:avLst/>
          </a:prstGeom>
          <a:solidFill>
            <a:srgbClr val="E7F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95"/>
          </a:p>
        </p:txBody>
      </p:sp>
      <p:sp>
        <p:nvSpPr>
          <p:cNvPr id="4" name="Rectangle 3">
            <a:extLst>
              <a:ext uri="{FF2B5EF4-FFF2-40B4-BE49-F238E27FC236}">
                <a16:creationId xmlns:a16="http://schemas.microsoft.com/office/drawing/2014/main" id="{A461DC58-673D-4395-A6D4-22655549852B}"/>
              </a:ext>
            </a:extLst>
          </p:cNvPr>
          <p:cNvSpPr/>
          <p:nvPr/>
        </p:nvSpPr>
        <p:spPr>
          <a:xfrm>
            <a:off x="1252184" y="1577842"/>
            <a:ext cx="12040284" cy="4036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4895"/>
          </a:p>
        </p:txBody>
      </p:sp>
      <p:sp>
        <p:nvSpPr>
          <p:cNvPr id="2" name="Title 1">
            <a:extLst>
              <a:ext uri="{FF2B5EF4-FFF2-40B4-BE49-F238E27FC236}">
                <a16:creationId xmlns:a16="http://schemas.microsoft.com/office/drawing/2014/main" id="{33E65520-0AAB-D640-976B-4A1B90FD6439}"/>
              </a:ext>
            </a:extLst>
          </p:cNvPr>
          <p:cNvSpPr>
            <a:spLocks noGrp="1"/>
          </p:cNvSpPr>
          <p:nvPr>
            <p:ph type="title" idx="4294967295"/>
          </p:nvPr>
        </p:nvSpPr>
        <p:spPr>
          <a:xfrm>
            <a:off x="1604766" y="226934"/>
            <a:ext cx="16140355" cy="896901"/>
          </a:xfrm>
        </p:spPr>
        <p:txBody>
          <a:bodyPr vert="horz" lIns="0" tIns="0" rIns="0" bIns="0" rtlCol="0" anchor="ctr">
            <a:noAutofit/>
          </a:bodyPr>
          <a:lstStyle/>
          <a:p>
            <a:r>
              <a:rPr lang="en-ZA" sz="2599">
                <a:solidFill>
                  <a:schemeClr val="bg1"/>
                </a:solidFill>
                <a:latin typeface="Arial" panose="020B0604020202020204" pitchFamily="34" charset="0"/>
                <a:cs typeface="Arial" panose="020B0604020202020204" pitchFamily="34" charset="0"/>
              </a:rPr>
              <a:t>New entrants - TymeBank</a:t>
            </a:r>
          </a:p>
        </p:txBody>
      </p:sp>
      <p:graphicFrame>
        <p:nvGraphicFramePr>
          <p:cNvPr id="59" name="object 19">
            <a:extLst>
              <a:ext uri="{FF2B5EF4-FFF2-40B4-BE49-F238E27FC236}">
                <a16:creationId xmlns:a16="http://schemas.microsoft.com/office/drawing/2014/main" id="{9D1F1D82-8533-4F18-8030-6FCB6B55910F}"/>
              </a:ext>
            </a:extLst>
          </p:cNvPr>
          <p:cNvGraphicFramePr>
            <a:graphicFrameLocks noGrp="1"/>
          </p:cNvGraphicFramePr>
          <p:nvPr>
            <p:extLst>
              <p:ext uri="{D42A27DB-BD31-4B8C-83A1-F6EECF244321}">
                <p14:modId xmlns:p14="http://schemas.microsoft.com/office/powerpoint/2010/main" val="4139263636"/>
              </p:ext>
            </p:extLst>
          </p:nvPr>
        </p:nvGraphicFramePr>
        <p:xfrm>
          <a:off x="1240535" y="1236779"/>
          <a:ext cx="12510647" cy="4653243"/>
        </p:xfrm>
        <a:graphic>
          <a:graphicData uri="http://schemas.openxmlformats.org/drawingml/2006/table">
            <a:tbl>
              <a:tblPr firstRow="1" bandRow="1">
                <a:tableStyleId>{2D5ABB26-0587-4C30-8999-92F81FD0307C}</a:tableStyleId>
              </a:tblPr>
              <a:tblGrid>
                <a:gridCol w="5765362">
                  <a:extLst>
                    <a:ext uri="{9D8B030D-6E8A-4147-A177-3AD203B41FA5}">
                      <a16:colId xmlns:a16="http://schemas.microsoft.com/office/drawing/2014/main" val="20000"/>
                    </a:ext>
                  </a:extLst>
                </a:gridCol>
                <a:gridCol w="1286066">
                  <a:extLst>
                    <a:ext uri="{9D8B030D-6E8A-4147-A177-3AD203B41FA5}">
                      <a16:colId xmlns:a16="http://schemas.microsoft.com/office/drawing/2014/main" val="20001"/>
                    </a:ext>
                  </a:extLst>
                </a:gridCol>
                <a:gridCol w="1115465">
                  <a:extLst>
                    <a:ext uri="{9D8B030D-6E8A-4147-A177-3AD203B41FA5}">
                      <a16:colId xmlns:a16="http://schemas.microsoft.com/office/drawing/2014/main" val="20002"/>
                    </a:ext>
                  </a:extLst>
                </a:gridCol>
                <a:gridCol w="1194206">
                  <a:extLst>
                    <a:ext uri="{9D8B030D-6E8A-4147-A177-3AD203B41FA5}">
                      <a16:colId xmlns:a16="http://schemas.microsoft.com/office/drawing/2014/main" val="20003"/>
                    </a:ext>
                  </a:extLst>
                </a:gridCol>
                <a:gridCol w="1194204">
                  <a:extLst>
                    <a:ext uri="{9D8B030D-6E8A-4147-A177-3AD203B41FA5}">
                      <a16:colId xmlns:a16="http://schemas.microsoft.com/office/drawing/2014/main" val="20004"/>
                    </a:ext>
                  </a:extLst>
                </a:gridCol>
                <a:gridCol w="1955344">
                  <a:extLst>
                    <a:ext uri="{9D8B030D-6E8A-4147-A177-3AD203B41FA5}">
                      <a16:colId xmlns:a16="http://schemas.microsoft.com/office/drawing/2014/main" val="20005"/>
                    </a:ext>
                  </a:extLst>
                </a:gridCol>
              </a:tblGrid>
              <a:tr h="2494921">
                <a:tc>
                  <a:txBody>
                    <a:bodyPr/>
                    <a:lstStyle/>
                    <a:p>
                      <a:pPr marL="170180">
                        <a:lnSpc>
                          <a:spcPct val="100000"/>
                        </a:lnSpc>
                        <a:spcBef>
                          <a:spcPts val="0"/>
                        </a:spcBef>
                      </a:pPr>
                      <a:r>
                        <a:rPr sz="2000" b="1" spc="-55">
                          <a:solidFill>
                            <a:srgbClr val="006241"/>
                          </a:solidFill>
                          <a:latin typeface="Arial"/>
                          <a:cs typeface="Arial"/>
                        </a:rPr>
                        <a:t>Top</a:t>
                      </a:r>
                      <a:r>
                        <a:rPr sz="2000" b="1" spc="-30">
                          <a:solidFill>
                            <a:srgbClr val="006241"/>
                          </a:solidFill>
                          <a:latin typeface="Arial"/>
                          <a:cs typeface="Arial"/>
                        </a:rPr>
                        <a:t> </a:t>
                      </a:r>
                      <a:r>
                        <a:rPr sz="2000" b="1" spc="-10">
                          <a:solidFill>
                            <a:srgbClr val="006241"/>
                          </a:solidFill>
                          <a:latin typeface="Arial"/>
                          <a:cs typeface="Arial"/>
                        </a:rPr>
                        <a:t>Communication</a:t>
                      </a:r>
                      <a:endParaRPr lang="en-ZA" sz="2000" b="1" spc="-10">
                        <a:solidFill>
                          <a:srgbClr val="006241"/>
                        </a:solidFill>
                        <a:latin typeface="Arial"/>
                        <a:cs typeface="Arial"/>
                      </a:endParaRPr>
                    </a:p>
                    <a:p>
                      <a:pPr marL="170180">
                        <a:lnSpc>
                          <a:spcPct val="100000"/>
                        </a:lnSpc>
                        <a:spcBef>
                          <a:spcPts val="0"/>
                        </a:spcBef>
                      </a:pPr>
                      <a:endParaRPr lang="en-US" sz="1600" b="0" spc="-10">
                        <a:solidFill>
                          <a:srgbClr val="006241"/>
                        </a:solidFill>
                        <a:latin typeface="Arial"/>
                        <a:cs typeface="Arial"/>
                      </a:endParaRPr>
                    </a:p>
                    <a:p>
                      <a:pPr marL="170180">
                        <a:lnSpc>
                          <a:spcPct val="100000"/>
                        </a:lnSpc>
                        <a:spcBef>
                          <a:spcPts val="0"/>
                        </a:spcBef>
                      </a:pPr>
                      <a:r>
                        <a:rPr lang="en-US" sz="1600" b="0">
                          <a:solidFill>
                            <a:srgbClr val="006442"/>
                          </a:solidFill>
                          <a:latin typeface="Arial"/>
                          <a:cs typeface="Arial"/>
                        </a:rPr>
                        <a:t>Continued </a:t>
                      </a:r>
                      <a:r>
                        <a:rPr lang="en-US" sz="1600" b="0">
                          <a:solidFill>
                            <a:srgbClr val="006442"/>
                          </a:solidFill>
                          <a:latin typeface="Arial"/>
                          <a:cs typeface="Arial"/>
                          <a:hlinkClick r:id="rId3"/>
                        </a:rPr>
                        <a:t>promotion</a:t>
                      </a:r>
                      <a:r>
                        <a:rPr lang="en-US" sz="1600" b="0">
                          <a:solidFill>
                            <a:srgbClr val="006442"/>
                          </a:solidFill>
                          <a:latin typeface="Arial"/>
                          <a:cs typeface="Arial"/>
                        </a:rPr>
                        <a:t> of its Black Debit Card</a:t>
                      </a:r>
                    </a:p>
                    <a:p>
                      <a:pPr marL="170180">
                        <a:lnSpc>
                          <a:spcPct val="100000"/>
                        </a:lnSpc>
                        <a:spcBef>
                          <a:spcPts val="0"/>
                        </a:spcBef>
                      </a:pPr>
                      <a:endParaRPr lang="en-US" sz="1600" b="0">
                        <a:solidFill>
                          <a:srgbClr val="006442"/>
                        </a:solidFill>
                        <a:latin typeface="Arial"/>
                        <a:cs typeface="Arial"/>
                      </a:endParaRPr>
                    </a:p>
                    <a:p>
                      <a:pPr marL="170180">
                        <a:lnSpc>
                          <a:spcPct val="100000"/>
                        </a:lnSpc>
                        <a:spcBef>
                          <a:spcPts val="0"/>
                        </a:spcBef>
                      </a:pPr>
                      <a:r>
                        <a:rPr lang="en-US" sz="1600" b="0">
                          <a:solidFill>
                            <a:srgbClr val="006442"/>
                          </a:solidFill>
                          <a:latin typeface="Arial"/>
                          <a:cs typeface="Arial"/>
                        </a:rPr>
                        <a:t>Ongoing promotion of the </a:t>
                      </a:r>
                      <a:r>
                        <a:rPr lang="en-US" sz="1600" b="0">
                          <a:solidFill>
                            <a:srgbClr val="006442"/>
                          </a:solidFill>
                          <a:latin typeface="Arial"/>
                          <a:cs typeface="Arial"/>
                          <a:hlinkClick r:id="rId4"/>
                        </a:rPr>
                        <a:t>GoalSave</a:t>
                      </a:r>
                      <a:r>
                        <a:rPr lang="en-US" sz="1600" b="0">
                          <a:solidFill>
                            <a:srgbClr val="006442"/>
                          </a:solidFill>
                          <a:latin typeface="Arial"/>
                          <a:cs typeface="Arial"/>
                        </a:rPr>
                        <a:t> account, with </a:t>
                      </a:r>
                      <a:r>
                        <a:rPr lang="en-US" sz="1600" b="0">
                          <a:solidFill>
                            <a:srgbClr val="006442"/>
                          </a:solidFill>
                          <a:latin typeface="Arial"/>
                          <a:cs typeface="Arial"/>
                          <a:hlinkClick r:id="rId5"/>
                        </a:rPr>
                        <a:t>#TymeBankTwitterSpaces </a:t>
                      </a:r>
                      <a:r>
                        <a:rPr lang="en-US" sz="1600" b="0">
                          <a:solidFill>
                            <a:srgbClr val="006442"/>
                          </a:solidFill>
                          <a:latin typeface="Arial"/>
                          <a:cs typeface="Arial"/>
                        </a:rPr>
                        <a:t>also providing tips and tricks to make one’s money work harder</a:t>
                      </a:r>
                    </a:p>
                    <a:p>
                      <a:pPr marL="170180">
                        <a:lnSpc>
                          <a:spcPct val="100000"/>
                        </a:lnSpc>
                        <a:spcBef>
                          <a:spcPts val="0"/>
                        </a:spcBef>
                      </a:pPr>
                      <a:endParaRPr lang="en-US" sz="1600" b="0">
                        <a:solidFill>
                          <a:srgbClr val="006442"/>
                        </a:solidFill>
                        <a:latin typeface="Arial"/>
                        <a:cs typeface="Arial"/>
                      </a:endParaRPr>
                    </a:p>
                    <a:p>
                      <a:pPr marL="170180">
                        <a:lnSpc>
                          <a:spcPct val="100000"/>
                        </a:lnSpc>
                        <a:spcBef>
                          <a:spcPts val="0"/>
                        </a:spcBef>
                      </a:pPr>
                      <a:r>
                        <a:rPr lang="en-US" sz="1600" b="0">
                          <a:solidFill>
                            <a:srgbClr val="006442"/>
                          </a:solidFill>
                          <a:latin typeface="Arial"/>
                          <a:cs typeface="Arial"/>
                        </a:rPr>
                        <a:t>As part of </a:t>
                      </a:r>
                      <a:r>
                        <a:rPr lang="en-US" sz="1600" b="0">
                          <a:solidFill>
                            <a:srgbClr val="006442"/>
                          </a:solidFill>
                          <a:latin typeface="Arial"/>
                          <a:cs typeface="Arial"/>
                          <a:hlinkClick r:id="rId6"/>
                        </a:rPr>
                        <a:t>#TymeToBankOnUs, </a:t>
                      </a:r>
                      <a:r>
                        <a:rPr lang="en-US" sz="1600" b="0">
                          <a:solidFill>
                            <a:srgbClr val="006442"/>
                          </a:solidFill>
                          <a:latin typeface="Arial"/>
                          <a:cs typeface="Arial"/>
                        </a:rPr>
                        <a:t>the brand celebrated  being recognized as the bank with the lowest online transaction </a:t>
                      </a:r>
                      <a:r>
                        <a:rPr lang="en-US" sz="1600" b="0">
                          <a:solidFill>
                            <a:srgbClr val="006442"/>
                          </a:solidFill>
                          <a:latin typeface="Arial"/>
                          <a:cs typeface="Arial"/>
                          <a:hlinkClick r:id="rId7"/>
                        </a:rPr>
                        <a:t>fees</a:t>
                      </a:r>
                      <a:r>
                        <a:rPr lang="en-US" sz="1600" b="0">
                          <a:solidFill>
                            <a:srgbClr val="006442"/>
                          </a:solidFill>
                          <a:latin typeface="Arial"/>
                          <a:cs typeface="Arial"/>
                        </a:rPr>
                        <a:t> in SA as rated by The Solidarity Research Institute</a:t>
                      </a:r>
                    </a:p>
                    <a:p>
                      <a:pPr marL="170180">
                        <a:lnSpc>
                          <a:spcPct val="100000"/>
                        </a:lnSpc>
                        <a:spcBef>
                          <a:spcPts val="0"/>
                        </a:spcBef>
                      </a:pPr>
                      <a:endParaRPr lang="en-US" sz="1600" b="0">
                        <a:solidFill>
                          <a:srgbClr val="006442"/>
                        </a:solidFill>
                        <a:latin typeface="Arial"/>
                        <a:cs typeface="Arial"/>
                      </a:endParaRPr>
                    </a:p>
                    <a:p>
                      <a:pPr marL="170180">
                        <a:lnSpc>
                          <a:spcPct val="100000"/>
                        </a:lnSpc>
                        <a:spcBef>
                          <a:spcPts val="0"/>
                        </a:spcBef>
                      </a:pPr>
                      <a:endParaRPr lang="en-US" sz="1600" b="0">
                        <a:solidFill>
                          <a:srgbClr val="006442"/>
                        </a:solidFill>
                        <a:latin typeface="Arial"/>
                        <a:cs typeface="Arial"/>
                      </a:endParaRPr>
                    </a:p>
                  </a:txBody>
                  <a:tcPr marL="0" marR="0" marT="23938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74955">
                        <a:lnSpc>
                          <a:spcPct val="100000"/>
                        </a:lnSpc>
                        <a:spcBef>
                          <a:spcPts val="0"/>
                        </a:spcBef>
                      </a:pPr>
                      <a:endParaRPr lang="en-ZA" sz="1700" b="0" spc="0">
                        <a:solidFill>
                          <a:schemeClr val="tx1"/>
                        </a:solidFill>
                        <a:latin typeface="Times New Roman"/>
                        <a:cs typeface="Times New Roman"/>
                      </a:endParaRPr>
                    </a:p>
                    <a:p>
                      <a:pPr marL="274955">
                        <a:lnSpc>
                          <a:spcPct val="100000"/>
                        </a:lnSpc>
                        <a:spcBef>
                          <a:spcPts val="0"/>
                        </a:spcBef>
                      </a:pPr>
                      <a:r>
                        <a:rPr sz="1700" b="1" spc="-5">
                          <a:solidFill>
                            <a:srgbClr val="006241"/>
                          </a:solidFill>
                          <a:latin typeface="Arial"/>
                          <a:cs typeface="Arial"/>
                        </a:rPr>
                        <a:t>TV</a:t>
                      </a:r>
                      <a:r>
                        <a:rPr sz="1700" b="1" spc="-40">
                          <a:solidFill>
                            <a:srgbClr val="006241"/>
                          </a:solidFill>
                          <a:latin typeface="Arial"/>
                          <a:cs typeface="Arial"/>
                        </a:rPr>
                        <a:t> </a:t>
                      </a:r>
                      <a:r>
                        <a:rPr sz="1700" b="1" spc="-10">
                          <a:solidFill>
                            <a:srgbClr val="006241"/>
                          </a:solidFill>
                          <a:latin typeface="Arial"/>
                          <a:cs typeface="Arial"/>
                        </a:rPr>
                        <a:t>ads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17500">
                        <a:lnSpc>
                          <a:spcPct val="100000"/>
                        </a:lnSpc>
                      </a:pPr>
                      <a:r>
                        <a:rPr sz="1700" b="1" spc="-10">
                          <a:solidFill>
                            <a:srgbClr val="006241"/>
                          </a:solidFill>
                          <a:latin typeface="Arial"/>
                          <a:cs typeface="Arial"/>
                        </a:rPr>
                        <a:t>Radio</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97155">
                        <a:lnSpc>
                          <a:spcPct val="100000"/>
                        </a:lnSpc>
                      </a:pPr>
                      <a:r>
                        <a:rPr sz="1700" b="1" spc="-10">
                          <a:solidFill>
                            <a:srgbClr val="006241"/>
                          </a:solidFill>
                          <a:latin typeface="Arial"/>
                          <a:cs typeface="Arial"/>
                        </a:rPr>
                        <a:t>Billboards</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5"/>
                        </a:spcBef>
                      </a:pPr>
                      <a:endParaRPr sz="1700">
                        <a:latin typeface="Times New Roman"/>
                        <a:cs typeface="Times New Roman"/>
                      </a:endParaRPr>
                    </a:p>
                    <a:p>
                      <a:pPr marL="361315">
                        <a:lnSpc>
                          <a:spcPct val="100000"/>
                        </a:lnSpc>
                      </a:pPr>
                      <a:r>
                        <a:rPr sz="1700" b="1" spc="-5">
                          <a:solidFill>
                            <a:srgbClr val="006241"/>
                          </a:solidFill>
                          <a:latin typeface="Arial"/>
                          <a:cs typeface="Arial"/>
                        </a:rPr>
                        <a:t>Print</a:t>
                      </a:r>
                      <a:endParaRPr sz="1700">
                        <a:latin typeface="Arial"/>
                        <a:cs typeface="Arial"/>
                      </a:endParaRPr>
                    </a:p>
                  </a:txBody>
                  <a:tcPr marL="0" marR="0" marT="63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07975" marR="249554" indent="-46990">
                        <a:lnSpc>
                          <a:spcPct val="100000"/>
                        </a:lnSpc>
                        <a:spcBef>
                          <a:spcPts val="1385"/>
                        </a:spcBef>
                      </a:pPr>
                      <a:r>
                        <a:rPr sz="1700" b="1">
                          <a:solidFill>
                            <a:srgbClr val="006241"/>
                          </a:solidFill>
                          <a:latin typeface="Arial"/>
                          <a:cs typeface="Arial"/>
                        </a:rPr>
                        <a:t>Onlin</a:t>
                      </a:r>
                      <a:r>
                        <a:rPr lang="en-US" sz="1700" b="1">
                          <a:solidFill>
                            <a:srgbClr val="006241"/>
                          </a:solidFill>
                          <a:latin typeface="Arial"/>
                          <a:cs typeface="Arial"/>
                        </a:rPr>
                        <a:t>e</a:t>
                      </a:r>
                      <a:r>
                        <a:rPr sz="1700" b="1">
                          <a:solidFill>
                            <a:srgbClr val="006241"/>
                          </a:solidFill>
                          <a:latin typeface="Arial"/>
                          <a:cs typeface="Arial"/>
                        </a:rPr>
                        <a:t>/  </a:t>
                      </a:r>
                      <a:r>
                        <a:rPr sz="1700" b="1" spc="-5">
                          <a:solidFill>
                            <a:srgbClr val="006241"/>
                          </a:solidFill>
                          <a:latin typeface="Arial"/>
                          <a:cs typeface="Arial"/>
                        </a:rPr>
                        <a:t>Social</a:t>
                      </a:r>
                      <a:endParaRPr sz="1700">
                        <a:latin typeface="Arial"/>
                        <a:cs typeface="Arial"/>
                      </a:endParaRPr>
                    </a:p>
                  </a:txBody>
                  <a:tcPr marL="0" marR="0" marT="17588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7703">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4858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0"/>
                        </a:spcBef>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1833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ZA" sz="1600">
                        <a:solidFill>
                          <a:srgbClr val="006341"/>
                        </a:solidFill>
                        <a:latin typeface="Arial"/>
                        <a:cs typeface="Arial"/>
                      </a:endParaRPr>
                    </a:p>
                  </a:txBody>
                  <a:tcPr marL="0" marR="0" marT="158106"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0"/>
                        </a:spcBef>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07774">
                <a:tc>
                  <a:txBody>
                    <a:bodyPr/>
                    <a:lstStyle/>
                    <a:p>
                      <a:pPr marL="174625" marR="0" lvl="0" indent="-174625" algn="l" defTabSz="914400" rtl="0" eaLnBrk="1" fontAlgn="auto" latinLnBrk="0" hangingPunct="1">
                        <a:lnSpc>
                          <a:spcPct val="100000"/>
                        </a:lnSpc>
                        <a:spcBef>
                          <a:spcPts val="0"/>
                        </a:spcBef>
                        <a:spcAft>
                          <a:spcPts val="0"/>
                        </a:spcAft>
                        <a:buClrTx/>
                        <a:buSzTx/>
                        <a:buFont typeface="+mj-lt"/>
                        <a:buNone/>
                        <a:tabLst/>
                        <a:defRPr/>
                      </a:pPr>
                      <a:endParaRPr lang="en-ZA" sz="1600" kern="1200">
                        <a:solidFill>
                          <a:srgbClr val="006341"/>
                        </a:solidFill>
                        <a:latin typeface="Arial"/>
                        <a:ea typeface="+mn-ea"/>
                        <a:cs typeface="Arial"/>
                      </a:endParaRPr>
                    </a:p>
                  </a:txBody>
                  <a:tcPr marL="0" marR="0" marT="14477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600">
                        <a:latin typeface="Times New Roman"/>
                        <a:cs typeface="Times New Roman"/>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6" name="TextBox 65">
            <a:extLst>
              <a:ext uri="{FF2B5EF4-FFF2-40B4-BE49-F238E27FC236}">
                <a16:creationId xmlns:a16="http://schemas.microsoft.com/office/drawing/2014/main" id="{8867DAAF-C6AA-4740-A20D-E3B040F752D6}"/>
              </a:ext>
            </a:extLst>
          </p:cNvPr>
          <p:cNvSpPr txBox="1"/>
          <p:nvPr/>
        </p:nvSpPr>
        <p:spPr>
          <a:xfrm>
            <a:off x="1348806" y="5944844"/>
            <a:ext cx="11847039" cy="246093"/>
          </a:xfrm>
          <a:prstGeom prst="rect">
            <a:avLst/>
          </a:prstGeom>
          <a:noFill/>
        </p:spPr>
        <p:txBody>
          <a:bodyPr wrap="square" rtlCol="0">
            <a:spAutoFit/>
          </a:bodyPr>
          <a:lstStyle/>
          <a:p>
            <a:pPr defTabSz="1507709">
              <a:defRPr/>
            </a:pPr>
            <a:r>
              <a:rPr lang="en-ZA" sz="999">
                <a:solidFill>
                  <a:srgbClr val="FFFFFF">
                    <a:lumMod val="50000"/>
                  </a:srgbClr>
                </a:solidFill>
                <a:latin typeface="Arial" panose="020B0604020202020204" pitchFamily="34" charset="0"/>
                <a:cs typeface="Arial" panose="020B0604020202020204" pitchFamily="34" charset="0"/>
              </a:rPr>
              <a:t>Source:  Ornico ‘Newcomers and Allcomers’  and Ornico social analysis </a:t>
            </a:r>
            <a:endParaRPr lang="en-ZA" sz="999">
              <a:solidFill>
                <a:prstClr val="white">
                  <a:lumMod val="50000"/>
                </a:prst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8C0108E-4817-47A4-A25E-497B36C31F85}"/>
              </a:ext>
            </a:extLst>
          </p:cNvPr>
          <p:cNvPicPr>
            <a:picLocks noChangeAspect="1"/>
          </p:cNvPicPr>
          <p:nvPr/>
        </p:nvPicPr>
        <p:blipFill>
          <a:blip r:embed="rId8"/>
          <a:stretch>
            <a:fillRect/>
          </a:stretch>
        </p:blipFill>
        <p:spPr>
          <a:xfrm>
            <a:off x="198345" y="238962"/>
            <a:ext cx="1265360" cy="896903"/>
          </a:xfrm>
          <a:prstGeom prst="rect">
            <a:avLst/>
          </a:prstGeom>
        </p:spPr>
      </p:pic>
      <p:sp>
        <p:nvSpPr>
          <p:cNvPr id="15" name="object 16">
            <a:extLst>
              <a:ext uri="{FF2B5EF4-FFF2-40B4-BE49-F238E27FC236}">
                <a16:creationId xmlns:a16="http://schemas.microsoft.com/office/drawing/2014/main" id="{86A6C746-822C-4043-B41B-CC5AA428023E}"/>
              </a:ext>
            </a:extLst>
          </p:cNvPr>
          <p:cNvSpPr/>
          <p:nvPr/>
        </p:nvSpPr>
        <p:spPr>
          <a:xfrm>
            <a:off x="9705518" y="2096766"/>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sp>
        <p:nvSpPr>
          <p:cNvPr id="18" name="TextBox 17">
            <a:extLst>
              <a:ext uri="{FF2B5EF4-FFF2-40B4-BE49-F238E27FC236}">
                <a16:creationId xmlns:a16="http://schemas.microsoft.com/office/drawing/2014/main" id="{4C1D38C0-823B-46EC-AB96-112C26C452A8}"/>
              </a:ext>
            </a:extLst>
          </p:cNvPr>
          <p:cNvSpPr txBox="1"/>
          <p:nvPr/>
        </p:nvSpPr>
        <p:spPr>
          <a:xfrm>
            <a:off x="13905761" y="1547705"/>
            <a:ext cx="5443329" cy="549061"/>
          </a:xfrm>
          <a:prstGeom prst="rect">
            <a:avLst/>
          </a:prstGeom>
          <a:noFill/>
        </p:spPr>
        <p:txBody>
          <a:bodyPr wrap="square" rtlCol="0">
            <a:spAutoFit/>
          </a:bodyPr>
          <a:lstStyle/>
          <a:p>
            <a:r>
              <a:rPr lang="en-ZA">
                <a:solidFill>
                  <a:schemeClr val="bg1">
                    <a:lumMod val="50000"/>
                  </a:schemeClr>
                </a:solidFill>
                <a:latin typeface="Arial" panose="020B0604020202020204" pitchFamily="34" charset="0"/>
                <a:cs typeface="Arial" panose="020B0604020202020204" pitchFamily="34" charset="0"/>
              </a:rPr>
              <a:t>Brand net sentiment*: 41%</a:t>
            </a:r>
          </a:p>
        </p:txBody>
      </p:sp>
      <p:sp>
        <p:nvSpPr>
          <p:cNvPr id="19" name="TextBox 18">
            <a:extLst>
              <a:ext uri="{FF2B5EF4-FFF2-40B4-BE49-F238E27FC236}">
                <a16:creationId xmlns:a16="http://schemas.microsoft.com/office/drawing/2014/main" id="{13798090-DB6B-43E5-AE69-D2AD4D68CBB8}"/>
              </a:ext>
            </a:extLst>
          </p:cNvPr>
          <p:cNvSpPr txBox="1"/>
          <p:nvPr/>
        </p:nvSpPr>
        <p:spPr>
          <a:xfrm>
            <a:off x="15194280" y="10026777"/>
            <a:ext cx="5200968" cy="338554"/>
          </a:xfrm>
          <a:prstGeom prst="rect">
            <a:avLst/>
          </a:prstGeom>
          <a:noFill/>
        </p:spPr>
        <p:txBody>
          <a:bodyPr wrap="square" rtlCol="0">
            <a:spAutoFit/>
          </a:bodyPr>
          <a:lstStyle/>
          <a:p>
            <a:r>
              <a:rPr lang="en-ZA" sz="1600">
                <a:solidFill>
                  <a:schemeClr val="bg1">
                    <a:lumMod val="50000"/>
                  </a:schemeClr>
                </a:solidFill>
                <a:latin typeface="Arial" panose="020B0604020202020204" pitchFamily="34" charset="0"/>
                <a:cs typeface="Arial" panose="020B0604020202020204" pitchFamily="34" charset="0"/>
              </a:rPr>
              <a:t>*Source: Banking Industry Sentiment Analysis report</a:t>
            </a:r>
          </a:p>
        </p:txBody>
      </p:sp>
      <p:sp>
        <p:nvSpPr>
          <p:cNvPr id="21" name="Rectangle 20">
            <a:extLst>
              <a:ext uri="{FF2B5EF4-FFF2-40B4-BE49-F238E27FC236}">
                <a16:creationId xmlns:a16="http://schemas.microsoft.com/office/drawing/2014/main" id="{13AEDF03-424D-485A-B484-AC64365B73E4}"/>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6" name="Picture 5">
            <a:extLst>
              <a:ext uri="{FF2B5EF4-FFF2-40B4-BE49-F238E27FC236}">
                <a16:creationId xmlns:a16="http://schemas.microsoft.com/office/drawing/2014/main" id="{C571D1F1-C459-7FF3-0D35-BDF212E31189}"/>
              </a:ext>
            </a:extLst>
          </p:cNvPr>
          <p:cNvPicPr>
            <a:picLocks noChangeAspect="1"/>
          </p:cNvPicPr>
          <p:nvPr/>
        </p:nvPicPr>
        <p:blipFill>
          <a:blip r:embed="rId9"/>
          <a:stretch>
            <a:fillRect/>
          </a:stretch>
        </p:blipFill>
        <p:spPr>
          <a:xfrm>
            <a:off x="14512875" y="2414249"/>
            <a:ext cx="4229100" cy="6057900"/>
          </a:xfrm>
          <a:prstGeom prst="rect">
            <a:avLst/>
          </a:prstGeom>
        </p:spPr>
      </p:pic>
      <p:sp>
        <p:nvSpPr>
          <p:cNvPr id="7" name="object 16">
            <a:extLst>
              <a:ext uri="{FF2B5EF4-FFF2-40B4-BE49-F238E27FC236}">
                <a16:creationId xmlns:a16="http://schemas.microsoft.com/office/drawing/2014/main" id="{E1219B24-0785-823C-5DA9-61E9F60972AA}"/>
              </a:ext>
            </a:extLst>
          </p:cNvPr>
          <p:cNvSpPr/>
          <p:nvPr/>
        </p:nvSpPr>
        <p:spPr>
          <a:xfrm>
            <a:off x="12122146" y="2626537"/>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pic>
        <p:nvPicPr>
          <p:cNvPr id="9" name="Picture 8">
            <a:extLst>
              <a:ext uri="{FF2B5EF4-FFF2-40B4-BE49-F238E27FC236}">
                <a16:creationId xmlns:a16="http://schemas.microsoft.com/office/drawing/2014/main" id="{D7EBE671-7BBC-DB26-8EAF-9348D1A99A40}"/>
              </a:ext>
            </a:extLst>
          </p:cNvPr>
          <p:cNvPicPr>
            <a:picLocks noChangeAspect="1"/>
          </p:cNvPicPr>
          <p:nvPr/>
        </p:nvPicPr>
        <p:blipFill>
          <a:blip r:embed="rId10"/>
          <a:stretch>
            <a:fillRect/>
          </a:stretch>
        </p:blipFill>
        <p:spPr>
          <a:xfrm>
            <a:off x="1111958" y="6303988"/>
            <a:ext cx="3048562" cy="4140584"/>
          </a:xfrm>
          <a:prstGeom prst="rect">
            <a:avLst/>
          </a:prstGeom>
        </p:spPr>
      </p:pic>
      <p:pic>
        <p:nvPicPr>
          <p:cNvPr id="11" name="Picture 10">
            <a:extLst>
              <a:ext uri="{FF2B5EF4-FFF2-40B4-BE49-F238E27FC236}">
                <a16:creationId xmlns:a16="http://schemas.microsoft.com/office/drawing/2014/main" id="{C918DB0C-9D97-7C5E-37DE-E23F9E0AFCD0}"/>
              </a:ext>
            </a:extLst>
          </p:cNvPr>
          <p:cNvPicPr>
            <a:picLocks noChangeAspect="1"/>
          </p:cNvPicPr>
          <p:nvPr/>
        </p:nvPicPr>
        <p:blipFill>
          <a:blip r:embed="rId11"/>
          <a:stretch>
            <a:fillRect/>
          </a:stretch>
        </p:blipFill>
        <p:spPr>
          <a:xfrm>
            <a:off x="5863634" y="6067890"/>
            <a:ext cx="3007292" cy="4391762"/>
          </a:xfrm>
          <a:prstGeom prst="rect">
            <a:avLst/>
          </a:prstGeom>
        </p:spPr>
      </p:pic>
      <p:sp>
        <p:nvSpPr>
          <p:cNvPr id="12" name="object 16">
            <a:extLst>
              <a:ext uri="{FF2B5EF4-FFF2-40B4-BE49-F238E27FC236}">
                <a16:creationId xmlns:a16="http://schemas.microsoft.com/office/drawing/2014/main" id="{F8B2E338-8A03-2BF1-198A-47A9DF4D5F95}"/>
              </a:ext>
            </a:extLst>
          </p:cNvPr>
          <p:cNvSpPr/>
          <p:nvPr/>
        </p:nvSpPr>
        <p:spPr>
          <a:xfrm>
            <a:off x="12158794" y="3832624"/>
            <a:ext cx="347326" cy="317483"/>
          </a:xfrm>
          <a:custGeom>
            <a:avLst/>
            <a:gdLst/>
            <a:ahLst/>
            <a:cxnLst/>
            <a:rect l="l" t="t" r="r" b="b"/>
            <a:pathLst>
              <a:path w="347344" h="317500">
                <a:moveTo>
                  <a:pt x="303153" y="0"/>
                </a:moveTo>
                <a:lnTo>
                  <a:pt x="110656" y="229668"/>
                </a:lnTo>
                <a:lnTo>
                  <a:pt x="42407" y="155157"/>
                </a:lnTo>
                <a:lnTo>
                  <a:pt x="0" y="194004"/>
                </a:lnTo>
                <a:lnTo>
                  <a:pt x="112562" y="316911"/>
                </a:lnTo>
                <a:lnTo>
                  <a:pt x="347235" y="36951"/>
                </a:lnTo>
                <a:lnTo>
                  <a:pt x="303153" y="0"/>
                </a:lnTo>
                <a:close/>
              </a:path>
            </a:pathLst>
          </a:custGeom>
          <a:solidFill>
            <a:srgbClr val="006241"/>
          </a:solidFill>
        </p:spPr>
        <p:txBody>
          <a:bodyPr wrap="square" lIns="0" tIns="0" rIns="0" bIns="0" rtlCol="0"/>
          <a:lstStyle/>
          <a:p>
            <a:pPr defTabSz="1507709"/>
            <a:endParaRPr sz="2967">
              <a:solidFill>
                <a:prstClr val="black"/>
              </a:solidFill>
              <a:latin typeface="Calibri" panose="020F0502020204030204"/>
            </a:endParaRPr>
          </a:p>
        </p:txBody>
      </p:sp>
      <p:pic>
        <p:nvPicPr>
          <p:cNvPr id="14" name="Picture 13">
            <a:extLst>
              <a:ext uri="{FF2B5EF4-FFF2-40B4-BE49-F238E27FC236}">
                <a16:creationId xmlns:a16="http://schemas.microsoft.com/office/drawing/2014/main" id="{5C90D201-4A80-F4F0-7EAC-583CF3ADAD21}"/>
              </a:ext>
            </a:extLst>
          </p:cNvPr>
          <p:cNvPicPr>
            <a:picLocks noChangeAspect="1"/>
          </p:cNvPicPr>
          <p:nvPr/>
        </p:nvPicPr>
        <p:blipFill>
          <a:blip r:embed="rId12"/>
          <a:stretch>
            <a:fillRect/>
          </a:stretch>
        </p:blipFill>
        <p:spPr>
          <a:xfrm>
            <a:off x="10059377" y="6662661"/>
            <a:ext cx="3563226" cy="2975354"/>
          </a:xfrm>
          <a:prstGeom prst="rect">
            <a:avLst/>
          </a:prstGeom>
        </p:spPr>
      </p:pic>
    </p:spTree>
    <p:extLst>
      <p:ext uri="{BB962C8B-B14F-4D97-AF65-F5344CB8AC3E}">
        <p14:creationId xmlns:p14="http://schemas.microsoft.com/office/powerpoint/2010/main" val="19645535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2D7A7E-60AC-1948-A9C5-D1F652105E26}"/>
              </a:ext>
            </a:extLst>
          </p:cNvPr>
          <p:cNvSpPr>
            <a:spLocks noGrp="1"/>
          </p:cNvSpPr>
          <p:nvPr>
            <p:ph type="body" sz="quarter" idx="10"/>
          </p:nvPr>
        </p:nvSpPr>
        <p:spPr/>
        <p:txBody>
          <a:bodyPr/>
          <a:lstStyle/>
          <a:p>
            <a:r>
              <a:rPr lang="en-US"/>
              <a:t>Thank you</a:t>
            </a:r>
          </a:p>
        </p:txBody>
      </p:sp>
    </p:spTree>
    <p:extLst>
      <p:ext uri="{BB962C8B-B14F-4D97-AF65-F5344CB8AC3E}">
        <p14:creationId xmlns:p14="http://schemas.microsoft.com/office/powerpoint/2010/main" val="398798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FE9E-ED9E-DE4F-8FA8-5667F7D10611}"/>
              </a:ext>
            </a:extLst>
          </p:cNvPr>
          <p:cNvSpPr>
            <a:spLocks noGrp="1"/>
          </p:cNvSpPr>
          <p:nvPr>
            <p:ph type="title"/>
          </p:nvPr>
        </p:nvSpPr>
        <p:spPr/>
        <p:txBody>
          <a:bodyPr/>
          <a:lstStyle/>
          <a:p>
            <a:r>
              <a:rPr lang="en-US"/>
              <a:t>02</a:t>
            </a:r>
          </a:p>
        </p:txBody>
      </p:sp>
      <p:sp>
        <p:nvSpPr>
          <p:cNvPr id="3" name="Text Placeholder 2">
            <a:extLst>
              <a:ext uri="{FF2B5EF4-FFF2-40B4-BE49-F238E27FC236}">
                <a16:creationId xmlns:a16="http://schemas.microsoft.com/office/drawing/2014/main" id="{BD667272-B8D1-AC4A-B79B-54B9AB9E2BB3}"/>
              </a:ext>
            </a:extLst>
          </p:cNvPr>
          <p:cNvSpPr>
            <a:spLocks noGrp="1"/>
          </p:cNvSpPr>
          <p:nvPr>
            <p:ph type="body" sz="quarter" idx="10"/>
          </p:nvPr>
        </p:nvSpPr>
        <p:spPr/>
        <p:txBody>
          <a:bodyPr/>
          <a:lstStyle/>
          <a:p>
            <a:r>
              <a:rPr lang="en-US"/>
              <a:t>Executive Summary</a:t>
            </a:r>
          </a:p>
        </p:txBody>
      </p:sp>
    </p:spTree>
    <p:extLst>
      <p:ext uri="{BB962C8B-B14F-4D97-AF65-F5344CB8AC3E}">
        <p14:creationId xmlns:p14="http://schemas.microsoft.com/office/powerpoint/2010/main" val="2180826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E03CB81-0AA2-4865-8060-84FF1BE0F823}"/>
              </a:ext>
            </a:extLst>
          </p:cNvPr>
          <p:cNvSpPr>
            <a:spLocks noGrp="1"/>
          </p:cNvSpPr>
          <p:nvPr>
            <p:ph type="body" idx="1"/>
          </p:nvPr>
        </p:nvSpPr>
        <p:spPr>
          <a:xfrm>
            <a:off x="1005840" y="1601015"/>
            <a:ext cx="18387060" cy="8375744"/>
          </a:xfrm>
          <a:noFill/>
        </p:spPr>
        <p:txBody>
          <a:bodyPr>
            <a:noAutofit/>
          </a:bodyPr>
          <a:lstStyle/>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Well-entrenched brand campaigns and extensions (including competitions, sponsorships and segment specific initiatives) continued into the month. Rewards programs, banking apps, awards and sponsorships remained topical, with student-specific initiatives also featuring for some brands</a:t>
            </a: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All brands leveraged a mix of touchpoints, with Capitec being the only brand that utilised only 3 touchpoints (TV, radio, online social)</a:t>
            </a: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Over the month, Standard Bank noted the largest improvement in awareness, followed by Absa. All brands reported improvements on consideration, led by FNB. Brand preference improved only for Standard Bank and Nedbank, with Standard Bank reporting the largest improvement on this metric</a:t>
            </a: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Barring a slight decline for Capitec, MEDG scores were unchanged over the month. In terms of brand personality, FNB reported an increase on </a:t>
            </a:r>
            <a:r>
              <a:rPr lang="en-ZA" sz="2400" i="1">
                <a:solidFill>
                  <a:schemeClr val="tx1">
                    <a:lumMod val="50000"/>
                    <a:lumOff val="50000"/>
                  </a:schemeClr>
                </a:solidFill>
                <a:latin typeface="Arial" panose="020B0604020202020204" pitchFamily="34" charset="0"/>
                <a:cs typeface="Arial" panose="020B0604020202020204" pitchFamily="34" charset="0"/>
              </a:rPr>
              <a:t>Approachable, </a:t>
            </a:r>
            <a:r>
              <a:rPr lang="en-ZA" sz="2400">
                <a:solidFill>
                  <a:schemeClr val="tx1">
                    <a:lumMod val="50000"/>
                    <a:lumOff val="50000"/>
                  </a:schemeClr>
                </a:solidFill>
                <a:latin typeface="Arial" panose="020B0604020202020204" pitchFamily="34" charset="0"/>
                <a:cs typeface="Arial" panose="020B0604020202020204" pitchFamily="34" charset="0"/>
              </a:rPr>
              <a:t>whilst other brands and metrics were largely unchanged </a:t>
            </a: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Capitec reported the largest improvement on Facebook and YouTube followers, whilst Nedbank reported the largest improvement on Twitter followers and FNB reported largest improvement on Instagram followers. Absa reported a significant decline in unique visits, whilst FNB noted the largest increase in unique visits. Standard Bank ranks first on authority score, whilst Nedbank ranks fourth, ahead of Capitec. Over the month, Nedbank reported the highest net social sentiment, followed closely by Absa</a:t>
            </a: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From a CIB perspective, all brands continued to utilise at least three touchpoints, with print and online being the touchpoints utilised by all brands. From a net brand sentiment perspective, NCIB continues to lead on this metric, followed by FirstRand.</a:t>
            </a: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All brands communicated regarding their deal adverts and awards over the month, with the Mining Indaba being topical for Absa and Nedbank. </a:t>
            </a:r>
          </a:p>
          <a:p>
            <a:pPr>
              <a:lnSpc>
                <a:spcPct val="100000"/>
              </a:lnSpc>
              <a:spcBef>
                <a:spcPts val="0"/>
              </a:spcBef>
              <a:spcAft>
                <a:spcPts val="600"/>
              </a:spcAft>
            </a:pPr>
            <a:endParaRPr lang="en-ZA" sz="2400">
              <a:solidFill>
                <a:schemeClr val="tx1">
                  <a:lumMod val="50000"/>
                  <a:lumOff val="50000"/>
                </a:schemeClr>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ZA" sz="2400">
              <a:solidFill>
                <a:schemeClr val="tx1">
                  <a:lumMod val="50000"/>
                  <a:lumOff val="50000"/>
                </a:schemeClr>
              </a:solidFill>
              <a:highlight>
                <a:srgbClr val="FFFF00"/>
              </a:highlight>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27C2528F-6BEE-4168-B58C-4D18FC347862}"/>
              </a:ext>
            </a:extLst>
          </p:cNvPr>
          <p:cNvSpPr>
            <a:spLocks noGrp="1"/>
          </p:cNvSpPr>
          <p:nvPr>
            <p:ph type="title" idx="4294967295"/>
          </p:nvPr>
        </p:nvSpPr>
        <p:spPr>
          <a:xfrm>
            <a:off x="1382266" y="226219"/>
            <a:ext cx="16363867" cy="897019"/>
          </a:xfrm>
        </p:spPr>
        <p:txBody>
          <a:bodyPr vert="horz" lIns="0" tIns="0" rIns="0" bIns="0" rtlCol="0" anchor="ctr">
            <a:noAutofit/>
          </a:bodyPr>
          <a:lstStyle/>
          <a:p>
            <a:r>
              <a:rPr lang="en-ZA" sz="2600" b="0">
                <a:solidFill>
                  <a:schemeClr val="bg1"/>
                </a:solidFill>
                <a:latin typeface="Arial" panose="020B0604020202020204" pitchFamily="34" charset="0"/>
                <a:cs typeface="Arial" panose="020B0604020202020204" pitchFamily="34" charset="0"/>
              </a:rPr>
              <a:t>Observations at a brand level</a:t>
            </a:r>
            <a:endParaRPr lang="en-US" sz="2600" b="0">
              <a:solidFill>
                <a:schemeClr val="bg1"/>
              </a:solidFill>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F2D380-4289-4740-B9E3-3B5463DF18D0}"/>
              </a:ext>
            </a:extLst>
          </p:cNvPr>
          <p:cNvSpPr>
            <a:spLocks noGrp="1"/>
          </p:cNvSpPr>
          <p:nvPr>
            <p:ph type="sldNum" sz="quarter" idx="11"/>
          </p:nvPr>
        </p:nvSpPr>
        <p:spPr/>
        <p:txBody>
          <a:bodyPr/>
          <a:lstStyle/>
          <a:p>
            <a:fld id="{B1C85BED-8E41-F04A-A94F-A69A8278A06A}" type="slidenum">
              <a:rPr lang="en-US" smtClean="0"/>
              <a:t>7</a:t>
            </a:fld>
            <a:endParaRPr lang="en-US"/>
          </a:p>
        </p:txBody>
      </p:sp>
      <p:sp>
        <p:nvSpPr>
          <p:cNvPr id="5" name="Rectangle 4">
            <a:extLst>
              <a:ext uri="{FF2B5EF4-FFF2-40B4-BE49-F238E27FC236}">
                <a16:creationId xmlns:a16="http://schemas.microsoft.com/office/drawing/2014/main" id="{24A40F3B-ED77-4D73-B0AD-8D99A0A6ADC8}"/>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3743398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7C2528F-6BEE-4168-B58C-4D18FC347862}"/>
              </a:ext>
            </a:extLst>
          </p:cNvPr>
          <p:cNvSpPr>
            <a:spLocks noGrp="1"/>
          </p:cNvSpPr>
          <p:nvPr>
            <p:ph type="title" idx="4294967295"/>
          </p:nvPr>
        </p:nvSpPr>
        <p:spPr>
          <a:xfrm>
            <a:off x="1382266" y="226219"/>
            <a:ext cx="16363867" cy="897019"/>
          </a:xfrm>
        </p:spPr>
        <p:txBody>
          <a:bodyPr vert="horz" lIns="0" tIns="0" rIns="0" bIns="0" rtlCol="0" anchor="ctr">
            <a:noAutofit/>
          </a:bodyPr>
          <a:lstStyle/>
          <a:p>
            <a:r>
              <a:rPr lang="en-ZA" sz="2600" b="0">
                <a:solidFill>
                  <a:schemeClr val="bg1"/>
                </a:solidFill>
                <a:latin typeface="Arial" panose="020B0604020202020204" pitchFamily="34" charset="0"/>
                <a:cs typeface="Arial" panose="020B0604020202020204" pitchFamily="34" charset="0"/>
              </a:rPr>
              <a:t>Observations relating to sub-brands</a:t>
            </a:r>
            <a:endParaRPr lang="en-US" sz="2600" b="0">
              <a:solidFill>
                <a:schemeClr val="bg1"/>
              </a:solidFill>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4963F08-8F64-4BAC-A717-5ABA938528B2}"/>
              </a:ext>
            </a:extLst>
          </p:cNvPr>
          <p:cNvSpPr>
            <a:spLocks noGrp="1"/>
          </p:cNvSpPr>
          <p:nvPr>
            <p:ph type="sldNum" sz="quarter" idx="11"/>
          </p:nvPr>
        </p:nvSpPr>
        <p:spPr/>
        <p:txBody>
          <a:bodyPr/>
          <a:lstStyle/>
          <a:p>
            <a:fld id="{B1C85BED-8E41-F04A-A94F-A69A8278A06A}" type="slidenum">
              <a:rPr lang="en-US" smtClean="0"/>
              <a:t>8</a:t>
            </a:fld>
            <a:endParaRPr lang="en-US"/>
          </a:p>
        </p:txBody>
      </p:sp>
      <p:sp>
        <p:nvSpPr>
          <p:cNvPr id="8" name="Text Placeholder 2">
            <a:extLst>
              <a:ext uri="{FF2B5EF4-FFF2-40B4-BE49-F238E27FC236}">
                <a16:creationId xmlns:a16="http://schemas.microsoft.com/office/drawing/2014/main" id="{C961D7D6-C56A-4D06-97BC-39CCF3566265}"/>
              </a:ext>
            </a:extLst>
          </p:cNvPr>
          <p:cNvSpPr txBox="1">
            <a:spLocks/>
          </p:cNvSpPr>
          <p:nvPr/>
        </p:nvSpPr>
        <p:spPr>
          <a:xfrm>
            <a:off x="1382266" y="1282279"/>
            <a:ext cx="17210534" cy="9201286"/>
          </a:xfrm>
          <a:prstGeom prst="rect">
            <a:avLst/>
          </a:prstGeom>
          <a:noFill/>
        </p:spPr>
        <p:txBody>
          <a:bodyPr vert="horz" lIns="91440" tIns="45720" rIns="91440" bIns="45720" rtlCol="0">
            <a:normAutofit/>
          </a:bodyPr>
          <a:lstStyle>
            <a:lvl1pPr marL="376984" indent="-376984" algn="l" defTabSz="1507937" rtl="0" eaLnBrk="1" latinLnBrk="0" hangingPunct="1">
              <a:lnSpc>
                <a:spcPct val="90000"/>
              </a:lnSpc>
              <a:spcBef>
                <a:spcPts val="1649"/>
              </a:spcBef>
              <a:buFont typeface="Arial" panose="020B0604020202020204" pitchFamily="34" charset="0"/>
              <a:buChar char="•"/>
              <a:defRPr sz="5277" kern="1200">
                <a:solidFill>
                  <a:schemeClr val="tx1"/>
                </a:solidFill>
                <a:latin typeface="+mn-lt"/>
                <a:ea typeface="+mn-ea"/>
                <a:cs typeface="+mn-cs"/>
              </a:defRPr>
            </a:lvl1pPr>
            <a:lvl2pPr marL="1130953" indent="-376984" algn="l" defTabSz="1507937" rtl="0" eaLnBrk="1" latinLnBrk="0" hangingPunct="1">
              <a:lnSpc>
                <a:spcPct val="90000"/>
              </a:lnSpc>
              <a:spcBef>
                <a:spcPts val="825"/>
              </a:spcBef>
              <a:buFont typeface="Arial" panose="020B0604020202020204" pitchFamily="34" charset="0"/>
              <a:buChar char="•"/>
              <a:defRPr sz="4617" kern="1200">
                <a:solidFill>
                  <a:schemeClr val="tx1"/>
                </a:solidFill>
                <a:latin typeface="+mn-lt"/>
                <a:ea typeface="+mn-ea"/>
                <a:cs typeface="+mn-cs"/>
              </a:defRPr>
            </a:lvl2pPr>
            <a:lvl3pPr marL="1884921" indent="-376984" algn="l" defTabSz="1507937" rtl="0" eaLnBrk="1" latinLnBrk="0" hangingPunct="1">
              <a:lnSpc>
                <a:spcPct val="90000"/>
              </a:lnSpc>
              <a:spcBef>
                <a:spcPts val="825"/>
              </a:spcBef>
              <a:buFont typeface="Arial" panose="020B0604020202020204" pitchFamily="34" charset="0"/>
              <a:buChar char="•"/>
              <a:defRPr sz="3958" kern="1200">
                <a:solidFill>
                  <a:schemeClr val="tx1"/>
                </a:solidFill>
                <a:latin typeface="+mn-lt"/>
                <a:ea typeface="+mn-ea"/>
                <a:cs typeface="+mn-cs"/>
              </a:defRPr>
            </a:lvl3pPr>
            <a:lvl4pPr marL="2638890"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4pPr>
            <a:lvl5pPr marL="3392858"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5pPr>
            <a:lvl6pPr marL="4146827"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6pPr>
            <a:lvl7pPr marL="4900795"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7pPr>
            <a:lvl8pPr marL="5654764"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8pPr>
            <a:lvl9pPr marL="6408732"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9pPr>
          </a:lstStyle>
          <a:p>
            <a:pPr marL="0" indent="0">
              <a:lnSpc>
                <a:spcPct val="100000"/>
              </a:lnSpc>
              <a:spcBef>
                <a:spcPts val="0"/>
              </a:spcBef>
              <a:spcAft>
                <a:spcPts val="600"/>
              </a:spcAft>
              <a:buNone/>
            </a:pPr>
            <a:r>
              <a:rPr lang="en-ZA" sz="2400" dirty="0">
                <a:solidFill>
                  <a:schemeClr val="tx1">
                    <a:lumMod val="50000"/>
                    <a:lumOff val="50000"/>
                  </a:schemeClr>
                </a:solidFill>
                <a:latin typeface="Arial" panose="020B0604020202020204" pitchFamily="34" charset="0"/>
                <a:cs typeface="Arial" panose="020B0604020202020204" pitchFamily="34" charset="0"/>
              </a:rPr>
              <a:t>Wealth:</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Online/ social remained a popular communication channel for the Wealth brands, with Investec continuing to leverage additional touchpoints, including radio, billboards and print. Nedbank Private Wealth continued to utilise only social/ online channels</a:t>
            </a:r>
            <a:endParaRPr lang="en-ZA" sz="2400" dirty="0">
              <a:solidFill>
                <a:srgbClr val="FF0000"/>
              </a:solidFill>
              <a:latin typeface="Arial" panose="020B0604020202020204" pitchFamily="34" charset="0"/>
              <a:cs typeface="Arial" panose="020B0604020202020204" pitchFamily="34" charset="0"/>
            </a:endParaRP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Investec continued to communicate its </a:t>
            </a:r>
            <a:r>
              <a:rPr lang="en-ZA" sz="2400" i="1" dirty="0">
                <a:solidFill>
                  <a:schemeClr val="tx1">
                    <a:lumMod val="50000"/>
                    <a:lumOff val="50000"/>
                  </a:schemeClr>
                </a:solidFill>
                <a:latin typeface="Arial" panose="020B0604020202020204" pitchFamily="34" charset="0"/>
                <a:cs typeface="Arial" panose="020B0604020202020204" pitchFamily="34" charset="0"/>
              </a:rPr>
              <a:t>Private Banking </a:t>
            </a:r>
            <a:r>
              <a:rPr lang="en-ZA" sz="2400" dirty="0">
                <a:solidFill>
                  <a:schemeClr val="tx1">
                    <a:lumMod val="50000"/>
                    <a:lumOff val="50000"/>
                  </a:schemeClr>
                </a:solidFill>
                <a:latin typeface="Arial" panose="020B0604020202020204" pitchFamily="34" charset="0"/>
                <a:cs typeface="Arial" panose="020B0604020202020204" pitchFamily="34" charset="0"/>
              </a:rPr>
              <a:t>and </a:t>
            </a:r>
            <a:r>
              <a:rPr lang="en-ZA" sz="2400" i="1" dirty="0">
                <a:solidFill>
                  <a:schemeClr val="tx1">
                    <a:lumMod val="50000"/>
                    <a:lumOff val="50000"/>
                  </a:schemeClr>
                </a:solidFill>
                <a:latin typeface="Arial" panose="020B0604020202020204" pitchFamily="34" charset="0"/>
                <a:cs typeface="Arial" panose="020B0604020202020204" pitchFamily="34" charset="0"/>
              </a:rPr>
              <a:t>Out of the Ordinary </a:t>
            </a:r>
            <a:r>
              <a:rPr lang="en-ZA" sz="2400" dirty="0">
                <a:solidFill>
                  <a:schemeClr val="tx1">
                    <a:lumMod val="50000"/>
                    <a:lumOff val="50000"/>
                  </a:schemeClr>
                </a:solidFill>
                <a:latin typeface="Arial" panose="020B0604020202020204" pitchFamily="34" charset="0"/>
                <a:cs typeface="Arial" panose="020B0604020202020204" pitchFamily="34" charset="0"/>
              </a:rPr>
              <a:t>campaigns, with various products supporting these messages. Their Golf and Arts sponsorships continued to be celebrated, alongside various awards. Nedbank Private Wealth continued with the Connected Wealth campaign, in addition to various thought leadership pieces, ranging from retirement planning to the impact of tax on retirement funding</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Based on small samples, awareness levels declined for both Investec, whilst the scores remained unchanged for Nedbank. Investec reported declines on all brand personality metrics, while Nedbank reported a slight improvement on </a:t>
            </a:r>
            <a:r>
              <a:rPr lang="en-ZA" sz="2400" i="1" dirty="0">
                <a:solidFill>
                  <a:schemeClr val="tx1">
                    <a:lumMod val="50000"/>
                    <a:lumOff val="50000"/>
                  </a:schemeClr>
                </a:solidFill>
                <a:latin typeface="Arial" panose="020B0604020202020204" pitchFamily="34" charset="0"/>
                <a:cs typeface="Arial" panose="020B0604020202020204" pitchFamily="34" charset="0"/>
              </a:rPr>
              <a:t>Expert</a:t>
            </a:r>
            <a:endParaRPr lang="en-ZA" sz="2400" i="1" dirty="0">
              <a:solidFill>
                <a:schemeClr val="tx1">
                  <a:lumMod val="50000"/>
                  <a:lumOff val="50000"/>
                </a:schemeClr>
              </a:solidFill>
              <a:highlight>
                <a:srgbClr val="FFFF00"/>
              </a:highlight>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r>
              <a:rPr lang="en-ZA" sz="2400" dirty="0">
                <a:solidFill>
                  <a:schemeClr val="tx1">
                    <a:lumMod val="50000"/>
                    <a:lumOff val="50000"/>
                  </a:schemeClr>
                </a:solidFill>
                <a:latin typeface="Arial" panose="020B0604020202020204" pitchFamily="34" charset="0"/>
                <a:cs typeface="Arial" panose="020B0604020202020204" pitchFamily="34" charset="0"/>
              </a:rPr>
              <a:t>Investments:</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In terms of touchpoints, Allan Gray utilised TV, print and online/ social, Old Mutual utilised TV, print and online/ social, and Sanlam continued to leverage TV, print and online/ social.  Nedgroup Investments continued to rely exclusively on online/social. Online/ social and print remained as the most utilised channel across brands for the month</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Allan Gray’s communication continued to focus on long term investing, with tax free and offshore investing also being communicated, while Old Mutual communicated regarding tax free investing and retirement plans. Over the month, Sanlam continued to communicate regarding its ESG Barometer research, specific products and its Top Employer Award certification. Nedgroup Investments continued to focus communication around thought leadership, with topics spanning from the 2023 budget,  to insights from its </a:t>
            </a:r>
            <a:r>
              <a:rPr lang="en-ZA" sz="2400" i="1" dirty="0">
                <a:solidFill>
                  <a:schemeClr val="tx1">
                    <a:lumMod val="50000"/>
                    <a:lumOff val="50000"/>
                  </a:schemeClr>
                </a:solidFill>
                <a:latin typeface="Arial" panose="020B0604020202020204" pitchFamily="34" charset="0"/>
                <a:cs typeface="Arial" panose="020B0604020202020204" pitchFamily="34" charset="0"/>
              </a:rPr>
              <a:t>Pulse Report</a:t>
            </a:r>
          </a:p>
          <a:p>
            <a:pPr>
              <a:lnSpc>
                <a:spcPct val="100000"/>
              </a:lnSpc>
              <a:spcBef>
                <a:spcPts val="0"/>
              </a:spcBef>
              <a:spcAft>
                <a:spcPts val="600"/>
              </a:spcAft>
            </a:pPr>
            <a:r>
              <a:rPr lang="en-ZA" sz="2400" dirty="0">
                <a:solidFill>
                  <a:schemeClr val="tx1">
                    <a:lumMod val="50000"/>
                    <a:lumOff val="50000"/>
                  </a:schemeClr>
                </a:solidFill>
                <a:latin typeface="Arial" panose="020B0604020202020204" pitchFamily="34" charset="0"/>
                <a:cs typeface="Arial" panose="020B0604020202020204" pitchFamily="34" charset="0"/>
              </a:rPr>
              <a:t>Based on small samples, from a brand growth perspective, only Nedgroup Investments reported an improvement in awareness, with consideration scores improving across all brands, whilst preference improved only for Nedgroup Investments.  MEDG and brand personality metrics remained relatively unchanged across brands. </a:t>
            </a:r>
            <a:endParaRPr lang="en-ZA" sz="24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B7EC8178-4023-4D82-A9FC-9C31670A89BA}"/>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82326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7C2528F-6BEE-4168-B58C-4D18FC347862}"/>
              </a:ext>
            </a:extLst>
          </p:cNvPr>
          <p:cNvSpPr>
            <a:spLocks noGrp="1"/>
          </p:cNvSpPr>
          <p:nvPr>
            <p:ph type="title" idx="4294967295"/>
          </p:nvPr>
        </p:nvSpPr>
        <p:spPr>
          <a:xfrm>
            <a:off x="1382266" y="226219"/>
            <a:ext cx="16363867" cy="897019"/>
          </a:xfrm>
        </p:spPr>
        <p:txBody>
          <a:bodyPr vert="horz" lIns="0" tIns="0" rIns="0" bIns="0" rtlCol="0" anchor="ctr">
            <a:noAutofit/>
          </a:bodyPr>
          <a:lstStyle/>
          <a:p>
            <a:r>
              <a:rPr lang="en-ZA" sz="2600" b="0">
                <a:solidFill>
                  <a:schemeClr val="bg1"/>
                </a:solidFill>
                <a:latin typeface="Arial" panose="020B0604020202020204" pitchFamily="34" charset="0"/>
                <a:cs typeface="Arial" panose="020B0604020202020204" pitchFamily="34" charset="0"/>
              </a:rPr>
              <a:t>Observations related to new entrants</a:t>
            </a:r>
            <a:endParaRPr lang="en-US" sz="2600" b="0">
              <a:solidFill>
                <a:schemeClr val="bg1"/>
              </a:solidFill>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F2D380-4289-4740-B9E3-3B5463DF18D0}"/>
              </a:ext>
            </a:extLst>
          </p:cNvPr>
          <p:cNvSpPr>
            <a:spLocks noGrp="1"/>
          </p:cNvSpPr>
          <p:nvPr>
            <p:ph type="sldNum" sz="quarter" idx="11"/>
          </p:nvPr>
        </p:nvSpPr>
        <p:spPr/>
        <p:txBody>
          <a:bodyPr/>
          <a:lstStyle/>
          <a:p>
            <a:fld id="{B1C85BED-8E41-F04A-A94F-A69A8278A06A}" type="slidenum">
              <a:rPr lang="en-US" smtClean="0"/>
              <a:t>9</a:t>
            </a:fld>
            <a:endParaRPr lang="en-US"/>
          </a:p>
        </p:txBody>
      </p:sp>
      <p:sp>
        <p:nvSpPr>
          <p:cNvPr id="8" name="Text Placeholder 2">
            <a:extLst>
              <a:ext uri="{FF2B5EF4-FFF2-40B4-BE49-F238E27FC236}">
                <a16:creationId xmlns:a16="http://schemas.microsoft.com/office/drawing/2014/main" id="{E2999B0B-4B44-4ECD-A5C9-57B332F59867}"/>
              </a:ext>
            </a:extLst>
          </p:cNvPr>
          <p:cNvSpPr txBox="1">
            <a:spLocks/>
          </p:cNvSpPr>
          <p:nvPr/>
        </p:nvSpPr>
        <p:spPr>
          <a:xfrm>
            <a:off x="1284292" y="1859975"/>
            <a:ext cx="17210534" cy="8587654"/>
          </a:xfrm>
          <a:prstGeom prst="rect">
            <a:avLst/>
          </a:prstGeom>
          <a:noFill/>
        </p:spPr>
        <p:txBody>
          <a:bodyPr vert="horz" lIns="0" tIns="0" rIns="0" bIns="0" rtlCol="0">
            <a:normAutofit/>
          </a:bodyPr>
          <a:lstStyle>
            <a:lvl1pPr marL="376984" indent="-376984" algn="l" defTabSz="1507937" rtl="0" eaLnBrk="1" latinLnBrk="0" hangingPunct="1">
              <a:lnSpc>
                <a:spcPct val="90000"/>
              </a:lnSpc>
              <a:spcBef>
                <a:spcPts val="1649"/>
              </a:spcBef>
              <a:buFont typeface="Arial" panose="020B0604020202020204" pitchFamily="34" charset="0"/>
              <a:buChar char="•"/>
              <a:defRPr sz="4617" b="0" i="0" kern="1200">
                <a:solidFill>
                  <a:schemeClr val="tx1"/>
                </a:solidFill>
                <a:latin typeface="+mn-lt"/>
                <a:ea typeface="+mn-ea"/>
                <a:cs typeface="+mn-cs"/>
              </a:defRPr>
            </a:lvl1pPr>
            <a:lvl2pPr marL="1130953" indent="-376984" algn="l" defTabSz="1507937" rtl="0" eaLnBrk="1" latinLnBrk="0" hangingPunct="1">
              <a:lnSpc>
                <a:spcPct val="90000"/>
              </a:lnSpc>
              <a:spcBef>
                <a:spcPts val="825"/>
              </a:spcBef>
              <a:buFont typeface="Arial" panose="020B0604020202020204" pitchFamily="34" charset="0"/>
              <a:buChar char="•"/>
              <a:defRPr sz="3958" kern="1200">
                <a:solidFill>
                  <a:schemeClr val="tx1"/>
                </a:solidFill>
                <a:latin typeface="+mn-lt"/>
                <a:ea typeface="+mn-ea"/>
                <a:cs typeface="+mn-cs"/>
              </a:defRPr>
            </a:lvl2pPr>
            <a:lvl3pPr marL="1884921" indent="-376984" algn="l" defTabSz="1507937" rtl="0" eaLnBrk="1" latinLnBrk="0" hangingPunct="1">
              <a:lnSpc>
                <a:spcPct val="90000"/>
              </a:lnSpc>
              <a:spcBef>
                <a:spcPts val="825"/>
              </a:spcBef>
              <a:buFont typeface="Arial" panose="020B0604020202020204" pitchFamily="34" charset="0"/>
              <a:buChar char="•"/>
              <a:defRPr sz="3298" kern="1200">
                <a:solidFill>
                  <a:schemeClr val="tx1"/>
                </a:solidFill>
                <a:latin typeface="+mn-lt"/>
                <a:ea typeface="+mn-ea"/>
                <a:cs typeface="+mn-cs"/>
              </a:defRPr>
            </a:lvl3pPr>
            <a:lvl4pPr marL="2638890"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4pPr>
            <a:lvl5pPr marL="3392858"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5pPr>
            <a:lvl6pPr marL="4146827"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6pPr>
            <a:lvl7pPr marL="4900795"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7pPr>
            <a:lvl8pPr marL="5654764"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8pPr>
            <a:lvl9pPr marL="6408732" indent="-376984" algn="l" defTabSz="1507937" rtl="0" eaLnBrk="1" latinLnBrk="0" hangingPunct="1">
              <a:lnSpc>
                <a:spcPct val="90000"/>
              </a:lnSpc>
              <a:spcBef>
                <a:spcPts val="825"/>
              </a:spcBef>
              <a:buFont typeface="Arial" panose="020B0604020202020204" pitchFamily="34" charset="0"/>
              <a:buChar char="•"/>
              <a:defRPr sz="2968" kern="1200">
                <a:solidFill>
                  <a:schemeClr val="tx1"/>
                </a:solidFill>
                <a:latin typeface="+mn-lt"/>
                <a:ea typeface="+mn-ea"/>
                <a:cs typeface="+mn-cs"/>
              </a:defRPr>
            </a:lvl9pPr>
          </a:lstStyle>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In terms of top communication for the month, online/ social remained the common channel utilised by brands</a:t>
            </a: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From a brand sentiment perspective, Discovery Bank leads, followed by </a:t>
            </a:r>
            <a:r>
              <a:rPr lang="en-ZA" sz="2400" dirty="0">
                <a:solidFill>
                  <a:schemeClr val="tx1">
                    <a:lumMod val="50000"/>
                    <a:lumOff val="50000"/>
                  </a:schemeClr>
                </a:solidFill>
                <a:latin typeface="Arial" panose="020B0604020202020204" pitchFamily="34" charset="0"/>
                <a:cs typeface="Arial" panose="020B0604020202020204" pitchFamily="34" charset="0"/>
              </a:rPr>
              <a:t>TymeBank</a:t>
            </a:r>
            <a:r>
              <a:rPr lang="en-ZA" sz="2400">
                <a:solidFill>
                  <a:schemeClr val="tx1">
                    <a:lumMod val="50000"/>
                    <a:lumOff val="50000"/>
                  </a:schemeClr>
                </a:solidFill>
                <a:latin typeface="Arial" panose="020B0604020202020204" pitchFamily="34" charset="0"/>
                <a:cs typeface="Arial" panose="020B0604020202020204" pitchFamily="34" charset="0"/>
              </a:rPr>
              <a:t> and African Bank</a:t>
            </a: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African Bank continued to promote the campaign around the </a:t>
            </a:r>
            <a:r>
              <a:rPr lang="en-ZA" sz="2400" i="1">
                <a:solidFill>
                  <a:schemeClr val="tx1">
                    <a:lumMod val="50000"/>
                    <a:lumOff val="50000"/>
                  </a:schemeClr>
                </a:solidFill>
                <a:latin typeface="Arial" panose="020B0604020202020204" pitchFamily="34" charset="0"/>
                <a:cs typeface="Arial" panose="020B0604020202020204" pitchFamily="34" charset="0"/>
              </a:rPr>
              <a:t>audacity to believe </a:t>
            </a:r>
            <a:r>
              <a:rPr lang="en-ZA" sz="2400">
                <a:solidFill>
                  <a:schemeClr val="tx1">
                    <a:lumMod val="50000"/>
                    <a:lumOff val="50000"/>
                  </a:schemeClr>
                </a:solidFill>
                <a:latin typeface="Arial" panose="020B0604020202020204" pitchFamily="34" charset="0"/>
                <a:cs typeface="Arial" panose="020B0604020202020204" pitchFamily="34" charset="0"/>
              </a:rPr>
              <a:t>proposition, reinforced by proof points in the form of products and services, the app, its Top Employer certification and budget analysis. </a:t>
            </a: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Discovery Bank continued with its acquisition campaign by communicating various innovations, products, features and competitions. Vitality Travel and Forex services remained as key products, with more exclusive pre-sale access to concerts featuring. The brand also communicated it being named as the Best Digital Bank in SA by </a:t>
            </a:r>
            <a:r>
              <a:rPr lang="en-ZA" sz="2400" err="1">
                <a:solidFill>
                  <a:schemeClr val="tx1">
                    <a:lumMod val="50000"/>
                    <a:lumOff val="50000"/>
                  </a:schemeClr>
                </a:solidFill>
                <a:latin typeface="Arial" panose="020B0604020202020204" pitchFamily="34" charset="0"/>
                <a:cs typeface="Arial" panose="020B0604020202020204" pitchFamily="34" charset="0"/>
              </a:rPr>
              <a:t>MyBroadband</a:t>
            </a:r>
            <a:endParaRPr lang="en-ZA" sz="2400">
              <a:solidFill>
                <a:schemeClr val="tx1">
                  <a:lumMod val="50000"/>
                  <a:lumOff val="50000"/>
                </a:schemeClr>
              </a:solidFill>
              <a:latin typeface="Arial" panose="020B0604020202020204" pitchFamily="34" charset="0"/>
              <a:cs typeface="Arial" panose="020B0604020202020204" pitchFamily="34" charset="0"/>
            </a:endParaRPr>
          </a:p>
          <a:p>
            <a:pPr>
              <a:lnSpc>
                <a:spcPct val="100000"/>
              </a:lnSpc>
              <a:spcBef>
                <a:spcPts val="0"/>
              </a:spcBef>
              <a:spcAft>
                <a:spcPts val="600"/>
              </a:spcAft>
            </a:pPr>
            <a:r>
              <a:rPr lang="en-ZA" sz="2400">
                <a:solidFill>
                  <a:schemeClr val="tx1">
                    <a:lumMod val="50000"/>
                    <a:lumOff val="50000"/>
                  </a:schemeClr>
                </a:solidFill>
                <a:latin typeface="Arial" panose="020B0604020202020204" pitchFamily="34" charset="0"/>
                <a:cs typeface="Arial" panose="020B0604020202020204" pitchFamily="34" charset="0"/>
              </a:rPr>
              <a:t>TymeBank continued to focus communication on the benefits and value offered, including the </a:t>
            </a:r>
            <a:r>
              <a:rPr lang="en-ZA" sz="2400" err="1">
                <a:solidFill>
                  <a:schemeClr val="tx1">
                    <a:lumMod val="50000"/>
                    <a:lumOff val="50000"/>
                  </a:schemeClr>
                </a:solidFill>
                <a:latin typeface="Arial" panose="020B0604020202020204" pitchFamily="34" charset="0"/>
                <a:cs typeface="Arial" panose="020B0604020202020204" pitchFamily="34" charset="0"/>
              </a:rPr>
              <a:t>GoalSave</a:t>
            </a:r>
            <a:r>
              <a:rPr lang="en-ZA" sz="2400">
                <a:solidFill>
                  <a:schemeClr val="tx1">
                    <a:lumMod val="50000"/>
                    <a:lumOff val="50000"/>
                  </a:schemeClr>
                </a:solidFill>
                <a:latin typeface="Arial" panose="020B0604020202020204" pitchFamily="34" charset="0"/>
                <a:cs typeface="Arial" panose="020B0604020202020204" pitchFamily="34" charset="0"/>
              </a:rPr>
              <a:t> account, black debit card and a focus on its cost effectiveness</a:t>
            </a:r>
          </a:p>
        </p:txBody>
      </p:sp>
      <p:sp>
        <p:nvSpPr>
          <p:cNvPr id="5" name="Rectangle 4">
            <a:extLst>
              <a:ext uri="{FF2B5EF4-FFF2-40B4-BE49-F238E27FC236}">
                <a16:creationId xmlns:a16="http://schemas.microsoft.com/office/drawing/2014/main" id="{793AFABF-51BB-4792-B4C4-1166D1796745}"/>
              </a:ext>
            </a:extLst>
          </p:cNvPr>
          <p:cNvSpPr/>
          <p:nvPr/>
        </p:nvSpPr>
        <p:spPr>
          <a:xfrm>
            <a:off x="388900" y="10442258"/>
            <a:ext cx="3771620" cy="642461"/>
          </a:xfrm>
          <a:prstGeom prst="rect">
            <a:avLst/>
          </a:prstGeom>
          <a:solidFill>
            <a:srgbClr val="EF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516193279"/>
      </p:ext>
    </p:extLst>
  </p:cSld>
  <p:clrMapOvr>
    <a:masterClrMapping/>
  </p:clrMapOvr>
</p:sld>
</file>

<file path=ppt/theme/theme1.xml><?xml version="1.0" encoding="utf-8"?>
<a:theme xmlns:a="http://schemas.openxmlformats.org/drawingml/2006/main" name="Table of content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p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ver pag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Table of content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Divider">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299345E64D408429E49D3758E25B185" ma:contentTypeVersion="17" ma:contentTypeDescription="Create a new document." ma:contentTypeScope="" ma:versionID="4e73f35065b74d9becee83520150cdf2">
  <xsd:schema xmlns:xsd="http://www.w3.org/2001/XMLSchema" xmlns:xs="http://www.w3.org/2001/XMLSchema" xmlns:p="http://schemas.microsoft.com/office/2006/metadata/properties" xmlns:ns1="http://schemas.microsoft.com/sharepoint/v3" xmlns:ns2="fa09ff16-2210-4731-84e3-7084e3301b15" xmlns:ns3="37113ee7-a5d7-4b1b-a008-a0d2399a43ae" targetNamespace="http://schemas.microsoft.com/office/2006/metadata/properties" ma:root="true" ma:fieldsID="6247d1f15c8da66b4b2982a8050912a3" ns1:_="" ns2:_="" ns3:_="">
    <xsd:import namespace="http://schemas.microsoft.com/sharepoint/v3"/>
    <xsd:import namespace="fa09ff16-2210-4731-84e3-7084e3301b15"/>
    <xsd:import namespace="37113ee7-a5d7-4b1b-a008-a0d2399a43a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1:_ip_UnifiedCompliancePolicyProperties" minOccurs="0"/>
                <xsd:element ref="ns1:_ip_UnifiedCompliancePolicyUIAction"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09ff16-2210-4731-84e3-7084e3301b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9ca1475-a901-4fbc-9f7b-ede25228fee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7113ee7-a5d7-4b1b-a008-a0d2399a43a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6a709a3-77bc-493f-bdd0-b7fff28faf73}" ma:internalName="TaxCatchAll" ma:showField="CatchAllData" ma:web="37113ee7-a5d7-4b1b-a008-a0d2399a43a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37113ee7-a5d7-4b1b-a008-a0d2399a43ae">
      <UserInfo>
        <DisplayName>Roos, R. (Rosanna)</DisplayName>
        <AccountId>6</AccountId>
        <AccountType/>
      </UserInfo>
      <UserInfo>
        <DisplayName>Reddy, K. (Kaajal)</DisplayName>
        <AccountId>12</AccountId>
        <AccountType/>
      </UserInfo>
    </SharedWithUsers>
    <lcf76f155ced4ddcb4097134ff3c332f xmlns="fa09ff16-2210-4731-84e3-7084e3301b15">
      <Terms xmlns="http://schemas.microsoft.com/office/infopath/2007/PartnerControls"/>
    </lcf76f155ced4ddcb4097134ff3c332f>
    <TaxCatchAll xmlns="37113ee7-a5d7-4b1b-a008-a0d2399a43ae" xsi:nil="true"/>
  </documentManagement>
</p:properties>
</file>

<file path=customXml/itemProps1.xml><?xml version="1.0" encoding="utf-8"?>
<ds:datastoreItem xmlns:ds="http://schemas.openxmlformats.org/officeDocument/2006/customXml" ds:itemID="{9222DE1E-2472-42C7-BA07-3083C2B88A8B}">
  <ds:schemaRefs>
    <ds:schemaRef ds:uri="http://schemas.microsoft.com/sharepoint/v3/contenttype/forms"/>
  </ds:schemaRefs>
</ds:datastoreItem>
</file>

<file path=customXml/itemProps2.xml><?xml version="1.0" encoding="utf-8"?>
<ds:datastoreItem xmlns:ds="http://schemas.openxmlformats.org/officeDocument/2006/customXml" ds:itemID="{A6CD806A-8F6B-48C6-8346-D934A13F903E}">
  <ds:schemaRefs>
    <ds:schemaRef ds:uri="37113ee7-a5d7-4b1b-a008-a0d2399a43ae"/>
    <ds:schemaRef ds:uri="fa09ff16-2210-4731-84e3-7084e3301b1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1683542-FEDD-4479-BC68-AB49CF36CE03}">
  <ds:schemaRefs>
    <ds:schemaRef ds:uri="fa09ff16-2210-4731-84e3-7084e3301b15"/>
    <ds:schemaRef ds:uri="http://purl.org/dc/terms/"/>
    <ds:schemaRef ds:uri="http://schemas.microsoft.com/office/2006/documentManagement/types"/>
    <ds:schemaRef ds:uri="http://schemas.microsoft.com/office/infopath/2007/PartnerControls"/>
    <ds:schemaRef ds:uri="http://schemas.microsoft.com/sharepoint/v3"/>
    <ds:schemaRef ds:uri="http://purl.org/dc/elements/1.1/"/>
    <ds:schemaRef ds:uri="http://schemas.openxmlformats.org/package/2006/metadata/core-properties"/>
    <ds:schemaRef ds:uri="37113ee7-a5d7-4b1b-a008-a0d2399a43ae"/>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8860</Words>
  <Application>Microsoft Office PowerPoint</Application>
  <PresentationFormat>Custom</PresentationFormat>
  <Paragraphs>3075</Paragraphs>
  <Slides>53</Slides>
  <Notes>22</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53</vt:i4>
      </vt:variant>
    </vt:vector>
  </HeadingPairs>
  <TitlesOfParts>
    <vt:vector size="62" baseType="lpstr">
      <vt:lpstr>Arial</vt:lpstr>
      <vt:lpstr>Calibri</vt:lpstr>
      <vt:lpstr>Calibri Light</vt:lpstr>
      <vt:lpstr>Times New Roman</vt:lpstr>
      <vt:lpstr>Table of contents</vt:lpstr>
      <vt:lpstr>Content page</vt:lpstr>
      <vt:lpstr>Cover page</vt:lpstr>
      <vt:lpstr>1_Table of contents</vt:lpstr>
      <vt:lpstr>1_Divider</vt:lpstr>
      <vt:lpstr>Competitor marketing communications review </vt:lpstr>
      <vt:lpstr>Table of contents</vt:lpstr>
      <vt:lpstr>01</vt:lpstr>
      <vt:lpstr>About this report</vt:lpstr>
      <vt:lpstr>Changes made to the report, with effect from the February 2023 report</vt:lpstr>
      <vt:lpstr>02</vt:lpstr>
      <vt:lpstr>Observations at a brand level</vt:lpstr>
      <vt:lpstr>Observations relating to sub-brands</vt:lpstr>
      <vt:lpstr>Observations related to new entrants</vt:lpstr>
      <vt:lpstr>03</vt:lpstr>
      <vt:lpstr>03.01</vt:lpstr>
      <vt:lpstr>PowerPoint Presentation</vt:lpstr>
      <vt:lpstr>PowerPoint Presentation</vt:lpstr>
      <vt:lpstr>PowerPoint Presentation</vt:lpstr>
      <vt:lpstr>PowerPoint Presentation</vt:lpstr>
      <vt:lpstr>PowerPoint Presentation</vt:lpstr>
      <vt:lpstr>03.02</vt:lpstr>
      <vt:lpstr>PowerPoint Presentation</vt:lpstr>
      <vt:lpstr>PowerPoint Presentation</vt:lpstr>
      <vt:lpstr>PowerPoint Presentation</vt:lpstr>
      <vt:lpstr>03.03</vt:lpstr>
      <vt:lpstr>PowerPoint Presentation</vt:lpstr>
      <vt:lpstr>PowerPoint Presentation</vt:lpstr>
      <vt:lpstr>PowerPoint Presentation</vt:lpstr>
      <vt:lpstr>PowerPoint Presentation</vt:lpstr>
      <vt:lpstr>03.04</vt:lpstr>
      <vt:lpstr>PowerPoint Presentation</vt:lpstr>
      <vt:lpstr>PowerPoint Presentation</vt:lpstr>
      <vt:lpstr>PowerPoint Presentation</vt:lpstr>
      <vt:lpstr>03.05</vt:lpstr>
      <vt:lpstr>Nedbank - Business Banking</vt:lpstr>
      <vt:lpstr>Nedbank - Business Banking</vt:lpstr>
      <vt:lpstr>03.06</vt:lpstr>
      <vt:lpstr>Allan Gray - Investments</vt:lpstr>
      <vt:lpstr>Old Mutual - Investments</vt:lpstr>
      <vt:lpstr>Sanlam - Investments</vt:lpstr>
      <vt:lpstr>NGI - Investments</vt:lpstr>
      <vt:lpstr>03.07</vt:lpstr>
      <vt:lpstr>ABSA - CIB</vt:lpstr>
      <vt:lpstr>FirstRand - CIB</vt:lpstr>
      <vt:lpstr>Standard Bank - CIB</vt:lpstr>
      <vt:lpstr>Nedbank - CIB</vt:lpstr>
      <vt:lpstr>03.08</vt:lpstr>
      <vt:lpstr>ABSA - Brand</vt:lpstr>
      <vt:lpstr>Capitec - Brand</vt:lpstr>
      <vt:lpstr>FNB - Brand</vt:lpstr>
      <vt:lpstr>Standard Bank - Brand</vt:lpstr>
      <vt:lpstr>Nedbank - Brand</vt:lpstr>
      <vt:lpstr>03.09</vt:lpstr>
      <vt:lpstr>New entrants - African Bank</vt:lpstr>
      <vt:lpstr>New entrants – Discovery Bank</vt:lpstr>
      <vt:lpstr>New entrants - TymeBank</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Thabi</dc:creator>
  <cp:lastModifiedBy>Reddy, K. (Kaajal)</cp:lastModifiedBy>
  <cp:revision>4</cp:revision>
  <cp:lastPrinted>2021-07-26T13:18:17Z</cp:lastPrinted>
  <dcterms:created xsi:type="dcterms:W3CDTF">2021-03-25T09:23:37Z</dcterms:created>
  <dcterms:modified xsi:type="dcterms:W3CDTF">2023-03-20T08:50:04Z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0x0101003299345E64D408429E49D3758E25B185</vt:lpwstr>
  </property>
  <property fmtid="{D5CDD505-2E9C-101B-9397-08002B2CF9AE}" pid="3" name="MSIP_Label_fb3ff2d6-7c2c-441b-97b8-52c111077da7_Enabled">
    <vt:lpwstr>true</vt:lpwstr>
  </property>
  <property fmtid="{D5CDD505-2E9C-101B-9397-08002B2CF9AE}" pid="4" name="MSIP_Label_fb3ff2d6-7c2c-441b-97b8-52c111077da7_SetDate">
    <vt:lpwstr>2021-07-27T13:12:21Z</vt:lpwstr>
  </property>
  <property fmtid="{D5CDD505-2E9C-101B-9397-08002B2CF9AE}" pid="5" name="MSIP_Label_fb3ff2d6-7c2c-441b-97b8-52c111077da7_Method">
    <vt:lpwstr>Standard</vt:lpwstr>
  </property>
  <property fmtid="{D5CDD505-2E9C-101B-9397-08002B2CF9AE}" pid="6" name="MSIP_Label_fb3ff2d6-7c2c-441b-97b8-52c111077da7_Name">
    <vt:lpwstr>fb3ff2d6-7c2c-441b-97b8-52c111077da7</vt:lpwstr>
  </property>
  <property fmtid="{D5CDD505-2E9C-101B-9397-08002B2CF9AE}" pid="7" name="MSIP_Label_fb3ff2d6-7c2c-441b-97b8-52c111077da7_SiteId">
    <vt:lpwstr>0b1d23d8-10d1-4093-8cb7-fd0bb32f81e1</vt:lpwstr>
  </property>
  <property fmtid="{D5CDD505-2E9C-101B-9397-08002B2CF9AE}" pid="8" name="MSIP_Label_fb3ff2d6-7c2c-441b-97b8-52c111077da7_ActionId">
    <vt:lpwstr>2adb6903-3369-491a-8ce2-1cb35d0d6934</vt:lpwstr>
  </property>
  <property fmtid="{D5CDD505-2E9C-101B-9397-08002B2CF9AE}" pid="9" name="MSIP_Label_fb3ff2d6-7c2c-441b-97b8-52c111077da7_ContentBits">
    <vt:lpwstr>0</vt:lpwstr>
  </property>
  <property fmtid="{D5CDD505-2E9C-101B-9397-08002B2CF9AE}" pid="10" name="MediaServiceImageTags">
    <vt:lpwstr/>
  </property>
</Properties>
</file>